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435" r:id="rId3"/>
    <p:sldId id="586" r:id="rId4"/>
    <p:sldId id="602" r:id="rId5"/>
    <p:sldId id="613" r:id="rId6"/>
    <p:sldId id="611" r:id="rId7"/>
    <p:sldId id="616" r:id="rId8"/>
    <p:sldId id="629" r:id="rId9"/>
    <p:sldId id="625" r:id="rId10"/>
    <p:sldId id="608" r:id="rId11"/>
    <p:sldId id="615" r:id="rId12"/>
    <p:sldId id="624" r:id="rId13"/>
    <p:sldId id="626" r:id="rId14"/>
    <p:sldId id="627" r:id="rId15"/>
    <p:sldId id="628" r:id="rId16"/>
    <p:sldId id="630" r:id="rId17"/>
    <p:sldId id="631" r:id="rId18"/>
    <p:sldId id="272" r:id="rId19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85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5ED1"/>
    <a:srgbClr val="B34500"/>
    <a:srgbClr val="FFBF75"/>
    <a:srgbClr val="FFD483"/>
    <a:srgbClr val="FFEFCE"/>
    <a:srgbClr val="FFD585"/>
    <a:srgbClr val="FFEFCF"/>
    <a:srgbClr val="FFEFCD"/>
    <a:srgbClr val="FFD983"/>
    <a:srgbClr val="EF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160"/>
        <p:guide pos="3840"/>
        <p:guide pos="485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47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image" Target="../media/image5.png"/><Relationship Id="rId11" Type="http://schemas.openxmlformats.org/officeDocument/2006/relationships/image" Target="../media/image4.jpe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6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image" Target="../media/image14.png"/><Relationship Id="rId7" Type="http://schemas.openxmlformats.org/officeDocument/2006/relationships/tags" Target="../tags/tag9.xml"/><Relationship Id="rId6" Type="http://schemas.openxmlformats.org/officeDocument/2006/relationships/image" Target="../media/image13.png"/><Relationship Id="rId5" Type="http://schemas.openxmlformats.org/officeDocument/2006/relationships/tags" Target="../tags/tag8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12" name="图片 11" descr="介绍页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目录页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80" name="文本框 79"/>
          <p:cNvSpPr txBox="1"/>
          <p:nvPr userDrawn="1"/>
        </p:nvSpPr>
        <p:spPr>
          <a:xfrm>
            <a:off x="937260" y="2353945"/>
            <a:ext cx="2008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</a:rPr>
              <a:t>目录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优设标题黑" panose="00000500000000000000" charset="-122"/>
              <a:ea typeface="优设标题黑" panose="00000500000000000000" charset="-122"/>
              <a:cs typeface="优设标题黑" panose="00000500000000000000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82345" y="3213100"/>
            <a:ext cx="2658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CATALOGUE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等腰三角形 6"/>
          <p:cNvSpPr/>
          <p:nvPr userDrawn="1"/>
        </p:nvSpPr>
        <p:spPr>
          <a:xfrm rot="5400000">
            <a:off x="286131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3110865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>
            <a:off x="336042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780415"/>
            <a:ext cx="12192000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397625"/>
            <a:ext cx="1113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经传多赢资深投顾：方建伟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号：A112061309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0012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；基金从业编号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A2025062200022x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11430"/>
            <a:ext cx="12192000" cy="5156835"/>
          </a:xfrm>
          <a:prstGeom prst="rect">
            <a:avLst/>
          </a:prstGeom>
        </p:spPr>
      </p:pic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780415"/>
            <a:ext cx="12192000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397625"/>
            <a:ext cx="1113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经传多赢资深投顾：方建伟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号：A112061309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0012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；基金从业编号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A2025062200022x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11430"/>
            <a:ext cx="12192000" cy="51568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5" name="图片 4" descr="PPT内页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7" name="图片 6" descr="log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657860" y="6382385"/>
            <a:ext cx="1113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经传多赢资深投顾：方建伟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号：A112061309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0012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；基金从业编号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A2025062200022x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9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经传多赢资深投顾：方建伟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(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:A112061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309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00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12)观点基于软件数据和理论模型分析，仅供参考，不构成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6.xml"/><Relationship Id="rId1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3.xml"/><Relationship Id="rId1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4.xml"/><Relationship Id="rId1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5.xml"/><Relationship Id="rId1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image" Target="../media/image16.png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tags" Target="../tags/tag18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30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1.xml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2.xml"/><Relationship Id="rId1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3.xml"/><Relationship Id="rId1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35.xml"/><Relationship Id="rId2" Type="http://schemas.openxmlformats.org/officeDocument/2006/relationships/image" Target="../media/image24.png"/><Relationship Id="rId1" Type="http://schemas.openxmlformats.org/officeDocument/2006/relationships/tags" Target="../tags/tag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方建伟 拷贝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sz="2800" b="1">
                <a:solidFill>
                  <a:schemeClr val="bg1"/>
                </a:solidFill>
              </a:rPr>
              <a:t>交易误区</a:t>
            </a:r>
            <a:endParaRPr lang="zh-CN" sz="2800" b="1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61710" y="826135"/>
            <a:ext cx="5935345" cy="4061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很多的用户有一个错误的习惯：</a:t>
            </a:r>
            <a:endParaRPr lang="zh-CN"/>
          </a:p>
          <a:p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先看个股有没有买点，有就选，没有不选。</a:t>
            </a:r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正确的操作是：</a:t>
            </a:r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2400" b="1">
              <a:solidFill>
                <a:srgbClr val="FF0000"/>
              </a:solidFill>
            </a:endParaRPr>
          </a:p>
          <a:p>
            <a:r>
              <a:rPr lang="en-US" altLang="zh-CN" sz="2400" b="1">
                <a:solidFill>
                  <a:srgbClr val="FF0000"/>
                </a:solidFill>
              </a:rPr>
              <a:t>1</a:t>
            </a:r>
            <a:r>
              <a:rPr lang="zh-CN" altLang="en-US" sz="2400" b="1">
                <a:solidFill>
                  <a:srgbClr val="FF0000"/>
                </a:solidFill>
              </a:rPr>
              <a:t>、先确定方向及相应的个股；</a:t>
            </a:r>
            <a:r>
              <a:rPr lang="en-US" altLang="zh-CN" sz="2400" b="1">
                <a:solidFill>
                  <a:srgbClr val="FF0000"/>
                </a:solidFill>
              </a:rPr>
              <a:t>---</a:t>
            </a:r>
            <a:r>
              <a:rPr lang="zh-CN" altLang="en-US" sz="2400" b="1">
                <a:solidFill>
                  <a:srgbClr val="FF0000"/>
                </a:solidFill>
              </a:rPr>
              <a:t>选股第一</a:t>
            </a:r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2400" b="1">
              <a:solidFill>
                <a:srgbClr val="FF0000"/>
              </a:solidFill>
            </a:endParaRPr>
          </a:p>
          <a:p>
            <a:r>
              <a:rPr lang="en-US" altLang="zh-CN" sz="2400" b="1">
                <a:solidFill>
                  <a:srgbClr val="FF0000"/>
                </a:solidFill>
              </a:rPr>
              <a:t>2</a:t>
            </a:r>
            <a:r>
              <a:rPr lang="zh-CN" altLang="en-US" sz="2400" b="1">
                <a:solidFill>
                  <a:srgbClr val="FF0000"/>
                </a:solidFill>
              </a:rPr>
              <a:t>、个股选好之后，等符合规则的买点；</a:t>
            </a:r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2400" b="1">
              <a:solidFill>
                <a:srgbClr val="FF0000"/>
              </a:solidFill>
            </a:endParaRPr>
          </a:p>
          <a:p>
            <a:r>
              <a:rPr lang="en-US" altLang="zh-CN" sz="2400" b="1">
                <a:solidFill>
                  <a:srgbClr val="FF0000"/>
                </a:solidFill>
              </a:rPr>
              <a:t>3</a:t>
            </a:r>
            <a:r>
              <a:rPr lang="zh-CN" altLang="en-US" sz="2400" b="1">
                <a:solidFill>
                  <a:srgbClr val="FF0000"/>
                </a:solidFill>
              </a:rPr>
              <a:t>、买点一到，不犹豫的按方法买入。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900" y="826135"/>
            <a:ext cx="5437505" cy="38658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42900" y="4946015"/>
            <a:ext cx="543814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坐公交的顺序是什么？</a:t>
            </a:r>
            <a:endParaRPr lang="zh-CN"/>
          </a:p>
          <a:p>
            <a:r>
              <a:rPr lang="en-US" altLang="zh-CN" sz="2400" b="1">
                <a:solidFill>
                  <a:srgbClr val="FF0000"/>
                </a:solidFill>
              </a:rPr>
              <a:t>1</a:t>
            </a:r>
            <a:r>
              <a:rPr lang="zh-CN" altLang="en-US" sz="2400" b="1">
                <a:solidFill>
                  <a:srgbClr val="FF0000"/>
                </a:solidFill>
              </a:rPr>
              <a:t>、先确定自己要去哪里；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en-US" altLang="zh-CN" sz="2400" b="1">
                <a:solidFill>
                  <a:srgbClr val="FF0000"/>
                </a:solidFill>
              </a:rPr>
              <a:t>2</a:t>
            </a:r>
            <a:r>
              <a:rPr lang="zh-CN" altLang="en-US" sz="2400" b="1">
                <a:solidFill>
                  <a:srgbClr val="FF0000"/>
                </a:solidFill>
              </a:rPr>
              <a:t>、哪路公交可以到站目的地；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en-US" altLang="zh-CN" sz="2400" b="1">
                <a:solidFill>
                  <a:srgbClr val="FF0000"/>
                </a:solidFill>
              </a:rPr>
              <a:t>3</a:t>
            </a:r>
            <a:r>
              <a:rPr lang="zh-CN" altLang="en-US" sz="2400" b="1">
                <a:solidFill>
                  <a:srgbClr val="FF0000"/>
                </a:solidFill>
              </a:rPr>
              <a:t>、这路公交车来了，就上车。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sz="2800" b="1">
                <a:solidFill>
                  <a:schemeClr val="bg1"/>
                </a:solidFill>
              </a:rPr>
              <a:t>卖出</a:t>
            </a:r>
            <a:r>
              <a:rPr lang="en-US" altLang="zh-CN" sz="2800" b="1">
                <a:solidFill>
                  <a:schemeClr val="bg1"/>
                </a:solidFill>
              </a:rPr>
              <a:t>---</a:t>
            </a:r>
            <a:r>
              <a:rPr lang="zh-CN" sz="2800" b="1">
                <a:solidFill>
                  <a:schemeClr val="bg1"/>
                </a:solidFill>
              </a:rPr>
              <a:t>条件单</a:t>
            </a:r>
            <a:endParaRPr lang="zh-CN" sz="2800" b="1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895985"/>
            <a:ext cx="3086100" cy="522922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889375" y="895985"/>
            <a:ext cx="7971790" cy="52292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想要进步，先把前面学好，卖出可以简化掉。</a:t>
            </a:r>
            <a:endParaRPr lang="zh-CN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、设好止损是不会大败的开始。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止损一般采用百分比止损法（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5%-10%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）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当天买入某只个股之后，就可以盘后设好止损单了。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比如【特锐德】昨天金叉时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37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元买入的，止损是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8%</a:t>
            </a:r>
            <a:endParaRPr lang="en-US" altLang="zh-CN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en-US" altLang="zh-CN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则止损价为：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37*0.92=34.04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（取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34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）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定好止损，意味着自己最坏的打算都安排好了，就没什么好怕的了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sz="2800" b="1">
                <a:solidFill>
                  <a:schemeClr val="bg1"/>
                </a:solidFill>
              </a:rPr>
              <a:t>卖出</a:t>
            </a:r>
            <a:r>
              <a:rPr lang="en-US" altLang="zh-CN" sz="2800" b="1">
                <a:solidFill>
                  <a:schemeClr val="bg1"/>
                </a:solidFill>
              </a:rPr>
              <a:t>---</a:t>
            </a:r>
            <a:r>
              <a:rPr lang="zh-CN" sz="2800" b="1">
                <a:solidFill>
                  <a:schemeClr val="bg1"/>
                </a:solidFill>
              </a:rPr>
              <a:t>条件单</a:t>
            </a:r>
            <a:endParaRPr lang="zh-CN" sz="2800" b="1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895985"/>
            <a:ext cx="3086100" cy="522922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889375" y="895985"/>
            <a:ext cx="7971790" cy="52292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止损上移：</a:t>
            </a:r>
            <a:endParaRPr lang="zh-CN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当个股盈利达到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10%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时，那么原来的止损条件单则要上移。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比如</a:t>
            </a: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【特锐德】昨天金叉时</a:t>
            </a:r>
            <a:r>
              <a:rPr lang="en-US" altLang="zh-CN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37</a:t>
            </a: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元买入的，止损是</a:t>
            </a:r>
            <a:r>
              <a:rPr lang="en-US" altLang="zh-CN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8%</a:t>
            </a: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，止损价</a:t>
            </a:r>
            <a:r>
              <a:rPr lang="en-US" altLang="zh-CN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34</a:t>
            </a: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元</a:t>
            </a:r>
            <a:endParaRPr lang="zh-CN" altLang="en-US" sz="2000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特锐德涨到了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40.7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（盈利达到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10%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），此时要修改止损价。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将原来的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34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元改为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37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元（成本价）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这就意味着该股后期怎么走，也只是回到你的成本价，基本不会出现亏损了（意外的大幅低开除外），那是不是更不用怕，敢于趋势持股。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sz="2800" b="1">
                <a:solidFill>
                  <a:schemeClr val="bg1"/>
                </a:solidFill>
              </a:rPr>
              <a:t>卖出</a:t>
            </a:r>
            <a:r>
              <a:rPr lang="en-US" altLang="zh-CN" sz="2800" b="1">
                <a:solidFill>
                  <a:schemeClr val="bg1"/>
                </a:solidFill>
              </a:rPr>
              <a:t>---</a:t>
            </a:r>
            <a:r>
              <a:rPr lang="zh-CN" sz="2800" b="1">
                <a:solidFill>
                  <a:schemeClr val="bg1"/>
                </a:solidFill>
              </a:rPr>
              <a:t>条件单</a:t>
            </a:r>
            <a:endParaRPr lang="zh-CN" sz="2800" b="1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895985"/>
            <a:ext cx="3086100" cy="522922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889375" y="895985"/>
            <a:ext cx="7971790" cy="52292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基础的盈亏比为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：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1</a:t>
            </a:r>
            <a:endParaRPr lang="en-US" altLang="zh-CN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en-US" altLang="zh-CN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即比如止损是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8%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，那么止盈至少要设在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24%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才合理。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比如【特锐德】昨天金叉时</a:t>
            </a:r>
            <a:r>
              <a:rPr lang="en-US" altLang="zh-CN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37</a:t>
            </a: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元买入的</a:t>
            </a:r>
            <a:endParaRPr lang="zh-CN" altLang="en-US" sz="2000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止盈价则设为：</a:t>
            </a:r>
            <a:r>
              <a:rPr lang="en-US" altLang="zh-CN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37*1.24=45.88</a:t>
            </a: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（取</a:t>
            </a:r>
            <a:r>
              <a:rPr lang="en-US" altLang="zh-CN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45.8</a:t>
            </a: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）</a:t>
            </a:r>
            <a:endParaRPr lang="zh-CN" altLang="en-US" sz="2000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止盈位可以出光也可以减半，然后留余下的继续跟趋势。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410" y="778510"/>
            <a:ext cx="11055985" cy="55968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sz="2800" b="1">
                <a:solidFill>
                  <a:schemeClr val="bg1"/>
                </a:solidFill>
              </a:rPr>
              <a:t>让利润奔跑</a:t>
            </a:r>
            <a:endParaRPr lang="zh-CN" sz="2800" b="1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" name="图片 34" descr="组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78200" y="1890395"/>
            <a:ext cx="6927850" cy="714375"/>
          </a:xfrm>
          <a:prstGeom prst="rect">
            <a:avLst/>
          </a:prstGeom>
        </p:spPr>
      </p:pic>
      <p:pic>
        <p:nvPicPr>
          <p:cNvPr id="36" name="图片 35" descr="组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64000" y="2774950"/>
            <a:ext cx="6927850" cy="714375"/>
          </a:xfrm>
          <a:prstGeom prst="rect">
            <a:avLst/>
          </a:prstGeom>
        </p:spPr>
      </p:pic>
      <p:pic>
        <p:nvPicPr>
          <p:cNvPr id="37" name="图片 36" descr="组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78200" y="3659505"/>
            <a:ext cx="6927850" cy="71437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4932680" y="167322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行情分析</a:t>
            </a:r>
            <a:endParaRPr lang="en-US" alt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40" name="文本框 39"/>
          <p:cNvSpPr txBox="1"/>
          <p:nvPr>
            <p:custDataLst>
              <p:tags r:id="rId6"/>
            </p:custDataLst>
          </p:nvPr>
        </p:nvSpPr>
        <p:spPr>
          <a:xfrm>
            <a:off x="4140200" y="159004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0 1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4140200" y="335661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0 3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4140200" y="247332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0 2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4932680" y="255651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交易系统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4932680" y="343979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交易规则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2800" b="1">
                <a:solidFill>
                  <a:schemeClr val="bg1"/>
                </a:solidFill>
              </a:rPr>
              <a:t>市场行情分析（</a:t>
            </a:r>
            <a:r>
              <a:rPr lang="en-US" altLang="zh-CN" sz="2800" b="1">
                <a:solidFill>
                  <a:schemeClr val="bg1"/>
                </a:solidFill>
              </a:rPr>
              <a:t>6</a:t>
            </a:r>
            <a:r>
              <a:rPr lang="en-US" altLang="zh-CN" sz="2800" b="1">
                <a:solidFill>
                  <a:schemeClr val="bg1"/>
                </a:solidFill>
              </a:rPr>
              <a:t>-30</a:t>
            </a:r>
            <a:r>
              <a:rPr lang="zh-CN" altLang="en-US" sz="2800" b="1">
                <a:solidFill>
                  <a:schemeClr val="bg1"/>
                </a:solidFill>
              </a:rPr>
              <a:t>）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77000" y="803275"/>
            <a:ext cx="5303520" cy="55410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</a:t>
            </a:r>
            <a:r>
              <a:rPr lang="zh-CN" altLang="en-US"/>
              <a:t>、大盘分析</a:t>
            </a:r>
            <a:r>
              <a:rPr lang="en-US" altLang="zh-CN"/>
              <a:t>B</a:t>
            </a:r>
            <a:r>
              <a:rPr lang="zh-CN" altLang="en-US"/>
              <a:t>点区域</a:t>
            </a:r>
            <a:endParaRPr lang="zh-CN" altLang="en-US"/>
          </a:p>
          <a:p>
            <a:endParaRPr lang="zh-CN"/>
          </a:p>
          <a:p>
            <a:r>
              <a:rPr lang="en-US" altLang="zh-CN"/>
              <a:t>2</a:t>
            </a:r>
            <a:r>
              <a:rPr lang="zh-CN" altLang="en-US"/>
              <a:t>、</a:t>
            </a:r>
            <a:r>
              <a:rPr lang="zh-CN"/>
              <a:t>流动资金连续翻红</a:t>
            </a:r>
            <a:endParaRPr lang="zh-CN"/>
          </a:p>
          <a:p>
            <a:endParaRPr lang="zh-CN" altLang="zh-CN"/>
          </a:p>
          <a:p>
            <a:r>
              <a:rPr lang="en-US" altLang="zh-CN"/>
              <a:t>3</a:t>
            </a:r>
            <a:r>
              <a:rPr lang="zh-CN" altLang="en-US"/>
              <a:t>、</a:t>
            </a:r>
            <a:r>
              <a:rPr lang="zh-CN"/>
              <a:t>捕捞季节金叉</a:t>
            </a:r>
            <a:endParaRPr lang="zh-CN"/>
          </a:p>
          <a:p>
            <a:endParaRPr lang="zh-CN"/>
          </a:p>
          <a:p>
            <a:r>
              <a:rPr lang="en-US" altLang="zh-CN"/>
              <a:t>4</a:t>
            </a:r>
            <a:r>
              <a:rPr lang="zh-CN" altLang="en-US"/>
              <a:t>、平均股价再次突破牛线，熊线上移；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策略：持仓等卖为主。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不过，接下来两天要注意流动资金的变化；</a:t>
            </a:r>
            <a:endParaRPr lang="zh-CN" altLang="en-US"/>
          </a:p>
          <a:p>
            <a:r>
              <a:rPr lang="zh-CN" altLang="en-US"/>
              <a:t>因为今天流动资金只是一点点红；</a:t>
            </a:r>
            <a:endParaRPr lang="zh-CN" altLang="en-US"/>
          </a:p>
          <a:p>
            <a:r>
              <a:rPr lang="zh-CN" altLang="en-US"/>
              <a:t>如果流动资金转绿，连续绿；</a:t>
            </a:r>
            <a:endParaRPr lang="zh-CN" altLang="en-US"/>
          </a:p>
          <a:p>
            <a:r>
              <a:rPr lang="zh-CN" altLang="en-US"/>
              <a:t>那么就在大盘死叉的时候，主动降低仓位。</a:t>
            </a:r>
            <a:endParaRPr lang="zh-CN" altLang="en-US"/>
          </a:p>
          <a:p>
            <a:endParaRPr 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" y="803275"/>
            <a:ext cx="5724525" cy="350774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45" y="4393565"/>
            <a:ext cx="5724525" cy="200342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en-US" altLang="zh-CN" sz="2800" b="1">
                <a:solidFill>
                  <a:schemeClr val="bg1"/>
                </a:solidFill>
              </a:rPr>
              <a:t>1</a:t>
            </a:r>
            <a:r>
              <a:rPr lang="zh-CN" altLang="en-US" sz="2800" b="1">
                <a:solidFill>
                  <a:schemeClr val="bg1"/>
                </a:solidFill>
              </a:rPr>
              <a:t>、</a:t>
            </a:r>
            <a:r>
              <a:rPr lang="zh-CN" sz="2800" b="1">
                <a:solidFill>
                  <a:schemeClr val="bg1"/>
                </a:solidFill>
              </a:rPr>
              <a:t>交易系统</a:t>
            </a:r>
            <a:endParaRPr lang="zh-CN" sz="2800" b="1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7830" y="1017905"/>
            <a:ext cx="11383645" cy="48888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/>
              <a:t>完整的交易系统，需有以下内容：</a:t>
            </a:r>
            <a:endParaRPr lang="zh-CN"/>
          </a:p>
          <a:p>
            <a:endParaRPr lang="zh-CN"/>
          </a:p>
          <a:p>
            <a:r>
              <a:rPr lang="en-US" altLang="zh-CN"/>
              <a:t>1</a:t>
            </a:r>
            <a:r>
              <a:rPr lang="zh-CN" altLang="en-US"/>
              <a:t>、资金管理：每只个股占总资金多少？止损保护设置？</a:t>
            </a:r>
            <a:endParaRPr lang="zh-CN" altLang="en-US"/>
          </a:p>
          <a:p>
            <a:r>
              <a:rPr lang="zh-CN" altLang="en-US"/>
              <a:t>例如：（</a:t>
            </a:r>
            <a:r>
              <a:rPr lang="en-US" altLang="zh-CN"/>
              <a:t>1</a:t>
            </a:r>
            <a:r>
              <a:rPr lang="zh-CN" altLang="en-US"/>
              <a:t>）</a:t>
            </a:r>
            <a:r>
              <a:rPr lang="en-US" altLang="zh-CN"/>
              <a:t>100</a:t>
            </a:r>
            <a:r>
              <a:rPr lang="zh-CN" altLang="en-US"/>
              <a:t>万，计划做</a:t>
            </a:r>
            <a:r>
              <a:rPr lang="en-US" altLang="zh-CN"/>
              <a:t>5</a:t>
            </a:r>
            <a:r>
              <a:rPr lang="zh-CN" altLang="en-US"/>
              <a:t>只，每只封顶就是</a:t>
            </a:r>
            <a:r>
              <a:rPr lang="en-US" altLang="zh-CN"/>
              <a:t>20</a:t>
            </a:r>
            <a:r>
              <a:rPr lang="zh-CN" altLang="en-US"/>
              <a:t>万；（</a:t>
            </a:r>
            <a:r>
              <a:rPr lang="en-US" altLang="zh-CN"/>
              <a:t>2</a:t>
            </a:r>
            <a:r>
              <a:rPr lang="zh-CN" altLang="en-US"/>
              <a:t>）止损一般采用百分比止损法，比如</a:t>
            </a:r>
            <a:r>
              <a:rPr lang="en-US" altLang="zh-CN"/>
              <a:t>5%-8%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、大盘分析：明确自己什么时候能做，做多少仓位。</a:t>
            </a:r>
            <a:endParaRPr lang="zh-CN" altLang="en-US"/>
          </a:p>
          <a:p>
            <a:r>
              <a:rPr lang="zh-CN" altLang="en-US"/>
              <a:t>例如：（</a:t>
            </a:r>
            <a:r>
              <a:rPr lang="en-US" altLang="zh-CN"/>
              <a:t>1</a:t>
            </a:r>
            <a:r>
              <a:rPr lang="zh-CN" altLang="en-US"/>
              <a:t>）</a:t>
            </a:r>
            <a:r>
              <a:rPr lang="en-US" altLang="zh-CN"/>
              <a:t>B+</a:t>
            </a:r>
            <a:r>
              <a:rPr lang="zh-CN" altLang="en-US"/>
              <a:t>红的时候，</a:t>
            </a:r>
            <a:r>
              <a:rPr lang="en-US" altLang="zh-CN"/>
              <a:t>5-10</a:t>
            </a:r>
            <a:r>
              <a:rPr lang="zh-CN" altLang="en-US"/>
              <a:t>成仓；（</a:t>
            </a:r>
            <a:r>
              <a:rPr lang="en-US" altLang="zh-CN"/>
              <a:t>2</a:t>
            </a:r>
            <a:r>
              <a:rPr lang="zh-CN" altLang="en-US"/>
              <a:t>）</a:t>
            </a:r>
            <a:r>
              <a:rPr lang="en-US" altLang="zh-CN"/>
              <a:t>S+</a:t>
            </a:r>
            <a:r>
              <a:rPr lang="zh-CN" altLang="en-US"/>
              <a:t>绿的时候，</a:t>
            </a:r>
            <a:r>
              <a:rPr lang="en-US" altLang="zh-CN"/>
              <a:t>0-3</a:t>
            </a:r>
            <a:r>
              <a:rPr lang="zh-CN" altLang="en-US"/>
              <a:t>成仓。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、选股模式：追涨？趋势？抄底？采用什么样的选股方法，应是固定的。</a:t>
            </a:r>
            <a:endParaRPr lang="zh-CN" altLang="en-US"/>
          </a:p>
          <a:p>
            <a:r>
              <a:rPr lang="zh-CN" altLang="en-US"/>
              <a:t>例如：主力状态红</a:t>
            </a:r>
            <a:r>
              <a:rPr lang="en-US" altLang="zh-CN"/>
              <a:t>+</a:t>
            </a:r>
            <a:r>
              <a:rPr lang="zh-CN" altLang="en-US"/>
              <a:t>滚动净利润连续增长</a:t>
            </a:r>
            <a:r>
              <a:rPr lang="en-US" altLang="zh-CN"/>
              <a:t>4</a:t>
            </a:r>
            <a:r>
              <a:rPr lang="zh-CN" altLang="en-US"/>
              <a:t>个季度（趋势选股）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、买卖规则：买与卖一定是提前就写好规则的，不能临时决定，也不要采用分析个股涨跌来决定买与卖</a:t>
            </a:r>
            <a:endParaRPr lang="zh-CN" altLang="en-US"/>
          </a:p>
          <a:p>
            <a:r>
              <a:rPr lang="zh-CN" altLang="en-US"/>
              <a:t>例如：突破买入，个股突破智能线则买入，但如何去鉴别真突破与假突破，这个就是后期实战中要去提升的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5</a:t>
            </a:r>
            <a:r>
              <a:rPr lang="zh-CN" altLang="en-US"/>
              <a:t>、复盘总结：每日写交易计划，最好有一个周总结或月总结，复盘自己的实际情况。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en-US" altLang="zh-CN" sz="2800" b="1">
                <a:solidFill>
                  <a:schemeClr val="bg1"/>
                </a:solidFill>
              </a:rPr>
              <a:t>2</a:t>
            </a:r>
            <a:r>
              <a:rPr lang="zh-CN" altLang="en-US" sz="2800" b="1">
                <a:solidFill>
                  <a:schemeClr val="bg1"/>
                </a:solidFill>
              </a:rPr>
              <a:t>、方法讲解</a:t>
            </a:r>
            <a:endParaRPr lang="zh-CN" sz="2800" b="1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915" y="835660"/>
            <a:ext cx="5151755" cy="228600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515" y="777875"/>
            <a:ext cx="7008495" cy="558355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8" name="文本框 7"/>
          <p:cNvSpPr txBox="1"/>
          <p:nvPr/>
        </p:nvSpPr>
        <p:spPr>
          <a:xfrm>
            <a:off x="208915" y="3298825"/>
            <a:ext cx="4544695" cy="29483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</a:t>
            </a:r>
            <a:r>
              <a:rPr lang="zh-CN" altLang="en-US"/>
              <a:t>、选股思路如上图；</a:t>
            </a:r>
            <a:endParaRPr lang="zh-CN" altLang="en-US"/>
          </a:p>
          <a:p>
            <a:endParaRPr lang="zh-CN"/>
          </a:p>
          <a:p>
            <a:r>
              <a:rPr lang="en-US" altLang="zh-CN"/>
              <a:t>2</a:t>
            </a:r>
            <a:r>
              <a:rPr lang="zh-CN" altLang="en-US"/>
              <a:t>、</a:t>
            </a:r>
            <a:r>
              <a:rPr lang="en-US" altLang="zh-CN"/>
              <a:t>6</a:t>
            </a:r>
            <a:r>
              <a:rPr lang="zh-CN" altLang="en-US"/>
              <a:t>月</a:t>
            </a:r>
            <a:r>
              <a:rPr lang="en-US" altLang="zh-CN"/>
              <a:t>12</a:t>
            </a:r>
            <a:r>
              <a:rPr lang="zh-CN" altLang="en-US"/>
              <a:t>日，大盘流动资金转红，这是反转的迹象，看好的个股则可以建仓；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</a:t>
            </a:r>
            <a:r>
              <a:rPr lang="en-US" altLang="zh-CN"/>
              <a:t>6</a:t>
            </a:r>
            <a:r>
              <a:rPr lang="zh-CN" altLang="en-US"/>
              <a:t>月</a:t>
            </a:r>
            <a:r>
              <a:rPr lang="en-US" altLang="zh-CN"/>
              <a:t>13</a:t>
            </a:r>
            <a:r>
              <a:rPr lang="zh-CN" altLang="en-US"/>
              <a:t>日，大盘</a:t>
            </a:r>
            <a:r>
              <a:rPr lang="en-US" altLang="zh-CN"/>
              <a:t>B+</a:t>
            </a:r>
            <a:r>
              <a:rPr lang="zh-CN" altLang="en-US"/>
              <a:t>红，确定走好，可适当加仓或者就原本仓位持股；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、设定止损（</a:t>
            </a:r>
            <a:r>
              <a:rPr lang="en-US" altLang="zh-CN"/>
              <a:t>-8%</a:t>
            </a:r>
            <a:r>
              <a:rPr lang="zh-CN" altLang="en-US"/>
              <a:t>），设定止盈（</a:t>
            </a:r>
            <a:r>
              <a:rPr lang="en-US" altLang="zh-CN"/>
              <a:t>24%</a:t>
            </a:r>
            <a:r>
              <a:rPr lang="zh-CN" altLang="en-US"/>
              <a:t>）减半，留半奔跑。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en-US" altLang="zh-CN" sz="2800" b="1">
                <a:solidFill>
                  <a:schemeClr val="bg1"/>
                </a:solidFill>
              </a:rPr>
              <a:t>3</a:t>
            </a:r>
            <a:r>
              <a:rPr lang="zh-CN" altLang="en-US" sz="2800" b="1">
                <a:solidFill>
                  <a:schemeClr val="bg1"/>
                </a:solidFill>
              </a:rPr>
              <a:t>、案例讲解</a:t>
            </a:r>
            <a:r>
              <a:rPr lang="en-US" altLang="zh-CN" sz="2800" b="1">
                <a:solidFill>
                  <a:schemeClr val="bg1"/>
                </a:solidFill>
              </a:rPr>
              <a:t>---</a:t>
            </a:r>
            <a:r>
              <a:rPr lang="zh-CN" altLang="en-US" sz="2800" b="1">
                <a:solidFill>
                  <a:schemeClr val="bg1"/>
                </a:solidFill>
              </a:rPr>
              <a:t>埃斯顿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68680"/>
            <a:ext cx="12192000" cy="53009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en-US" altLang="zh-CN" sz="2800" b="1">
                <a:solidFill>
                  <a:schemeClr val="bg1"/>
                </a:solidFill>
              </a:rPr>
              <a:t>4</a:t>
            </a:r>
            <a:r>
              <a:rPr lang="zh-CN" altLang="en-US" sz="2800" b="1">
                <a:solidFill>
                  <a:schemeClr val="bg1"/>
                </a:solidFill>
              </a:rPr>
              <a:t>、案例讲解</a:t>
            </a:r>
            <a:r>
              <a:rPr lang="en-US" altLang="zh-CN" sz="2800" b="1">
                <a:solidFill>
                  <a:schemeClr val="bg1"/>
                </a:solidFill>
              </a:rPr>
              <a:t>---</a:t>
            </a:r>
            <a:r>
              <a:rPr lang="zh-CN" altLang="en-US" sz="2800" b="1">
                <a:solidFill>
                  <a:schemeClr val="bg1"/>
                </a:solidFill>
              </a:rPr>
              <a:t>绿的谐波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59460"/>
            <a:ext cx="12192000" cy="53390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en-US" altLang="zh-CN" sz="2800" b="1">
                <a:solidFill>
                  <a:schemeClr val="bg1"/>
                </a:solidFill>
              </a:rPr>
              <a:t>6</a:t>
            </a:r>
            <a:r>
              <a:rPr lang="zh-CN" altLang="en-US" sz="2800" b="1">
                <a:solidFill>
                  <a:schemeClr val="bg1"/>
                </a:solidFill>
              </a:rPr>
              <a:t>、</a:t>
            </a:r>
            <a:r>
              <a:rPr lang="zh-CN" sz="2800" b="1">
                <a:solidFill>
                  <a:schemeClr val="bg1"/>
                </a:solidFill>
              </a:rPr>
              <a:t>案例讲解</a:t>
            </a:r>
            <a:r>
              <a:rPr lang="en-US" altLang="zh-CN" sz="2800" b="1">
                <a:solidFill>
                  <a:schemeClr val="bg1"/>
                </a:solidFill>
              </a:rPr>
              <a:t>---</a:t>
            </a:r>
            <a:r>
              <a:rPr lang="zh-CN" altLang="en-US" sz="2800" b="1">
                <a:solidFill>
                  <a:schemeClr val="bg1"/>
                </a:solidFill>
              </a:rPr>
              <a:t>有色</a:t>
            </a:r>
            <a:r>
              <a:rPr lang="en-US" altLang="zh-CN" sz="2800" b="1">
                <a:solidFill>
                  <a:schemeClr val="bg1"/>
                </a:solidFill>
              </a:rPr>
              <a:t>ETF</a:t>
            </a:r>
            <a:endParaRPr lang="en-US" altLang="zh-CN" sz="2800" b="1">
              <a:solidFill>
                <a:schemeClr val="bg1"/>
              </a:solidFill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9684385" y="2988310"/>
            <a:ext cx="1957070" cy="882015"/>
          </a:xfrm>
          <a:prstGeom prst="wedgeRoundRectCallout">
            <a:avLst>
              <a:gd name="adj1" fmla="val -52660"/>
              <a:gd name="adj2" fmla="val -103059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突破智能线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82650"/>
            <a:ext cx="12192000" cy="53447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en-US" sz="2800" b="1">
                <a:solidFill>
                  <a:schemeClr val="bg1"/>
                </a:solidFill>
              </a:rPr>
              <a:t>5</a:t>
            </a:r>
            <a:r>
              <a:rPr lang="zh-CN" altLang="en-US" sz="2800" b="1">
                <a:solidFill>
                  <a:schemeClr val="bg1"/>
                </a:solidFill>
              </a:rPr>
              <a:t>、买入方法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439420" y="4429760"/>
            <a:ext cx="11285855" cy="1854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个股常见的三种买法：</a:t>
            </a:r>
            <a:endParaRPr lang="zh-CN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、突破型：常见是个股处于智能辅助线下方，然后放量突破智能辅助线压力位，趋势扭转；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、支撑型：个股调整到某个支撑线为买入时机。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比如：缩量小阳小阴回踩智能辅助线，则调整结束，是支撑型买点的常见买法；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、转折型：个股原来处于下跌，突然反转向上，出现转折型买点，例如金叉（最好是金叉共震）。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345" y="810260"/>
            <a:ext cx="7896225" cy="36195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8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19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21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22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23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24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25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26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7.xml><?xml version="1.0" encoding="utf-8"?>
<p:tagLst xmlns:p="http://schemas.openxmlformats.org/presentationml/2006/main">
  <p:tag name="KSO_WPP_MARK_KEY" val="257877f6-fe8c-4c47-ab4c-274c99a6a791"/>
  <p:tag name="COMMONDATA" val="eyJoZGlkIjoiOWFhYzUwZWNmOTk3M2Y1MTI5MjBiOWM4Y2UyNjJjNzUifQ=="/>
  <p:tag name="commondata" val="eyJoZGlkIjoiNjIxZDM2NzczYzIxNjM3NjQ4OTA5MWY3NTZjMjQ0NWEifQ=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1429</Words>
  <Application>WPS 演示</Application>
  <PresentationFormat>宽屏</PresentationFormat>
  <Paragraphs>140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Wingdings</vt:lpstr>
      <vt:lpstr>优设标题黑</vt:lpstr>
      <vt:lpstr>黑体</vt:lpstr>
      <vt:lpstr>微软雅黑 Light</vt:lpstr>
      <vt:lpstr>思源黑体 CN Normal</vt:lpstr>
      <vt:lpstr>思源黑体 CN Light</vt:lpstr>
      <vt:lpstr>思源黑体 CN Bold</vt:lpstr>
      <vt:lpstr>Noto Sans S Chinese Medium</vt:lpstr>
      <vt:lpstr>思源黑体 CN Regular</vt:lpstr>
      <vt:lpstr>Impact</vt:lpstr>
      <vt:lpstr>思源黑体 CN Medium</vt:lpstr>
      <vt:lpstr>Arial Unicode MS</vt:lpstr>
      <vt:lpstr>Calibri</vt:lpstr>
      <vt:lpstr>KSOF954951BB</vt:lpstr>
      <vt:lpstr>Segoe Print</vt:lpstr>
      <vt:lpstr>Noto Sans S Chinese Medium</vt:lpstr>
      <vt:lpstr>优设标题黑</vt:lpstr>
      <vt:lpstr>思源黑体 CN Medium</vt:lpstr>
      <vt:lpstr>思源黑体 CN Normal</vt:lpstr>
      <vt:lpstr>思源黑体 CN Regular</vt:lpstr>
      <vt:lpstr>KSOFDDF4E7ED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siren</cp:lastModifiedBy>
  <cp:revision>750</cp:revision>
  <dcterms:created xsi:type="dcterms:W3CDTF">2019-06-19T02:08:00Z</dcterms:created>
  <dcterms:modified xsi:type="dcterms:W3CDTF">2026-06-30T08:06:58Z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59BC3DF784374FFE9248BDD012039189_13</vt:lpwstr>
  </property>
</Properties>
</file>