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35" r:id="rId3"/>
    <p:sldId id="586" r:id="rId4"/>
    <p:sldId id="602" r:id="rId5"/>
    <p:sldId id="603" r:id="rId6"/>
    <p:sldId id="604" r:id="rId7"/>
    <p:sldId id="608" r:id="rId8"/>
    <p:sldId id="606" r:id="rId9"/>
    <p:sldId id="615" r:id="rId10"/>
    <p:sldId id="611" r:id="rId11"/>
    <p:sldId id="614" r:id="rId12"/>
    <p:sldId id="605" r:id="rId13"/>
    <p:sldId id="616" r:id="rId14"/>
    <p:sldId id="617" r:id="rId15"/>
    <p:sldId id="2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8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5ED1"/>
    <a:srgbClr val="B34500"/>
    <a:srgbClr val="FFBF75"/>
    <a:srgbClr val="FFD483"/>
    <a:srgbClr val="FFEFCE"/>
    <a:srgbClr val="FFD585"/>
    <a:srgbClr val="FFEFCF"/>
    <a:srgbClr val="FFEFCD"/>
    <a:srgbClr val="FFD983"/>
    <a:srgbClr val="EF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160"/>
        <p:guide pos="3840"/>
        <p:guide pos="485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46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image" Target="../media/image1.png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image" Target="../media/image5.png"/><Relationship Id="rId11" Type="http://schemas.openxmlformats.org/officeDocument/2006/relationships/image" Target="../media/image4.jpeg"/><Relationship Id="rId10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6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  <p:pic>
        <p:nvPicPr>
          <p:cNvPr id="12" name="图片 11" descr="介绍页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780415"/>
            <a:ext cx="12192000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39762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11430"/>
            <a:ext cx="12192000" cy="51568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5" name="图片 4" descr="PPT内页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pic>
        <p:nvPicPr>
          <p:cNvPr id="6" name="图片 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657860" y="638238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经传多赢资深投顾：方建伟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丨执业编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号：A112061309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0012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A2025062200022x</a:t>
            </a:r>
            <a:endParaRPr lang="en-US" altLang="zh-CN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9088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-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988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0.xml"/><Relationship Id="rId3" Type="http://schemas.openxmlformats.org/officeDocument/2006/relationships/image" Target="../media/image23.png"/><Relationship Id="rId2" Type="http://schemas.openxmlformats.org/officeDocument/2006/relationships/tags" Target="../tags/tag39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4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4.xml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1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2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image" Target="../media/image16.png"/><Relationship Id="rId1" Type="http://schemas.openxmlformats.org/officeDocument/2006/relationships/tags" Target="../tags/tag3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6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38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方建伟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798830"/>
            <a:ext cx="7439660" cy="549211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抄底策略（二）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2"/>
            </p:custDataLst>
          </p:nvPr>
        </p:nvSpPr>
        <p:spPr>
          <a:xfrm>
            <a:off x="7969885" y="798830"/>
            <a:ext cx="3890010" cy="53955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海洋寻底：个股出现大底中绝对底，牛线上穿马线时为买入时机。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0510" y="1870075"/>
            <a:ext cx="4138295" cy="442087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1"/>
          <p:cNvSpPr txBox="1"/>
          <p:nvPr>
            <p:custDataLst>
              <p:tags r:id="rId1"/>
            </p:custDataLst>
          </p:nvPr>
        </p:nvSpPr>
        <p:spPr>
          <a:xfrm>
            <a:off x="1448435" y="1489710"/>
            <a:ext cx="1012317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如果没有一个交易系统，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那么就会有许多偏好影响交易。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通过成功率来评价系统如何之好是最幼稚的方法。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189039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4000" y="277495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78200" y="365950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932680" y="167322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行情分析</a:t>
            </a:r>
            <a:endParaRPr lang="en-US" alt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4140200" y="159004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4140200" y="335661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140200" y="247332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932680" y="255651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超跌反弹</a:t>
            </a:r>
            <a:endParaRPr lang="zh-CN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932680" y="3439795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抄底策略</a:t>
            </a:r>
            <a:endParaRPr lang="zh-CN" altLang="en-US" sz="3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市场行情分析（</a:t>
            </a:r>
            <a:r>
              <a:rPr lang="en-US" altLang="zh-CN" sz="2800" b="1">
                <a:solidFill>
                  <a:schemeClr val="bg1"/>
                </a:solidFill>
              </a:rPr>
              <a:t>8</a:t>
            </a:r>
            <a:r>
              <a:rPr lang="en-US" altLang="zh-CN" sz="2800" b="1">
                <a:solidFill>
                  <a:schemeClr val="bg1"/>
                </a:solidFill>
              </a:rPr>
              <a:t>-4</a:t>
            </a:r>
            <a:r>
              <a:rPr lang="zh-CN" altLang="en-US" sz="2800" b="1">
                <a:solidFill>
                  <a:schemeClr val="bg1"/>
                </a:solidFill>
              </a:rPr>
              <a:t>）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59955" y="753110"/>
            <a:ext cx="4625340" cy="5532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zh-CN"/>
              <a:t>当下处于</a:t>
            </a:r>
            <a:r>
              <a:rPr lang="en-US" altLang="zh-CN"/>
              <a:t>S</a:t>
            </a:r>
            <a:r>
              <a:rPr lang="zh-CN" altLang="en-US"/>
              <a:t>点区域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、平均股价处于牛熊线之下，非理性杀跌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</a:t>
            </a:r>
            <a:r>
              <a:rPr lang="zh-CN"/>
              <a:t>牛线在熊线之下，非正常行情，早晚要转换，所以后期大概率熊线会下移下穿牛线</a:t>
            </a:r>
            <a:endParaRPr lang="zh-CN"/>
          </a:p>
          <a:p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、流动资金翻绿，不过超跌反弹行情也不需要翻红。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5</a:t>
            </a:r>
            <a:r>
              <a:rPr lang="zh-CN" altLang="en-US"/>
              <a:t>、捕捞季节金叉反弹。</a:t>
            </a:r>
            <a:endParaRPr lang="zh-CN" altLang="en-US"/>
          </a:p>
          <a:p>
            <a:endParaRPr lang="zh-CN"/>
          </a:p>
          <a:p>
            <a:r>
              <a:rPr lang="zh-CN" b="1">
                <a:solidFill>
                  <a:srgbClr val="FF0000"/>
                </a:solidFill>
              </a:rPr>
              <a:t>观点：这里更多在区间（牛线与</a:t>
            </a:r>
            <a:r>
              <a:rPr lang="en-US" altLang="zh-CN" b="1">
                <a:solidFill>
                  <a:srgbClr val="FF0000"/>
                </a:solidFill>
              </a:rPr>
              <a:t>19.7</a:t>
            </a:r>
            <a:r>
              <a:rPr lang="zh-CN" b="1">
                <a:solidFill>
                  <a:srgbClr val="FF0000"/>
                </a:solidFill>
              </a:rPr>
              <a:t>）震荡为主，反反复复，直到熊线下来。</a:t>
            </a:r>
            <a:endParaRPr lang="zh-CN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 b="1">
                <a:solidFill>
                  <a:srgbClr val="FF0000"/>
                </a:solidFill>
              </a:rPr>
              <a:t>策点：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lang="zh-CN" altLang="en-US" b="1">
                <a:solidFill>
                  <a:srgbClr val="FF0000"/>
                </a:solidFill>
              </a:rPr>
              <a:t>点区域，本来就不好操作，对于大多数人来讲，最好是多看少动。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如若真想做，可以对于底部整理的主题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个股进行网格策略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或短线快进快出</a:t>
            </a:r>
            <a:r>
              <a:rPr lang="zh-CN" altLang="en-US" b="1">
                <a:solidFill>
                  <a:srgbClr val="FF0000"/>
                </a:solidFill>
              </a:rPr>
              <a:t>。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490" y="803910"/>
            <a:ext cx="6720840" cy="548068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287020" y="736283"/>
            <a:ext cx="8497888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、牛熊线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）牛线下移，杀跌，空仓观望；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）熊线上移，上涨，敢于持股；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）牛上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熊下，震荡，由捕捞季节决定震荡方向。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TextBox 1"/>
          <p:cNvSpPr txBox="1"/>
          <p:nvPr>
            <p:custDataLst>
              <p:tags r:id="rId2"/>
            </p:custDataLst>
          </p:nvPr>
        </p:nvSpPr>
        <p:spPr>
          <a:xfrm>
            <a:off x="286703" y="2674620"/>
            <a:ext cx="82804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BS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B：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代表赚钱效应扩大，有相应主流板块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个股带动市场；</a:t>
            </a:r>
            <a:endParaRPr lang="en-US" alt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S：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代表对应的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点涨得好的主流板块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个股结束。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1"/>
          <p:cNvSpPr txBox="1"/>
          <p:nvPr>
            <p:custDataLst>
              <p:tags r:id="rId3"/>
            </p:custDataLst>
          </p:nvPr>
        </p:nvSpPr>
        <p:spPr>
          <a:xfrm>
            <a:off x="287020" y="4150995"/>
            <a:ext cx="5347970" cy="1547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、流动资金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）流动资金红有助力于市场延续上涨；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）流动资金绿则让市场拐头掉转向下；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"/>
          <p:cNvSpPr txBox="1"/>
          <p:nvPr>
            <p:custDataLst>
              <p:tags r:id="rId4"/>
            </p:custDataLst>
          </p:nvPr>
        </p:nvSpPr>
        <p:spPr>
          <a:xfrm>
            <a:off x="287020" y="5825490"/>
            <a:ext cx="755269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、横向统计：各数值的变化与位置，影响市场的整体位置。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/>
          <p:cNvSpPr txBox="1"/>
          <p:nvPr>
            <p:custDataLst>
              <p:tags r:id="rId5"/>
            </p:custDataLst>
          </p:nvPr>
        </p:nvSpPr>
        <p:spPr>
          <a:xfrm>
            <a:off x="6463665" y="4277995"/>
            <a:ext cx="5347970" cy="1547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、捕捞季节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）金叉则短线反弹上涨；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）死叉则短期技术调整；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大盘分析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大盘分析实战运用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83285"/>
            <a:ext cx="12192000" cy="5488305"/>
          </a:xfrm>
          <a:prstGeom prst="rect">
            <a:avLst/>
          </a:prstGeom>
        </p:spPr>
      </p:pic>
      <p:sp>
        <p:nvSpPr>
          <p:cNvPr id="3" name="圆角矩形标注 2"/>
          <p:cNvSpPr/>
          <p:nvPr/>
        </p:nvSpPr>
        <p:spPr>
          <a:xfrm>
            <a:off x="1943735" y="2451100"/>
            <a:ext cx="2412365" cy="1120775"/>
          </a:xfrm>
          <a:prstGeom prst="wedgeRoundRectCallout">
            <a:avLst>
              <a:gd name="adj1" fmla="val -24967"/>
              <a:gd name="adj2" fmla="val -81784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半导体涨最好</a:t>
            </a:r>
            <a:endParaRPr lang="zh-CN" altLang="en-US"/>
          </a:p>
          <a:p>
            <a:pPr algn="ctr"/>
            <a:r>
              <a:rPr lang="zh-CN" altLang="en-US"/>
              <a:t>期间芯片</a:t>
            </a:r>
            <a:r>
              <a:rPr lang="en-US" altLang="zh-CN"/>
              <a:t>ETF</a:t>
            </a:r>
            <a:r>
              <a:rPr lang="zh-CN" altLang="en-US"/>
              <a:t>都</a:t>
            </a:r>
            <a:r>
              <a:rPr lang="en-US" altLang="zh-CN"/>
              <a:t>42%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什么环境下好赚钱？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01370"/>
            <a:ext cx="12192000" cy="55079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图示 4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80915" y="956945"/>
            <a:ext cx="7101840" cy="4944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TextBox 1"/>
          <p:cNvSpPr txBox="1"/>
          <p:nvPr>
            <p:custDataLst>
              <p:tags r:id="rId3"/>
            </p:custDataLst>
          </p:nvPr>
        </p:nvSpPr>
        <p:spPr>
          <a:xfrm>
            <a:off x="287020" y="890905"/>
            <a:ext cx="5209540" cy="5225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大盘分析的主要目的：</a:t>
            </a:r>
            <a:endParaRPr lang="zh-CN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、了解市场的环境，清晰当下的赚钱概率是大还是小，以此来控制自己的仓位。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、清晰当下市场的节奏，选用什么样的策略相配？例如上涨行情是趋势为主，下跌行情是空仓为主，震荡行情是网格为主。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sz="2800" b="1">
                <a:solidFill>
                  <a:schemeClr val="bg1"/>
                </a:solidFill>
              </a:rPr>
              <a:t>超跌行情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0565" y="889000"/>
            <a:ext cx="5229225" cy="473392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765" y="889000"/>
            <a:ext cx="4286250" cy="527685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0" y="136525"/>
            <a:ext cx="12192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lvl="1" indent="457200" algn="ctr"/>
            <a:r>
              <a:rPr lang="zh-CN" altLang="en-US" sz="2800" b="1">
                <a:solidFill>
                  <a:schemeClr val="bg1"/>
                </a:solidFill>
              </a:rPr>
              <a:t>抄底策略（一）</a:t>
            </a:r>
            <a:endParaRPr lang="en-US" altLang="zh-CN" sz="2800" b="1">
              <a:solidFill>
                <a:schemeClr val="bg1"/>
              </a:solidFill>
            </a:endParaRPr>
          </a:p>
        </p:txBody>
      </p:sp>
      <p:sp>
        <p:nvSpPr>
          <p:cNvPr id="10244" name="TextBox 1"/>
          <p:cNvSpPr txBox="1"/>
          <p:nvPr>
            <p:custDataLst>
              <p:tags r:id="rId1"/>
            </p:custDataLst>
          </p:nvPr>
        </p:nvSpPr>
        <p:spPr>
          <a:xfrm>
            <a:off x="375920" y="800100"/>
            <a:ext cx="10139680" cy="23329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一、金叉共震：大盘平均股价金叉时，做个股也金叉的。</a:t>
            </a:r>
            <a:endParaRPr lang="zh-CN" altLang="en-US" sz="2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" y="1347470"/>
            <a:ext cx="3934460" cy="50025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605" y="1347470"/>
            <a:ext cx="3848100" cy="50025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3405" y="1347470"/>
            <a:ext cx="3890010" cy="498983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5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6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7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8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19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1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2.xml><?xml version="1.0" encoding="utf-8"?>
<p:tagLst xmlns:p="http://schemas.openxmlformats.org/presentationml/2006/main">
  <p:tag name="KSO_WM_DIAGRAM_VIRTUALLY_FRAME" val="{&quot;height&quot;:365.25,&quot;left&quot;:266,&quot;top&quot;:125.2,&quot;width&quot;:599.5}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PP_MARK_KEY" val="257877f6-fe8c-4c47-ab4c-274c99a6a791"/>
  <p:tag name="COMMONDATA" val="eyJoZGlkIjoiOWFhYzUwZWNmOTk3M2Y1MTI5MjBiOWM4Y2UyNjJjNzUifQ=="/>
  <p:tag name="commondata" val="eyJoZGlkIjoiNjIxZDM2NzczYzIxNjM3NjQ4OTA5MWY3NTZjMjQ0NWEifQ==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813</Words>
  <Application>WPS 演示</Application>
  <PresentationFormat>宽屏</PresentationFormat>
  <Paragraphs>84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Light</vt:lpstr>
      <vt:lpstr>思源黑体 CN Bold</vt:lpstr>
      <vt:lpstr>思源黑体 CN Regular</vt:lpstr>
      <vt:lpstr>Impact</vt:lpstr>
      <vt:lpstr>Arial Unicode MS</vt:lpstr>
      <vt:lpstr>Calibri</vt:lpstr>
      <vt:lpstr>KSOF954951BB</vt:lpstr>
      <vt:lpstr>Segoe Print</vt:lpstr>
      <vt:lpstr>优设标题黑</vt:lpstr>
      <vt:lpstr>思源黑体 CN Normal</vt:lpstr>
      <vt:lpstr>思源黑体 CN Regular</vt:lpstr>
      <vt:lpstr>文道标题黑</vt:lpstr>
      <vt:lpstr>方正大黑体_GBK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siren</cp:lastModifiedBy>
  <cp:revision>744</cp:revision>
  <dcterms:created xsi:type="dcterms:W3CDTF">2019-06-19T02:08:00Z</dcterms:created>
  <dcterms:modified xsi:type="dcterms:W3CDTF">2026-08-04T09:08:41Z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59BC3DF784374FFE9248BDD012039189_13</vt:lpwstr>
  </property>
</Properties>
</file>