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4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26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6015"/>
    <a:srgbClr val="D7250C"/>
    <a:srgbClr val="FCF36B"/>
    <a:srgbClr val="FEF9B1"/>
    <a:srgbClr val="BA2125"/>
    <a:srgbClr val="C9131A"/>
    <a:srgbClr val="FEF988"/>
    <a:srgbClr val="E7F0ED"/>
    <a:srgbClr val="D2673C"/>
    <a:srgbClr val="F0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/Users/admin/Desktop/图片_1773312303248.png图片_177331230324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8" name="图片 7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2" name="图片 1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5" name="图片 4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2" name="图片 1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6" name="图片 5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6" name="图片 5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  <p:pic>
        <p:nvPicPr>
          <p:cNvPr id="2" name="图片 1" descr="画板 2 拷贝 5-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6" name="图片 5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2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4"/>
            </p:custDataLst>
          </p:nvPr>
        </p:nvSpPr>
        <p:spPr>
          <a:xfrm>
            <a:off x="331470" y="6544310"/>
            <a:ext cx="115316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杨春虎丨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执业编号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：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A1120619100003 丨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基金从业编号：</a:t>
            </a:r>
            <a:r>
              <a:rPr lang="en-US" alt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A20250618011797  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市场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有风险，投资需谨慎</a:t>
            </a:r>
            <a:endParaRPr sz="110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363855" y="6544310"/>
            <a:ext cx="115316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罗雪奎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执业编号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：</a:t>
            </a:r>
            <a:r>
              <a:rPr lang="en-US" alt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A1120616080001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丨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基金从业编号：</a:t>
            </a:r>
            <a:r>
              <a:rPr lang="en-US" alt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A20250619001216  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市场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有风险，投资需谨慎</a:t>
            </a:r>
            <a:endParaRPr sz="110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565150" y="6544310"/>
            <a:ext cx="111023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蔡英姿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执业编号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：</a:t>
            </a:r>
            <a:r>
              <a:rPr lang="en-US" alt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市场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有风险，投资需谨慎</a:t>
            </a:r>
            <a:endParaRPr sz="110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5.xml"/><Relationship Id="rId2" Type="http://schemas.openxmlformats.org/officeDocument/2006/relationships/image" Target="../media/image25.png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7.xml"/><Relationship Id="rId2" Type="http://schemas.openxmlformats.org/officeDocument/2006/relationships/image" Target="../media/image26.png"/><Relationship Id="rId1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2" Type="http://schemas.openxmlformats.org/officeDocument/2006/relationships/image" Target="../media/image33.png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image" Target="../media/image34.png"/><Relationship Id="rId1" Type="http://schemas.openxmlformats.org/officeDocument/2006/relationships/tags" Target="../tags/tag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45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50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绿色电力，电网设备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91820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绿电转型加速发展，带动电网设备投资热潮</a:t>
            </a:r>
            <a:endParaRPr lang="zh-CN" altLang="en-US" b="1"/>
          </a:p>
          <a:p>
            <a:pPr algn="ctr"/>
            <a:r>
              <a:rPr lang="zh-CN" altLang="en-US" b="1"/>
              <a:t>特高压，电缆，储能等，从发好电到管好电</a:t>
            </a:r>
            <a:endParaRPr lang="zh-CN" altLang="en-US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30" y="864870"/>
            <a:ext cx="9274175" cy="5035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0" y="1579880"/>
            <a:ext cx="4728845" cy="25361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控盘突破，绿色能源</a:t>
            </a:r>
            <a:endParaRPr lang="zh-CN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1145" y="5917565"/>
            <a:ext cx="9109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主力控盘连续控盘增加，资金持续流入，红肥绿瘦</a:t>
            </a:r>
            <a:endParaRPr lang="zh-CN" altLang="en-US" b="1"/>
          </a:p>
          <a:p>
            <a:pPr algn="ctr"/>
            <a:r>
              <a:rPr lang="zh-CN" altLang="en-US" b="1"/>
              <a:t>日线金叉初期，静待熊线再次上移的时机，东数西算，算电协同</a:t>
            </a:r>
            <a:endParaRPr lang="zh-CN" altLang="en-US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65" y="889000"/>
            <a:ext cx="9260840" cy="50285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控盘突破，电网设备</a:t>
            </a:r>
            <a:endParaRPr lang="zh-CN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1145" y="5917565"/>
            <a:ext cx="9109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主力控盘连续控盘增加，资金持续流入，红肥绿瘦</a:t>
            </a:r>
            <a:endParaRPr lang="zh-CN" altLang="en-US" b="1"/>
          </a:p>
          <a:p>
            <a:pPr algn="ctr"/>
            <a:r>
              <a:rPr lang="zh-CN" altLang="en-US" b="1"/>
              <a:t>日线死叉初期，静待下个日线金叉或熊线上移的机会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10" y="916305"/>
            <a:ext cx="9100185" cy="4941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55520" y="2710180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新基建：算电协同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55520" y="1697355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60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體 Bold" panose="020B0800000000000000" charset="-120"/>
                <a:ea typeface="思源黑體 Bold" panose="020B0800000000000000" charset="-120"/>
                <a:sym typeface="+mn-ea"/>
              </a:rPr>
              <a:t>PART  03</a:t>
            </a:r>
            <a:endParaRPr lang="en-US" altLang="zh-CN" sz="6000">
              <a:gradFill>
                <a:gsLst>
                  <a:gs pos="0">
                    <a:srgbClr val="F96115"/>
                  </a:gs>
                  <a:gs pos="100000">
                    <a:srgbClr val="D31E0B"/>
                  </a:gs>
                </a:gsLst>
                <a:lin ang="0" scaled="1"/>
              </a:gradFill>
              <a:latin typeface="思源黑體 Bold" panose="020B0800000000000000" charset="-120"/>
              <a:ea typeface="思源黑體 Bold" panose="020B0800000000000000" charset="-12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发电，管电，用电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88327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空间协同（算力跟电力），时间协同（电力跟算力），智能协同（数据跟碳交易）</a:t>
            </a:r>
            <a:endParaRPr lang="zh-CN" altLang="en-US" b="1"/>
          </a:p>
          <a:p>
            <a:pPr algn="ctr"/>
            <a:r>
              <a:rPr lang="zh-CN" altLang="en-US" b="1"/>
              <a:t>最便宜的绿电养最耗电的算力</a:t>
            </a:r>
            <a:endParaRPr lang="zh-CN" altLang="en-US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" y="1010920"/>
            <a:ext cx="6154420" cy="2393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85" y="1008380"/>
            <a:ext cx="5393055" cy="2396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" y="3423285"/>
            <a:ext cx="6894195" cy="2454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825" y="3432810"/>
            <a:ext cx="4353560" cy="2450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算电协同，典型场景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19250" y="550799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电随算用，东数西算典型，分布式新能源，储能算力调节</a:t>
            </a:r>
            <a:endParaRPr lang="zh-CN" altLang="en-US" b="1"/>
          </a:p>
          <a:p>
            <a:pPr algn="ctr"/>
            <a:r>
              <a:rPr lang="zh-CN" altLang="en-US" b="1"/>
              <a:t>算随电调，虚拟电厂，储能，电力调度</a:t>
            </a:r>
            <a:endParaRPr lang="zh-CN" altLang="en-US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55420"/>
            <a:ext cx="5737860" cy="3664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455420"/>
            <a:ext cx="5549900" cy="3665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控盘突破，电网设备</a:t>
            </a:r>
            <a:endParaRPr lang="zh-CN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1145" y="5917565"/>
            <a:ext cx="9109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主力控盘连续控盘增加，资金持续流入，红肥绿瘦</a:t>
            </a:r>
            <a:endParaRPr lang="zh-CN" altLang="en-US" b="1"/>
          </a:p>
          <a:p>
            <a:pPr algn="ctr"/>
            <a:r>
              <a:rPr lang="zh-CN" altLang="en-US" b="1"/>
              <a:t>日线死叉初期，静待下个日线金叉或熊线上移的机会</a:t>
            </a:r>
            <a:endParaRPr lang="zh-CN" altLang="en-US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45" y="895985"/>
            <a:ext cx="9211310" cy="5001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控盘突破，算电协同</a:t>
            </a:r>
            <a:endParaRPr lang="zh-CN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1145" y="5917565"/>
            <a:ext cx="9109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主力控盘连续控盘增加，资金持续流入，红肥绿瘦</a:t>
            </a:r>
            <a:endParaRPr lang="zh-CN" altLang="en-US" b="1"/>
          </a:p>
          <a:p>
            <a:pPr algn="ctr"/>
            <a:r>
              <a:rPr lang="zh-CN" altLang="en-US" b="1"/>
              <a:t>日线死叉初期，静待下个日线金叉或熊线上移的机会</a:t>
            </a:r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45" y="901065"/>
            <a:ext cx="9320530" cy="5060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9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67225" y="1102995"/>
            <a:ext cx="6448425" cy="105664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58715" y="141922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B7040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第一章</a:t>
            </a:r>
            <a:endParaRPr lang="zh-CN" altLang="en-US" sz="3000">
              <a:solidFill>
                <a:srgbClr val="B7040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851650" y="152654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谋开局，稳中求进</a:t>
            </a:r>
            <a:endParaRPr lang="zh-CN" altLang="en-US" sz="3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4462780" y="2119630"/>
            <a:ext cx="6448425" cy="1056640"/>
            <a:chOff x="7213" y="3589"/>
            <a:chExt cx="10155" cy="1664"/>
          </a:xfrm>
        </p:grpSpPr>
        <p:pic>
          <p:nvPicPr>
            <p:cNvPr id="41" name="图片 40" descr="组 29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13" y="3589"/>
              <a:ext cx="10155" cy="166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>
              <p:custDataLst>
                <p:tags r:id="rId7"/>
              </p:custDataLst>
            </p:nvPr>
          </p:nvSpPr>
          <p:spPr>
            <a:xfrm>
              <a:off x="7960" y="4113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第二章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8"/>
              </p:custDataLst>
            </p:nvPr>
          </p:nvSpPr>
          <p:spPr>
            <a:xfrm>
              <a:off x="10925" y="4282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新基建：绿色电网</a:t>
              </a:r>
              <a:endPara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9"/>
            </p:custDataLst>
          </p:nvPr>
        </p:nvGrpSpPr>
        <p:grpSpPr>
          <a:xfrm>
            <a:off x="4462780" y="3147060"/>
            <a:ext cx="6448425" cy="1056640"/>
            <a:chOff x="7213" y="5272"/>
            <a:chExt cx="10155" cy="1664"/>
          </a:xfrm>
        </p:grpSpPr>
        <p:pic>
          <p:nvPicPr>
            <p:cNvPr id="47" name="图片 46" descr="组 293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13" y="5272"/>
              <a:ext cx="10155" cy="1664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>
              <p:custDataLst>
                <p:tags r:id="rId11"/>
              </p:custDataLst>
            </p:nvPr>
          </p:nvSpPr>
          <p:spPr>
            <a:xfrm>
              <a:off x="7960" y="5796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第三章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2"/>
              </p:custDataLst>
            </p:nvPr>
          </p:nvSpPr>
          <p:spPr>
            <a:xfrm>
              <a:off x="10925" y="5965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新基建：算电协同</a:t>
              </a:r>
              <a:endPara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55520" y="2710180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谋开局，稳中求进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55520" y="1697355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60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體 Bold" panose="020B0800000000000000" charset="-120"/>
                <a:ea typeface="思源黑體 Bold" panose="020B0800000000000000" charset="-120"/>
                <a:sym typeface="+mn-ea"/>
              </a:rPr>
              <a:t>PART  01</a:t>
            </a:r>
            <a:endParaRPr lang="en-US" altLang="zh-CN" sz="6000">
              <a:gradFill>
                <a:gsLst>
                  <a:gs pos="0">
                    <a:srgbClr val="F96115"/>
                  </a:gs>
                  <a:gs pos="100000">
                    <a:srgbClr val="D31E0B"/>
                  </a:gs>
                </a:gsLst>
                <a:lin ang="0" scaled="1"/>
              </a:gradFill>
              <a:latin typeface="思源黑體 Bold" panose="020B0800000000000000" charset="-120"/>
              <a:ea typeface="思源黑體 Bold" panose="020B0800000000000000" charset="-12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提质增效，稳中求进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1600835"/>
            <a:ext cx="7884160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63700" y="544131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切合实际，降低预期，争取更好结果</a:t>
            </a:r>
            <a:endParaRPr lang="zh-CN" altLang="en-US" b="1"/>
          </a:p>
          <a:p>
            <a:pPr algn="ctr"/>
            <a:r>
              <a:rPr lang="zh-CN" altLang="en-US" b="1"/>
              <a:t>绿色发展持续加码，设立国家低碳转型基金，培育氢能、绿色燃料等新增长点</a:t>
            </a:r>
            <a:endParaRPr lang="zh-CN" altLang="en-US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1593215"/>
            <a:ext cx="3923030" cy="32054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开局之年，系统发展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549900"/>
            <a:ext cx="8864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新质生产力成为核心主线，统一大市场，国内大循环。</a:t>
            </a:r>
            <a:endParaRPr lang="zh-CN" altLang="en-US" b="1"/>
          </a:p>
          <a:p>
            <a:pPr algn="ctr"/>
            <a:r>
              <a:rPr lang="zh-CN" altLang="en-US" b="1"/>
              <a:t>新旧切换，有序进行，从遇到问题解决问题到系统化发展</a:t>
            </a:r>
            <a:endParaRPr lang="zh-CN" altLang="en-US" b="1"/>
          </a:p>
          <a:p>
            <a:pPr algn="ctr"/>
            <a:r>
              <a:rPr lang="zh-CN" altLang="en-US" b="1"/>
              <a:t>内生增长转型，对抗外部变局</a:t>
            </a:r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790"/>
            <a:ext cx="6306185" cy="4360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875" y="1113790"/>
            <a:ext cx="6175375" cy="43605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8630" y="918210"/>
            <a:ext cx="9110345" cy="49466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9.24</a:t>
            </a:r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后，稳中求进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08630" y="5864860"/>
            <a:ext cx="9109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稳市场，稳预期，稳信心，稳就业</a:t>
            </a:r>
            <a:endParaRPr lang="zh-CN" altLang="en-US" b="1"/>
          </a:p>
          <a:p>
            <a:pPr algn="ctr"/>
            <a:r>
              <a:rPr lang="zh-CN" altLang="en-US" b="1"/>
              <a:t>完善特色稳市机制，慢长趋势，稳中有进，理财正当时</a:t>
            </a:r>
            <a:endParaRPr lang="zh-CN" altLang="en-US" b="1"/>
          </a:p>
        </p:txBody>
      </p:sp>
      <p:grpSp>
        <p:nvGrpSpPr>
          <p:cNvPr id="8" name="组合 7"/>
          <p:cNvGrpSpPr/>
          <p:nvPr/>
        </p:nvGrpSpPr>
        <p:grpSpPr>
          <a:xfrm>
            <a:off x="107315" y="918210"/>
            <a:ext cx="2827020" cy="5506085"/>
            <a:chOff x="0" y="1334"/>
            <a:chExt cx="4750" cy="894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55520" y="2710180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新基建：绿色电网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55520" y="1697355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60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體 Bold" panose="020B0800000000000000" charset="-120"/>
                <a:ea typeface="思源黑體 Bold" panose="020B0800000000000000" charset="-120"/>
                <a:sym typeface="+mn-ea"/>
              </a:rPr>
              <a:t>PART  02</a:t>
            </a:r>
            <a:endParaRPr lang="en-US" altLang="zh-CN" sz="6000">
              <a:gradFill>
                <a:gsLst>
                  <a:gs pos="0">
                    <a:srgbClr val="F96115"/>
                  </a:gs>
                  <a:gs pos="100000">
                    <a:srgbClr val="D31E0B"/>
                  </a:gs>
                </a:gsLst>
                <a:lin ang="0" scaled="1"/>
              </a:gradFill>
              <a:latin typeface="思源黑體 Bold" panose="020B0800000000000000" charset="-120"/>
              <a:ea typeface="思源黑體 Bold" panose="020B0800000000000000" charset="-12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735" y="3388360"/>
            <a:ext cx="9377045" cy="2392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能源革命，科技引擎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88327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以史为鉴，乱局资源能源为王，能源为科技的动力</a:t>
            </a:r>
            <a:endParaRPr lang="zh-CN" altLang="en-US" b="1"/>
          </a:p>
          <a:p>
            <a:pPr algn="ctr"/>
            <a:r>
              <a:rPr lang="zh-CN" altLang="en-US" b="1"/>
              <a:t>内部转型，绿电上下游基建持续发力，风，水，光，核新兴，可控，氢能未来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540" y="915670"/>
            <a:ext cx="5836920" cy="2397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75" y="3382010"/>
            <a:ext cx="5006340" cy="23977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p="http://schemas.openxmlformats.org/presentationml/2006/main">
  <p:tag name="KSO_WM_DIAGRAM_VIRTUALLY_FRAME" val="{&quot;height&quot;:420,&quot;left&quot;:350.95,&quot;top&quot;:56.5,&quot;width&quot;:521.0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29.xml><?xml version="1.0" encoding="utf-8"?>
<p:tagLst xmlns:p="http://schemas.openxmlformats.org/presentationml/2006/main">
  <p:tag name="KSO_WM_DIAGRAM_VIRTUALLY_FRAME" val="{&quot;height&quot;:420,&quot;left&quot;:350.95,&quot;top&quot;:56.5,&quot;width&quot;:521.0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3.xml><?xml version="1.0" encoding="utf-8"?>
<p:tagLst xmlns:p="http://schemas.openxmlformats.org/presentationml/2006/main">
  <p:tag name="KSO_WM_DIAGRAM_VIRTUALLY_FRAME" val="{&quot;height&quot;:420,&quot;left&quot;:350.95,&quot;top&quot;:56.5,&quot;width&quot;:521.0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</Words>
  <Application>WPS 演示</Application>
  <PresentationFormat>宽屏</PresentationFormat>
  <Paragraphs>80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Light</vt:lpstr>
      <vt:lpstr>思源黑体 CN Heavy</vt:lpstr>
      <vt:lpstr>思源黑体 CN Medium</vt:lpstr>
      <vt:lpstr>黑体</vt:lpstr>
      <vt:lpstr>思源黑體 Bold</vt:lpstr>
      <vt:lpstr>微软雅黑</vt:lpstr>
      <vt:lpstr>Arial Unicode MS</vt:lpstr>
      <vt:lpstr>Calibri</vt:lpstr>
      <vt:lpstr>思源黑体 CN Medium</vt:lpstr>
      <vt:lpstr>思源黑體 Bold</vt:lpstr>
      <vt:lpstr>方正宝黑体 简 Medium</vt:lpstr>
      <vt:lpstr>方正牛黑Bold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188</cp:revision>
  <dcterms:created xsi:type="dcterms:W3CDTF">2019-06-19T02:08:00Z</dcterms:created>
  <dcterms:modified xsi:type="dcterms:W3CDTF">2026-03-12T10:50:31Z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AD0E9252580F4501832C13DBF8DAA92C_13</vt:lpwstr>
  </property>
</Properties>
</file>