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405" r:id="rId3"/>
    <p:sldId id="267" r:id="rId4"/>
    <p:sldId id="481" r:id="rId5"/>
    <p:sldId id="334" r:id="rId6"/>
    <p:sldId id="526" r:id="rId7"/>
    <p:sldId id="519" r:id="rId8"/>
    <p:sldId id="535" r:id="rId9"/>
    <p:sldId id="471" r:id="rId10"/>
    <p:sldId id="474" r:id="rId11"/>
    <p:sldId id="513" r:id="rId12"/>
    <p:sldId id="514" r:id="rId13"/>
    <p:sldId id="505" r:id="rId14"/>
    <p:sldId id="533" r:id="rId15"/>
    <p:sldId id="502" r:id="rId16"/>
    <p:sldId id="536" r:id="rId17"/>
    <p:sldId id="538" r:id="rId18"/>
    <p:sldId id="537" r:id="rId19"/>
    <p:sldId id="534" r:id="rId20"/>
    <p:sldId id="472" r:id="rId21"/>
    <p:sldId id="424" r:id="rId22"/>
    <p:sldId id="516" r:id="rId23"/>
    <p:sldId id="529" r:id="rId24"/>
    <p:sldId id="530" r:id="rId25"/>
    <p:sldId id="445" r:id="rId26"/>
    <p:sldId id="495" r:id="rId27"/>
    <p:sldId id="272" r:id="rId28"/>
    <p:sldId id="541" r:id="rId29"/>
    <p:sldId id="540" r:id="rId30"/>
    <p:sldId id="539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5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396990"/>
            <a:ext cx="1225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17.png"/><Relationship Id="rId1" Type="http://schemas.openxmlformats.org/officeDocument/2006/relationships/tags" Target="../tags/tag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5" Type="http://schemas.openxmlformats.org/officeDocument/2006/relationships/slideLayout" Target="../slideLayouts/slideLayout5.xml"/><Relationship Id="rId54" Type="http://schemas.openxmlformats.org/officeDocument/2006/relationships/tags" Target="../tags/tag109.xml"/><Relationship Id="rId53" Type="http://schemas.openxmlformats.org/officeDocument/2006/relationships/image" Target="../media/image29.svg"/><Relationship Id="rId52" Type="http://schemas.openxmlformats.org/officeDocument/2006/relationships/image" Target="../media/image28.png"/><Relationship Id="rId51" Type="http://schemas.openxmlformats.org/officeDocument/2006/relationships/tags" Target="../tags/tag108.xml"/><Relationship Id="rId50" Type="http://schemas.openxmlformats.org/officeDocument/2006/relationships/image" Target="../media/image27.svg"/><Relationship Id="rId5" Type="http://schemas.openxmlformats.org/officeDocument/2006/relationships/tags" Target="../tags/tag72.xml"/><Relationship Id="rId49" Type="http://schemas.openxmlformats.org/officeDocument/2006/relationships/image" Target="../media/image26.png"/><Relationship Id="rId48" Type="http://schemas.openxmlformats.org/officeDocument/2006/relationships/tags" Target="../tags/tag107.xml"/><Relationship Id="rId47" Type="http://schemas.openxmlformats.org/officeDocument/2006/relationships/image" Target="../media/image25.svg"/><Relationship Id="rId46" Type="http://schemas.openxmlformats.org/officeDocument/2006/relationships/image" Target="../media/image24.png"/><Relationship Id="rId45" Type="http://schemas.openxmlformats.org/officeDocument/2006/relationships/tags" Target="../tags/tag106.xml"/><Relationship Id="rId44" Type="http://schemas.openxmlformats.org/officeDocument/2006/relationships/image" Target="../media/image23.svg"/><Relationship Id="rId43" Type="http://schemas.openxmlformats.org/officeDocument/2006/relationships/image" Target="../media/image22.png"/><Relationship Id="rId42" Type="http://schemas.openxmlformats.org/officeDocument/2006/relationships/tags" Target="../tags/tag105.xml"/><Relationship Id="rId41" Type="http://schemas.openxmlformats.org/officeDocument/2006/relationships/image" Target="../media/image21.svg"/><Relationship Id="rId40" Type="http://schemas.openxmlformats.org/officeDocument/2006/relationships/image" Target="../media/image20.png"/><Relationship Id="rId4" Type="http://schemas.openxmlformats.org/officeDocument/2006/relationships/tags" Target="../tags/tag71.xml"/><Relationship Id="rId39" Type="http://schemas.openxmlformats.org/officeDocument/2006/relationships/tags" Target="../tags/tag104.xml"/><Relationship Id="rId38" Type="http://schemas.openxmlformats.org/officeDocument/2006/relationships/tags" Target="../tags/tag103.xml"/><Relationship Id="rId37" Type="http://schemas.openxmlformats.org/officeDocument/2006/relationships/tags" Target="../tags/tag102.xml"/><Relationship Id="rId36" Type="http://schemas.openxmlformats.org/officeDocument/2006/relationships/tags" Target="../tags/tag101.xml"/><Relationship Id="rId35" Type="http://schemas.openxmlformats.org/officeDocument/2006/relationships/tags" Target="../tags/tag100.xml"/><Relationship Id="rId34" Type="http://schemas.openxmlformats.org/officeDocument/2006/relationships/tags" Target="../tags/tag99.xml"/><Relationship Id="rId33" Type="http://schemas.openxmlformats.org/officeDocument/2006/relationships/image" Target="../media/image19.svg"/><Relationship Id="rId32" Type="http://schemas.openxmlformats.org/officeDocument/2006/relationships/image" Target="../media/image18.png"/><Relationship Id="rId31" Type="http://schemas.openxmlformats.org/officeDocument/2006/relationships/tags" Target="../tags/tag98.xml"/><Relationship Id="rId30" Type="http://schemas.openxmlformats.org/officeDocument/2006/relationships/tags" Target="../tags/tag97.xml"/><Relationship Id="rId3" Type="http://schemas.openxmlformats.org/officeDocument/2006/relationships/tags" Target="../tags/tag70.xml"/><Relationship Id="rId29" Type="http://schemas.openxmlformats.org/officeDocument/2006/relationships/tags" Target="../tags/tag96.xml"/><Relationship Id="rId28" Type="http://schemas.openxmlformats.org/officeDocument/2006/relationships/tags" Target="../tags/tag95.xml"/><Relationship Id="rId27" Type="http://schemas.openxmlformats.org/officeDocument/2006/relationships/tags" Target="../tags/tag94.xml"/><Relationship Id="rId26" Type="http://schemas.openxmlformats.org/officeDocument/2006/relationships/tags" Target="../tags/tag93.xml"/><Relationship Id="rId25" Type="http://schemas.openxmlformats.org/officeDocument/2006/relationships/tags" Target="../tags/tag92.xml"/><Relationship Id="rId24" Type="http://schemas.openxmlformats.org/officeDocument/2006/relationships/tags" Target="../tags/tag91.xml"/><Relationship Id="rId23" Type="http://schemas.openxmlformats.org/officeDocument/2006/relationships/tags" Target="../tags/tag90.xml"/><Relationship Id="rId22" Type="http://schemas.openxmlformats.org/officeDocument/2006/relationships/tags" Target="../tags/tag89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tags" Target="../tags/tag69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1.xml"/><Relationship Id="rId2" Type="http://schemas.openxmlformats.org/officeDocument/2006/relationships/image" Target="../media/image30.png"/><Relationship Id="rId1" Type="http://schemas.openxmlformats.org/officeDocument/2006/relationships/tags" Target="../tags/tag11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7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8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1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2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3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48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9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0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1.xml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5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16.png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3916045"/>
            <a:ext cx="4457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b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8620" y="1322070"/>
            <a:ext cx="7533640" cy="1421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endParaRPr lang="zh-CN" altLang="en-US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en-US" altLang="zh-CN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altLang="en-US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核心股的交易法则</a:t>
            </a:r>
            <a:r>
              <a:rPr lang="en-US" altLang="zh-CN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2</a:t>
            </a:r>
            <a:endParaRPr lang="en-US" altLang="zh-CN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认知的提升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762000"/>
            <a:ext cx="11737975" cy="49326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340" y="5789295"/>
            <a:ext cx="1033399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为什么今年的有些公司一直涨，跌完之后继续新高，这是机构抱团对未来行业确定性的投资机会，尤其是今年的</a:t>
            </a:r>
            <a:r>
              <a:rPr lang="en-US" altLang="zh-CN" sz="1600" b="1"/>
              <a:t>AI</a:t>
            </a:r>
            <a:r>
              <a:rPr lang="zh-CN" altLang="en-US" sz="1600" b="1"/>
              <a:t>方向，比如</a:t>
            </a:r>
            <a:r>
              <a:rPr lang="en-US" altLang="zh-CN" sz="1600" b="1"/>
              <a:t>PCB/</a:t>
            </a:r>
            <a:r>
              <a:rPr lang="zh-CN" altLang="en-US" sz="1600" b="1"/>
              <a:t>液冷</a:t>
            </a:r>
            <a:r>
              <a:rPr lang="en-US" altLang="zh-CN" sz="1600" b="1"/>
              <a:t>/</a:t>
            </a:r>
            <a:r>
              <a:rPr lang="zh-CN" altLang="en-US" sz="1600" b="1"/>
              <a:t>服务器</a:t>
            </a:r>
            <a:r>
              <a:rPr lang="en-US" altLang="zh-CN" sz="1600" b="1"/>
              <a:t>/</a:t>
            </a:r>
            <a:r>
              <a:rPr lang="zh-CN" altLang="en-US" sz="1600" b="1"/>
              <a:t>光模块等</a:t>
            </a:r>
            <a:r>
              <a:rPr lang="en-US" altLang="zh-CN" sz="1600" b="1"/>
              <a:t> </a:t>
            </a:r>
            <a:r>
              <a:rPr lang="zh-CN" altLang="en-US" sz="1600" b="1"/>
              <a:t>我看了多家基金公司，对核心票的配置基本上都是三季度新增的，比如寒武纪，中芯国际，中际旭创等</a:t>
            </a:r>
            <a:r>
              <a:rPr lang="en-US" altLang="zh-CN" sz="1600" b="1"/>
              <a:t> </a:t>
            </a:r>
            <a:r>
              <a:rPr lang="zh-CN" altLang="en-US" sz="1600" b="1"/>
              <a:t>持仓基金达到几百家</a:t>
            </a:r>
            <a:r>
              <a:rPr lang="en-US" altLang="zh-CN" sz="1600" b="1"/>
              <a:t> </a:t>
            </a:r>
            <a:r>
              <a:rPr lang="zh-CN" altLang="en-US" sz="1600" b="1"/>
              <a:t>上千家</a:t>
            </a:r>
            <a:r>
              <a:rPr lang="en-US" altLang="zh-CN" sz="1600" b="1"/>
              <a:t> 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AI</a:t>
            </a:r>
            <a:r>
              <a:rPr lang="zh-CN" altLang="en-US" sz="2800" b="1">
                <a:solidFill>
                  <a:schemeClr val="bg1"/>
                </a:solidFill>
              </a:rPr>
              <a:t>确定的需求，带动确定的供应链</a:t>
            </a:r>
            <a:r>
              <a:rPr lang="zh-CN" altLang="en-US" sz="2800" b="1">
                <a:solidFill>
                  <a:schemeClr val="bg1"/>
                </a:solidFill>
              </a:rPr>
              <a:t>业绩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0" name="椭圆 209"/>
          <p:cNvSpPr/>
          <p:nvPr>
            <p:custDataLst>
              <p:tags r:id="rId2"/>
            </p:custDataLst>
          </p:nvPr>
        </p:nvSpPr>
        <p:spPr>
          <a:xfrm>
            <a:off x="4317366" y="1793558"/>
            <a:ext cx="3417570" cy="341757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任意多边形: 形状 16"/>
          <p:cNvSpPr/>
          <p:nvPr>
            <p:custDataLst>
              <p:tags r:id="rId3"/>
            </p:custDataLst>
          </p:nvPr>
        </p:nvSpPr>
        <p:spPr>
          <a:xfrm>
            <a:off x="4517391" y="2928303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5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5" name="任意多边形: 形状 16"/>
          <p:cNvSpPr/>
          <p:nvPr>
            <p:custDataLst>
              <p:tags r:id="rId4"/>
            </p:custDataLst>
          </p:nvPr>
        </p:nvSpPr>
        <p:spPr>
          <a:xfrm rot="18000000">
            <a:off x="5157471" y="3633788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4" name="任意多边形: 形状 16"/>
          <p:cNvSpPr/>
          <p:nvPr>
            <p:custDataLst>
              <p:tags r:id="rId5"/>
            </p:custDataLst>
          </p:nvPr>
        </p:nvSpPr>
        <p:spPr>
          <a:xfrm rot="14400000">
            <a:off x="6084571" y="3433128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5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3" name="任意多边形: 形状 16"/>
          <p:cNvSpPr/>
          <p:nvPr>
            <p:custDataLst>
              <p:tags r:id="rId6"/>
            </p:custDataLst>
          </p:nvPr>
        </p:nvSpPr>
        <p:spPr>
          <a:xfrm rot="10800000">
            <a:off x="6379211" y="2525078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2" name="任意多边形: 形状 16"/>
          <p:cNvSpPr/>
          <p:nvPr>
            <p:custDataLst>
              <p:tags r:id="rId7"/>
            </p:custDataLst>
          </p:nvPr>
        </p:nvSpPr>
        <p:spPr>
          <a:xfrm rot="7200000">
            <a:off x="5737226" y="1819593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5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1" name="任意多边形: 形状 16"/>
          <p:cNvSpPr/>
          <p:nvPr>
            <p:custDataLst>
              <p:tags r:id="rId8"/>
            </p:custDataLst>
          </p:nvPr>
        </p:nvSpPr>
        <p:spPr>
          <a:xfrm rot="3600000">
            <a:off x="4810126" y="2018983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9"/>
            </p:custDataLst>
          </p:nvPr>
        </p:nvSpPr>
        <p:spPr>
          <a:xfrm>
            <a:off x="8536306" y="3002598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算力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芯片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0"/>
            </p:custDataLst>
          </p:nvPr>
        </p:nvSpPr>
        <p:spPr>
          <a:xfrm>
            <a:off x="8536306" y="3520123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算力芯片需求大增，半导体产业链自上而下的资本开始和扩产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开始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8080376" y="3314383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>
            <a:off x="8152131" y="3386138"/>
            <a:ext cx="75565" cy="755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5" name="直接连接符 4"/>
          <p:cNvCxnSpPr/>
          <p:nvPr>
            <p:custDataLst>
              <p:tags r:id="rId13"/>
            </p:custDataLst>
          </p:nvPr>
        </p:nvCxnSpPr>
        <p:spPr>
          <a:xfrm>
            <a:off x="8312151" y="3424238"/>
            <a:ext cx="170180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14"/>
            </p:custDataLst>
          </p:nvPr>
        </p:nvSpPr>
        <p:spPr>
          <a:xfrm>
            <a:off x="8290561" y="4529138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PCB</a:t>
            </a:r>
            <a:endParaRPr lang="en-US" altLang="zh-CN" sz="16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5"/>
            </p:custDataLst>
          </p:nvPr>
        </p:nvSpPr>
        <p:spPr>
          <a:xfrm>
            <a:off x="8290561" y="5046663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行业趋势预判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: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紧跟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5G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、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、汽车电子等新兴技术带来的高增长需求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16"/>
            </p:custDataLst>
          </p:nvPr>
        </p:nvSpPr>
        <p:spPr>
          <a:xfrm>
            <a:off x="7455536" y="4807268"/>
            <a:ext cx="219075" cy="21907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7527291" y="4879023"/>
            <a:ext cx="75565" cy="755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18"/>
            </p:custDataLst>
          </p:nvPr>
        </p:nvCxnSpPr>
        <p:spPr>
          <a:xfrm>
            <a:off x="7674611" y="4917123"/>
            <a:ext cx="489585" cy="0"/>
          </a:xfrm>
          <a:prstGeom prst="line">
            <a:avLst/>
          </a:prstGeom>
          <a:ln>
            <a:solidFill>
              <a:schemeClr val="accent2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8290561" y="1533208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光通信</a:t>
            </a:r>
            <a:endParaRPr lang="zh-CN" altLang="en-US" sz="16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20"/>
            </p:custDataLst>
          </p:nvPr>
        </p:nvSpPr>
        <p:spPr>
          <a:xfrm>
            <a:off x="8290561" y="2050733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光芯片，是实现光电信号转换与光信号处理的核心半导体器件。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21"/>
            </p:custDataLst>
          </p:nvPr>
        </p:nvSpPr>
        <p:spPr>
          <a:xfrm>
            <a:off x="7455536" y="1825943"/>
            <a:ext cx="219075" cy="21907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22"/>
            </p:custDataLst>
          </p:nvPr>
        </p:nvSpPr>
        <p:spPr>
          <a:xfrm>
            <a:off x="7527291" y="1897698"/>
            <a:ext cx="75565" cy="755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17" name="直接连接符 16"/>
          <p:cNvCxnSpPr/>
          <p:nvPr>
            <p:custDataLst>
              <p:tags r:id="rId23"/>
            </p:custDataLst>
          </p:nvPr>
        </p:nvCxnSpPr>
        <p:spPr>
          <a:xfrm>
            <a:off x="7681596" y="1927543"/>
            <a:ext cx="490855" cy="0"/>
          </a:xfrm>
          <a:prstGeom prst="line">
            <a:avLst/>
          </a:prstGeom>
          <a:ln>
            <a:solidFill>
              <a:schemeClr val="accent2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>
            <p:custDataLst>
              <p:tags r:id="rId24"/>
            </p:custDataLst>
          </p:nvPr>
        </p:nvSpPr>
        <p:spPr>
          <a:xfrm>
            <a:off x="3870961" y="3314383"/>
            <a:ext cx="219075" cy="21907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53" name="直接连接符 52"/>
          <p:cNvCxnSpPr/>
          <p:nvPr>
            <p:custDataLst>
              <p:tags r:id="rId25"/>
            </p:custDataLst>
          </p:nvPr>
        </p:nvCxnSpPr>
        <p:spPr>
          <a:xfrm>
            <a:off x="3691891" y="3424238"/>
            <a:ext cx="179705" cy="0"/>
          </a:xfrm>
          <a:prstGeom prst="line">
            <a:avLst/>
          </a:prstGeom>
          <a:ln>
            <a:solidFill>
              <a:schemeClr val="accent2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>
            <p:custDataLst>
              <p:tags r:id="rId26"/>
            </p:custDataLst>
          </p:nvPr>
        </p:nvSpPr>
        <p:spPr>
          <a:xfrm>
            <a:off x="1080770" y="4529138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液冷</a:t>
            </a: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服务器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27"/>
            </p:custDataLst>
          </p:nvPr>
        </p:nvSpPr>
        <p:spPr>
          <a:xfrm>
            <a:off x="582930" y="5046980"/>
            <a:ext cx="3181985" cy="11106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液冷服务器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中国区年复合增长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46%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对于液冷服务器行业来说，谷歌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TPU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的这一变化将成为独立于英伟达生态之外的全新强劲增长引擎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28"/>
            </p:custDataLst>
          </p:nvPr>
        </p:nvSpPr>
        <p:spPr>
          <a:xfrm>
            <a:off x="4479291" y="4799648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椭圆 33"/>
          <p:cNvSpPr/>
          <p:nvPr>
            <p:custDataLst>
              <p:tags r:id="rId29"/>
            </p:custDataLst>
          </p:nvPr>
        </p:nvSpPr>
        <p:spPr>
          <a:xfrm>
            <a:off x="4551046" y="4871403"/>
            <a:ext cx="75565" cy="755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35" name="直接连接符 34"/>
          <p:cNvCxnSpPr/>
          <p:nvPr>
            <p:custDataLst>
              <p:tags r:id="rId30"/>
            </p:custDataLst>
          </p:nvPr>
        </p:nvCxnSpPr>
        <p:spPr>
          <a:xfrm>
            <a:off x="3932556" y="4909503"/>
            <a:ext cx="549910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23" descr="343439383331313b343532303034303bcffacadbb9dcc0ed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11166" y="2434273"/>
            <a:ext cx="252095" cy="252095"/>
          </a:xfrm>
          <a:prstGeom prst="rect">
            <a:avLst/>
          </a:prstGeom>
        </p:spPr>
      </p:pic>
      <p:sp>
        <p:nvSpPr>
          <p:cNvPr id="52" name="矩形 51"/>
          <p:cNvSpPr/>
          <p:nvPr>
            <p:custDataLst>
              <p:tags r:id="rId34"/>
            </p:custDataLst>
          </p:nvPr>
        </p:nvSpPr>
        <p:spPr>
          <a:xfrm>
            <a:off x="1080770" y="1533208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电力</a:t>
            </a:r>
            <a:r>
              <a:rPr lang="en-US" altLang="zh-CN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储能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35"/>
            </p:custDataLst>
          </p:nvPr>
        </p:nvSpPr>
        <p:spPr>
          <a:xfrm>
            <a:off x="1080770" y="2050733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各国政府和企业正加速电网基础设施建设，以满足数据中心的电力需求。同时，为降低碳足迹，数据中心正大量采购可再生能源，推动了绿色能源的发展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36"/>
            </p:custDataLst>
          </p:nvPr>
        </p:nvSpPr>
        <p:spPr>
          <a:xfrm>
            <a:off x="4479291" y="1844993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37"/>
            </p:custDataLst>
          </p:nvPr>
        </p:nvSpPr>
        <p:spPr>
          <a:xfrm>
            <a:off x="4551046" y="1916748"/>
            <a:ext cx="75565" cy="755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1" name="直接连接符 40"/>
          <p:cNvCxnSpPr/>
          <p:nvPr>
            <p:custDataLst>
              <p:tags r:id="rId38"/>
            </p:custDataLst>
          </p:nvPr>
        </p:nvCxnSpPr>
        <p:spPr>
          <a:xfrm>
            <a:off x="3932556" y="1946593"/>
            <a:ext cx="55054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20" descr="343435383038363b343532323339383bd6b4d0d0cad6b6ce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884421" y="3334703"/>
            <a:ext cx="252095" cy="252095"/>
          </a:xfrm>
          <a:prstGeom prst="rect">
            <a:avLst/>
          </a:prstGeom>
        </p:spPr>
      </p:pic>
      <p:pic>
        <p:nvPicPr>
          <p:cNvPr id="62" name="图片 16" descr="343439383331313b343532303033323bd3a6d3c3b9dcc0ed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598921" y="2528253"/>
            <a:ext cx="252095" cy="252095"/>
          </a:xfrm>
          <a:prstGeom prst="rect">
            <a:avLst/>
          </a:prstGeom>
        </p:spPr>
      </p:pic>
      <p:pic>
        <p:nvPicPr>
          <p:cNvPr id="63" name="图片 12" descr="343439383331313b343532303032383bbfcdbba7b9dcc0ed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518911" y="4317048"/>
            <a:ext cx="252095" cy="252095"/>
          </a:xfrm>
          <a:prstGeom prst="rect">
            <a:avLst/>
          </a:prstGeom>
        </p:spPr>
      </p:pic>
      <p:pic>
        <p:nvPicPr>
          <p:cNvPr id="65" name="图片 19" descr="343435383036303b343532343136343bcfeec4bfb7b6cea7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5379721" y="4299903"/>
            <a:ext cx="252095" cy="252095"/>
          </a:xfrm>
          <a:prstGeom prst="rect">
            <a:avLst/>
          </a:prstGeom>
        </p:spPr>
      </p:pic>
      <p:pic>
        <p:nvPicPr>
          <p:cNvPr id="61" name="图片 15" descr="343439383331313b343532303033313bd3a6d3c3c9ccb3c7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068186" y="3471228"/>
            <a:ext cx="252095" cy="252095"/>
          </a:xfrm>
          <a:prstGeom prst="rect">
            <a:avLst/>
          </a:prstGeom>
        </p:spPr>
      </p:pic>
    </p:spTree>
    <p:custDataLst>
      <p:tags r:id="rId5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业绩确定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需求确定，唯一不确定是什么时候</a:t>
            </a:r>
            <a:r>
              <a:rPr lang="zh-CN" altLang="en-US" sz="2400" b="1">
                <a:solidFill>
                  <a:schemeClr val="bg1"/>
                </a:solidFill>
              </a:rPr>
              <a:t>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12018645" cy="5024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3040" y="5882640"/>
            <a:ext cx="8256270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散户的认知，高位</a:t>
            </a:r>
            <a:r>
              <a:rPr lang="en-US" altLang="zh-CN"/>
              <a:t>+</a:t>
            </a:r>
            <a:r>
              <a:rPr lang="zh-CN" altLang="en-US"/>
              <a:t>高价</a:t>
            </a:r>
            <a:r>
              <a:rPr lang="en-US" altLang="zh-CN"/>
              <a:t>=</a:t>
            </a:r>
            <a:r>
              <a:rPr lang="zh-CN" altLang="en-US"/>
              <a:t>是否还能</a:t>
            </a:r>
            <a:r>
              <a:rPr lang="zh-CN" altLang="en-US"/>
              <a:t>赚钱</a:t>
            </a:r>
            <a:endParaRPr lang="zh-CN" altLang="en-US"/>
          </a:p>
          <a:p>
            <a:r>
              <a:rPr lang="zh-CN" altLang="en-US"/>
              <a:t>机构的认知，行业增速</a:t>
            </a:r>
            <a:r>
              <a:rPr lang="en-US" altLang="zh-CN"/>
              <a:t>+</a:t>
            </a:r>
            <a:r>
              <a:rPr lang="zh-CN" altLang="en-US"/>
              <a:t>逢低购入</a:t>
            </a:r>
            <a:r>
              <a:rPr lang="en-US" altLang="zh-CN"/>
              <a:t>=</a:t>
            </a:r>
            <a:r>
              <a:rPr lang="zh-CN" altLang="en-US"/>
              <a:t>确定</a:t>
            </a:r>
            <a:r>
              <a:rPr lang="zh-CN" altLang="en-US"/>
              <a:t>赚钱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散户关心和机构关心的问题</a:t>
            </a:r>
            <a:r>
              <a:rPr lang="zh-CN" altLang="en-US" sz="2400" b="1">
                <a:solidFill>
                  <a:schemeClr val="bg1"/>
                </a:solidFill>
              </a:rPr>
              <a:t>不同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864870"/>
            <a:ext cx="10935970" cy="5366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4705350"/>
            <a:ext cx="7308850" cy="1619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94990" y="161290"/>
            <a:ext cx="679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</a:t>
            </a:r>
            <a:r>
              <a:rPr lang="zh-CN" altLang="en-US" sz="2400" b="1">
                <a:solidFill>
                  <a:schemeClr val="bg1"/>
                </a:solidFill>
              </a:rPr>
              <a:t>想要赚大钱，跟机构同频，深入研究</a:t>
            </a:r>
            <a:r>
              <a:rPr lang="zh-CN" altLang="en-US" sz="2400" b="1">
                <a:solidFill>
                  <a:schemeClr val="bg1"/>
                </a:solidFill>
              </a:rPr>
              <a:t>公司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1066800"/>
            <a:ext cx="2895600" cy="208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55" y="786130"/>
            <a:ext cx="5772150" cy="52857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7775" y="161290"/>
            <a:ext cx="679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1</a:t>
            </a:r>
            <a:r>
              <a:rPr lang="zh-CN" altLang="en-US" sz="2400" b="1">
                <a:solidFill>
                  <a:schemeClr val="bg1"/>
                </a:solidFill>
              </a:rPr>
              <a:t>，基本面没问题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滚动净利润增长</a:t>
            </a:r>
            <a:r>
              <a:rPr lang="en-US" altLang="zh-CN" sz="2400" b="1">
                <a:solidFill>
                  <a:schemeClr val="bg1"/>
                </a:solidFill>
              </a:rPr>
              <a:t> 2</a:t>
            </a:r>
            <a:r>
              <a:rPr lang="zh-CN" altLang="en-US" sz="2400" b="1">
                <a:solidFill>
                  <a:schemeClr val="bg1"/>
                </a:solidFill>
              </a:rPr>
              <a:t>，有</a:t>
            </a:r>
            <a:r>
              <a:rPr lang="zh-CN" altLang="en-US" sz="2400" b="1">
                <a:solidFill>
                  <a:schemeClr val="bg1"/>
                </a:solidFill>
              </a:rPr>
              <a:t>控盘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815" y="821690"/>
            <a:ext cx="9631680" cy="561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78035" y="2131060"/>
            <a:ext cx="2514600" cy="2878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了解一家公司的核心价值以及未来</a:t>
            </a:r>
            <a:r>
              <a:rPr lang="zh-CN" altLang="en-US"/>
              <a:t>增长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比如：某业务的净利润增长，对比当下空间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设定目标位，按照软件控盘配合趋势波段</a:t>
            </a:r>
            <a:r>
              <a:rPr lang="zh-CN" altLang="en-US"/>
              <a:t>操作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7775" y="161290"/>
            <a:ext cx="679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</a:t>
            </a:r>
            <a:r>
              <a:rPr lang="zh-CN" altLang="en-US" sz="2400" b="1">
                <a:solidFill>
                  <a:schemeClr val="bg1"/>
                </a:solidFill>
              </a:rPr>
              <a:t>趋势票，要重仓，守住一波就是</a:t>
            </a:r>
            <a:r>
              <a:rPr lang="zh-CN" altLang="en-US" sz="2400" b="1">
                <a:solidFill>
                  <a:schemeClr val="bg1"/>
                </a:solidFill>
              </a:rPr>
              <a:t>起飞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5454650" cy="3390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5" y="2293620"/>
            <a:ext cx="3457575" cy="4304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45" y="919480"/>
            <a:ext cx="6258560" cy="3578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7775" y="161290"/>
            <a:ext cx="679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1</a:t>
            </a:r>
            <a:r>
              <a:rPr lang="zh-CN" altLang="en-US" sz="2400" b="1">
                <a:solidFill>
                  <a:schemeClr val="bg1"/>
                </a:solidFill>
              </a:rPr>
              <a:t>，基本面没问题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滚动净利润增长</a:t>
            </a:r>
            <a:r>
              <a:rPr lang="en-US" altLang="zh-CN" sz="2400" b="1">
                <a:solidFill>
                  <a:schemeClr val="bg1"/>
                </a:solidFill>
              </a:rPr>
              <a:t> 2</a:t>
            </a:r>
            <a:r>
              <a:rPr lang="zh-CN" altLang="en-US" sz="2400" b="1">
                <a:solidFill>
                  <a:schemeClr val="bg1"/>
                </a:solidFill>
              </a:rPr>
              <a:t>，有</a:t>
            </a:r>
            <a:r>
              <a:rPr lang="zh-CN" altLang="en-US" sz="2400" b="1">
                <a:solidFill>
                  <a:schemeClr val="bg1"/>
                </a:solidFill>
              </a:rPr>
              <a:t>控盘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" y="972185"/>
            <a:ext cx="8547100" cy="5187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67140" y="2185670"/>
            <a:ext cx="33248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每次出现控盘增加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流动资金翻红阶段都是一波资金进场，如果出现爆量异动则重点</a:t>
            </a:r>
            <a:r>
              <a:rPr lang="zh-CN" altLang="en-US">
                <a:sym typeface="+mn-ea"/>
              </a:rPr>
              <a:t>注意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按照控盘反复</a:t>
            </a:r>
            <a:r>
              <a:rPr lang="zh-CN" altLang="en-US">
                <a:sym typeface="+mn-ea"/>
              </a:rPr>
              <a:t>操作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79190" y="161290"/>
            <a:ext cx="6206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</a:rPr>
              <a:t>像猎人一样，要有足够</a:t>
            </a:r>
            <a:r>
              <a:rPr lang="zh-CN" altLang="en-US" sz="2400" b="1">
                <a:solidFill>
                  <a:schemeClr val="bg1"/>
                </a:solidFill>
              </a:rPr>
              <a:t>的耐心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7715" y="2231390"/>
            <a:ext cx="5264785" cy="2906395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8324850" y="1179830"/>
            <a:ext cx="2771140" cy="1189990"/>
          </a:xfrm>
          <a:prstGeom prst="wedgeRoundRectCallout">
            <a:avLst>
              <a:gd name="adj1" fmla="val -51743"/>
              <a:gd name="adj2" fmla="val 6434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要知道这一片有猎物经常出没【有风口，才能有资金动</a:t>
            </a:r>
            <a:r>
              <a:rPr lang="zh-CN" altLang="en-US"/>
              <a:t>】</a:t>
            </a:r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269875" y="941705"/>
            <a:ext cx="3037840" cy="1255395"/>
          </a:xfrm>
          <a:prstGeom prst="wedgeRoundRectCallout">
            <a:avLst>
              <a:gd name="adj1" fmla="val 45835"/>
              <a:gd name="adj2" fmla="val 6747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要专一，专注，在某个猎物出现之前，要有足够的耐心，【盯住，</a:t>
            </a:r>
            <a:r>
              <a:rPr lang="zh-CN" altLang="en-US" b="1"/>
              <a:t>重仓】</a:t>
            </a:r>
            <a:endParaRPr lang="zh-CN" altLang="en-US" b="1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W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底，机构严控市场</a:t>
            </a:r>
            <a:endParaRPr lang="en-US" alt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机构的认知差以及信息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差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做确定性投资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机会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做确定性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04080" y="2406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确定性</a:t>
            </a:r>
            <a:r>
              <a:rPr lang="zh-CN" altLang="en-US" sz="2400" b="1">
                <a:solidFill>
                  <a:schemeClr val="bg1"/>
                </a:solidFill>
              </a:rPr>
              <a:t>趋势就是控盘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资金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927735"/>
            <a:ext cx="11514455" cy="5314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7680" y="100330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sym typeface="+mn-ea"/>
              </a:rPr>
              <a:t>确定性趋势就是控盘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资金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900430" y="798195"/>
            <a:ext cx="10391140" cy="5579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7680" y="100330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sym typeface="+mn-ea"/>
              </a:rPr>
              <a:t>确定性趋势就是控盘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资金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595" y="846455"/>
            <a:ext cx="10078720" cy="5386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多数人不是输在买卖而是等不及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66561" y="5246346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突破进入突破阶段，接下来不要轻易离场，可做成本，但大趋势周线向上，没有走完就不要轻易离场，不说吃完，最起码一大半要吃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66561" y="4611229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水手突破进入突破阶段【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变黄色】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66561" y="1891694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666561" y="1264625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股价长期震荡，反复时间周期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666561" y="3569020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以上的控盘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主力的行为才能逐步呈现，进入控盘期此时仓位可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666561" y="2937927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控盘持续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增加区域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392430" y="1552339"/>
            <a:ext cx="3350754" cy="4410528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399680" y="3433546"/>
            <a:ext cx="641824" cy="641824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2806144" y="1897059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806144" y="4969363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392430" y="2605949"/>
            <a:ext cx="2290982" cy="2290982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主升浪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6646607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3_17666571193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_1766657124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W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底，机构严控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  </a:t>
            </a:r>
            <a:r>
              <a:rPr lang="zh-CN" altLang="en-US" sz="2000" b="1">
                <a:solidFill>
                  <a:schemeClr val="bg1"/>
                </a:solidFill>
              </a:rPr>
              <a:t>平均股价持续横盘，机构严控</a:t>
            </a:r>
            <a:r>
              <a:rPr lang="zh-CN" altLang="en-US" sz="2000" b="1">
                <a:solidFill>
                  <a:schemeClr val="bg1"/>
                </a:solidFill>
              </a:rPr>
              <a:t>市场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10" y="775335"/>
            <a:ext cx="9227185" cy="49307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5475" y="5926455"/>
            <a:ext cx="8275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       25</a:t>
            </a:r>
            <a:r>
              <a:rPr lang="zh-CN" altLang="en-US"/>
              <a:t>年收官前，看指数是否会上新的高度</a:t>
            </a:r>
            <a:r>
              <a:rPr lang="en-US" altLang="zh-CN"/>
              <a:t>4000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   </a:t>
            </a:r>
            <a:r>
              <a:rPr lang="zh-CN" altLang="en-US" sz="2000" b="1">
                <a:solidFill>
                  <a:schemeClr val="bg1"/>
                </a:solidFill>
              </a:rPr>
              <a:t>机构提前布局春季躁动</a:t>
            </a:r>
            <a:r>
              <a:rPr lang="zh-CN" altLang="en-US" sz="2000" b="1">
                <a:solidFill>
                  <a:schemeClr val="bg1"/>
                </a:solidFill>
              </a:rPr>
              <a:t>行情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810895"/>
            <a:ext cx="11781155" cy="5032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51405" y="5898515"/>
            <a:ext cx="806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市场调整三个月，日本加息，以及其他的不利因素落地，机构开始在调整位置逐步低吸进行春季躁动行情布局，做好十五五规划开局</a:t>
            </a:r>
            <a:r>
              <a:rPr lang="zh-CN" altLang="en-US" b="1"/>
              <a:t>操作。</a:t>
            </a:r>
            <a:endParaRPr lang="zh-CN" altLang="en-US" b="1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四大领域的</a:t>
            </a:r>
            <a:r>
              <a:rPr lang="zh-CN" altLang="en-US" sz="2000" b="1">
                <a:solidFill>
                  <a:schemeClr val="bg1"/>
                </a:solidFill>
              </a:rPr>
              <a:t>扩产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>
            <p:custDataLst>
              <p:tags r:id="rId2"/>
            </p:custDataLst>
          </p:nvPr>
        </p:nvSpPr>
        <p:spPr>
          <a:xfrm>
            <a:off x="650811" y="1641557"/>
            <a:ext cx="3270821" cy="4305314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椭圆 38"/>
          <p:cNvSpPr/>
          <p:nvPr>
            <p:custDataLst>
              <p:tags r:id="rId3"/>
            </p:custDataLst>
          </p:nvPr>
        </p:nvSpPr>
        <p:spPr>
          <a:xfrm>
            <a:off x="465455" y="2670175"/>
            <a:ext cx="2421890" cy="223647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确定扩产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4822982" y="5601616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综合多家机构预测，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年全球储能新增装机容量将出现显著增长。其中，一个较为乐观的预测指出，全球新增装机规模有望达到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‌421GWh‌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年的约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270GWh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实现超过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的同比增长，中国市场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年国内储能装机规模预计将达到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‌233GWh‌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，同比增长约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4822982" y="517804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储能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4822825" y="4326890"/>
            <a:ext cx="6400800" cy="7213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年中国商业航天市场规模已达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万亿元，预计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年将突破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万亿元，年均复合增长率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18%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，卫星互联网、可回收火箭、空间信息服务将成为核心增长，第三阶段（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2026-2030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）：规模化应用期，低轨星座成型，商业发射常态化，下游应用爆发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4822982" y="390341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商业航天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4822982" y="305235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年确实是人形机器人产业从技术验证迈向规模化量产的关键一年，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：目标是生产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‌5-10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‌Optimus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机器人，特斯拉计划在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年第一季度发布其第三代人形机器人。优必选，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年订单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台，营收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个亿，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年交付目标进一步提升至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2000-3000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4822982" y="2628790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0"/>
            </p:custDataLst>
          </p:nvPr>
        </p:nvSpPr>
        <p:spPr>
          <a:xfrm>
            <a:off x="4822982" y="156436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年，半导体设备国产化率升至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年有望开启确定性强的扩产周期，设备全行业订单增速或超过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。良率现在在逐步提升，那么设备国产率必然是加速提升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这一举措就是让整个半导体行业迎来真正的意义上的高景气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4765197" y="930615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半导体材料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设备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3556863" y="2908331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椭圆 45"/>
          <p:cNvSpPr/>
          <p:nvPr>
            <p:custDataLst>
              <p:tags r:id="rId13"/>
            </p:custDataLst>
          </p:nvPr>
        </p:nvSpPr>
        <p:spPr>
          <a:xfrm>
            <a:off x="2864229" y="5176085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2864229" y="1774454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15"/>
            </p:custDataLst>
          </p:nvPr>
        </p:nvSpPr>
        <p:spPr>
          <a:xfrm>
            <a:off x="3556863" y="4042208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高潮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扩张主题，目前机器人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航天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芯片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储能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02970"/>
            <a:ext cx="10403205" cy="5559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信息差以及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认知差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55135" y="111125"/>
            <a:ext cx="5153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信息差，以及认知差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7765" y="986155"/>
            <a:ext cx="833374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</a:t>
            </a:r>
            <a:r>
              <a:rPr lang="en-US" altLang="zh-CN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股市场，</a:t>
            </a:r>
            <a:r>
              <a:rPr lang="en-US" altLang="zh-CN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3.9</a:t>
            </a:r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亿散户</a:t>
            </a:r>
            <a:r>
              <a:rPr lang="en-US" altLang="zh-CN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</a:t>
            </a:r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贡献了</a:t>
            </a:r>
            <a:r>
              <a:rPr lang="en-US" altLang="zh-CN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80%</a:t>
            </a:r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的交易量却只获得不到</a:t>
            </a:r>
            <a:r>
              <a:rPr lang="en-US" altLang="zh-CN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10%</a:t>
            </a:r>
            <a:r>
              <a:rPr lang="zh-CN" altLang="en-US" sz="1600" b="1" i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的利润。这种悬殊背后，本质是信息差和认知差的双重碾压。好消息是：这两个差距都可以通过系统方法显著缩小</a:t>
            </a:r>
            <a:endParaRPr lang="zh-CN" altLang="en-US" sz="1600" b="1" i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2371725" y="2222183"/>
            <a:ext cx="9000001" cy="17894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机构的信息优势主要体现在三个维度：时间差（提前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3-6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个月）、深度差（实地调研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供应链验证）、处理差（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处理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10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万条数据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秒）。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371725" y="1752918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机构的信息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优势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471930" y="1819593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371090" y="4689793"/>
            <a:ext cx="9000000" cy="17894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机构对行业的认知优势并非单一维度领先，而是构建了从数据获取、处理到决策执行的完整认知闭环。这种优势体现在三个层面：信息源头的垄断性、分析框架的系统性、以及决策执行的纪律性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371090" y="4220528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机构对行业的</a:t>
            </a: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认知</a:t>
            </a:r>
            <a:endParaRPr lang="zh-CN" altLang="en-US" sz="22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1471295" y="4287203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1_1"/>
  <p:tag name="KSO_WM_UNIT_INDEX" val="1_1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3"/>
  <p:tag name="KSO_WM_UNIT_INDEX" val="1_1_3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2"/>
  <p:tag name="KSO_WM_UNIT_INDEX" val="1_1_2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1_1"/>
  <p:tag name="KSO_WM_UNIT_INDEX" val="1_1_1"/>
  <p:tag name="KSO_WM_DIAGRAM_GROUP_CODE" val="q1-1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51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6_1"/>
  <p:tag name="KSO_WM_UNIT_INDEX" val="1_6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2_1"/>
  <p:tag name="KSO_WM_UNIT_INDEX" val="1_2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1*63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4_1"/>
  <p:tag name="KSO_WM_UNIT_INDEX" val="1_4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3*63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5_1"/>
  <p:tag name="KSO_WM_UNIT_INDEX" val="1_5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2*57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3_1"/>
  <p:tag name="KSO_WM_UNIT_INDEX" val="1_3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4259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7,3314422,3331400,3318869,3327917,3312419,3321432,3314259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45_3*n_h_h_f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3*n_h_h_f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3*n_h_h_f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4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,3318869,3327917,3312419]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,3318869,3327917,3312419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1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56"/>
  <p:tag name="KSO_WM_UNIT_TEXT_FILL_FORE_SCHEMECOLOR_INDEX" val="1"/>
  <p:tag name="KSO_WM_UNIT_TEXT_FILL_TYPE" val="1"/>
  <p:tag name="KSO_WM_UNIT_PRESET_TEXT" val="单击此处添加您的文本具体内容，简明扼要地阐述您的观点。根据需要可酌情增减文字，以便观者准确地理解您传达的思想。单击此处添加您的文本具体内容，简明扼要地阐述您的观点。根据需要可酌情增减文字，以便观者准确地理解您传达的思想。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1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5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1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1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56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您的文本具体内容，简明扼要地阐述您的观点。根据需要可酌情增减文字，以便观者准确地理解您传达的思想。单击此处添加您的文本具体内容，简明扼要地阐述您的观点。根据需要可酌情增减文字，以便观者准确地理解您传达的思想。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1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5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1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72.15000000000003,&quot;left&quot;:115.494287109375,&quot;top&quot;:138.02503937007873,&quot;width&quot;:780.2114257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21432]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i*1_1"/>
  <p:tag name="KSO_WM_UNIT_INDEX" val="1_1"/>
  <p:tag name="KSO_WM_DIAGRAM_GROUP_CODE" val="q1-1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10,&quot;pos&quot;:0,&quot;transparency&quot;:0},{&quot;brightness&quot;:0,&quot;colorType&quot;:1,&quot;foreColorIndex&quot;:10,&quot;pos&quot;:0.94999998807907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4"/>
  <p:tag name="KSO_WM_UNIT_INDEX" val="1_6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9,&quot;pos&quot;:0,&quot;transparency&quot;:0},{&quot;brightness&quot;:0,&quot;colorType&quot;:1,&quot;foreColorIndex&quot;:9,&quot;pos&quot;:0.94999998807907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4"/>
  <p:tag name="KSO_WM_UNIT_INDEX" val="1_5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4"/>
  <p:tag name="KSO_WM_UNIT_INDEX" val="1_4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4"/>
  <p:tag name="KSO_WM_UNIT_INDEX" val="1_3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4"/>
  <p:tag name="KSO_WM_UNIT_INDEX" val="1_2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4"/>
  <p:tag name="KSO_WM_UNIT_INDEX" val="1_1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3_1"/>
  <p:tag name="KSO_WM_UNIT_INDEX" val="1_3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3_1"/>
  <p:tag name="KSO_WM_UNIT_INDEX" val="1_3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3"/>
  <p:tag name="KSO_WM_UNIT_INDEX" val="1_3_3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2"/>
  <p:tag name="KSO_WM_UNIT_INDEX" val="1_3_2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3_1"/>
  <p:tag name="KSO_WM_UNIT_INDEX" val="1_3_1"/>
  <p:tag name="KSO_WM_DIAGRAM_GROUP_CODE" val="q1-1"/>
  <p:tag name="KSO_WM_BEAUTIFY_FLAG" val="#wm#"/>
  <p:tag name="KSO_WM_UNIT_LINE_FORE_SCHEMECOLOR_INDEX" val="7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4_1"/>
  <p:tag name="KSO_WM_UNIT_INDEX" val="1_4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4_1"/>
  <p:tag name="KSO_WM_UNIT_INDEX" val="1_4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8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3"/>
  <p:tag name="KSO_WM_UNIT_INDEX" val="1_4_3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4_1"/>
  <p:tag name="KSO_WM_UNIT_INDEX" val="1_4_1"/>
  <p:tag name="KSO_WM_DIAGRAM_GROUP_CODE" val="q1-1"/>
  <p:tag name="KSO_WM_BEAUTIFY_FLAG" val="#wm#"/>
  <p:tag name="KSO_WM_UNIT_LINE_FORE_SCHEMECOLOR_INDEX" val="8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2_1"/>
  <p:tag name="KSO_WM_UNIT_INDEX" val="1_2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2_1"/>
  <p:tag name="KSO_WM_UNIT_INDEX" val="1_2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3"/>
  <p:tag name="KSO_WM_UNIT_INDEX" val="1_2_3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2"/>
  <p:tag name="KSO_WM_UNIT_INDEX" val="1_2_2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2_1"/>
  <p:tag name="KSO_WM_UNIT_INDEX" val="1_2_1"/>
  <p:tag name="KSO_WM_DIAGRAM_GROUP_CODE" val="q1-1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10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3"/>
  <p:tag name="KSO_WM_UNIT_INDEX" val="1_6_3"/>
  <p:tag name="KSO_WM_DIAGRAM_GROUP_CODE" val="q1-1"/>
  <p:tag name="KSO_WM_BEAUTIFY_FLAG" val="#wm#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6_1"/>
  <p:tag name="KSO_WM_UNIT_INDEX" val="1_6_1"/>
  <p:tag name="KSO_WM_DIAGRAM_GROUP_CODE" val="q1-1"/>
  <p:tag name="KSO_WM_BEAUTIFY_FLAG" val="#wm#"/>
  <p:tag name="KSO_WM_UNIT_LINE_FORE_SCHEMECOLOR_INDEX" val="10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5_1"/>
  <p:tag name="KSO_WM_UNIT_INDEX" val="1_5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5_1"/>
  <p:tag name="KSO_WM_UNIT_INDEX" val="1_5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9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3"/>
  <p:tag name="KSO_WM_UNIT_INDEX" val="1_5_3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2"/>
  <p:tag name="KSO_WM_UNIT_INDEX" val="1_5_2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5_1"/>
  <p:tag name="KSO_WM_UNIT_INDEX" val="1_5_1"/>
  <p:tag name="KSO_WM_DIAGRAM_GROUP_CODE" val="q1-1"/>
  <p:tag name="KSO_WM_BEAUTIFY_FLAG" val="#wm#"/>
  <p:tag name="KSO_WM_UNIT_LINE_FORE_SCHEMECOLOR_INDEX" val="9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UNIT_ID" val="diagram20231076_4*q_h_x*1_1_1"/>
  <p:tag name="KSO_WM_UNIT_INDEX" val="1_1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5.37322387695315,&quot;left&quot;:45.9,&quot;top&quot;:119.47677612304688,&quot;width&quot;:857.57498779296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1_1"/>
  <p:tag name="KSO_WM_UNIT_INDEX" val="1_1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2588</Words>
  <Application>WPS 演示</Application>
  <PresentationFormat>宽屏</PresentationFormat>
  <Paragraphs>198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黑体</vt:lpstr>
      <vt:lpstr>Arial Unicode MS</vt:lpstr>
      <vt:lpstr>Calibri</vt:lpstr>
      <vt:lpstr>Noto Sans S Chinese Medium</vt:lpstr>
      <vt:lpstr>Black and White</vt:lpstr>
      <vt:lpstr>Times NR MT Pro Medium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376</cp:revision>
  <dcterms:created xsi:type="dcterms:W3CDTF">2019-06-19T02:08:00Z</dcterms:created>
  <dcterms:modified xsi:type="dcterms:W3CDTF">2025-12-25T10:55:58Z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0C29881695414BB897EE54B6A424056A_13</vt:lpwstr>
  </property>
</Properties>
</file>