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26" r:id="rId4"/>
    <p:sldId id="324" r:id="rId5"/>
    <p:sldId id="325" r:id="rId7"/>
    <p:sldId id="314" r:id="rId8"/>
    <p:sldId id="315" r:id="rId9"/>
    <p:sldId id="328" r:id="rId10"/>
    <p:sldId id="317" r:id="rId11"/>
    <p:sldId id="318" r:id="rId12"/>
    <p:sldId id="320" r:id="rId13"/>
    <p:sldId id="319" r:id="rId14"/>
    <p:sldId id="321" r:id="rId15"/>
    <p:sldId id="322" r:id="rId16"/>
    <p:sldId id="327" r:id="rId17"/>
    <p:sldId id="26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5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经传多赢投资顾问：曾文龙</a:t>
            </a:r>
            <a:r>
              <a:rPr lang="en-US" altLang="zh-CN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从业编号:</a:t>
            </a:r>
            <a:r>
              <a:rPr lang="en-US" altLang="zh-CN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A1120620070001 </a:t>
            </a:r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；基从编号</a:t>
            </a:r>
            <a:r>
              <a:rPr lang="en-US" altLang="zh-CN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:A20250619007559)观点基于软件数据和理论模型分析，仅供参考，不构成</a:t>
            </a:r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2.xml"/><Relationship Id="rId2" Type="http://schemas.openxmlformats.org/officeDocument/2006/relationships/image" Target="../media/image24.png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4.xml"/><Relationship Id="rId2" Type="http://schemas.openxmlformats.org/officeDocument/2006/relationships/image" Target="../media/image25.png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image" Target="../media/image26.png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78.xml"/><Relationship Id="rId4" Type="http://schemas.openxmlformats.org/officeDocument/2006/relationships/image" Target="../media/image17.pn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55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6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3.png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4.png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4.xml"/><Relationship Id="rId4" Type="http://schemas.openxmlformats.org/officeDocument/2006/relationships/image" Target="../media/image17.pn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波段训练营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8242" y="3808730"/>
            <a:ext cx="8904231" cy="703580"/>
            <a:chOff x="4808" y="6097"/>
            <a:chExt cx="10072" cy="1108"/>
          </a:xfrm>
        </p:grpSpPr>
        <p:sp>
          <p:nvSpPr>
            <p:cNvPr id="10" name="文本框 9"/>
            <p:cNvSpPr txBox="1"/>
            <p:nvPr/>
          </p:nvSpPr>
          <p:spPr>
            <a:xfrm>
              <a:off x="4808" y="657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经传多赢讲师：曾文龙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339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投资顾问执业证书编号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波段先锋讲解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52210" y="4385310"/>
            <a:ext cx="5448300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基金从业</a:t>
            </a:r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执业证书编号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A20250619007559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62255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资金组合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" y="819150"/>
            <a:ext cx="9007475" cy="5370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907270" y="2096135"/>
            <a:ext cx="217995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流动资金</a:t>
            </a:r>
            <a:r>
              <a:rPr lang="en-US" altLang="zh-CN" sz="1600"/>
              <a:t>3</a:t>
            </a:r>
            <a:r>
              <a:rPr lang="zh-CN" altLang="en-US" sz="1600"/>
              <a:t>天翻红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主力动向变紫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紫旗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主力连续控盘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智能盯盘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415" y="5466080"/>
            <a:ext cx="97821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latin typeface="+mj-ea"/>
                <a:ea typeface="+mj-ea"/>
                <a:sym typeface="+mn-ea"/>
              </a:rPr>
              <a:t>选个股步骤：</a:t>
            </a:r>
            <a:endParaRPr lang="zh-CN" altLang="en-US" sz="1600" dirty="0">
              <a:latin typeface="+mj-ea"/>
              <a:ea typeface="+mj-ea"/>
              <a:sym typeface="+mn-ea"/>
            </a:endParaRPr>
          </a:p>
          <a:p>
            <a:r>
              <a:rPr lang="zh-CN" altLang="en-US" sz="1600" dirty="0">
                <a:latin typeface="+mj-ea"/>
                <a:ea typeface="+mj-ea"/>
                <a:sym typeface="+mn-ea"/>
              </a:rPr>
              <a:t>智能盯盘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勾选十日内主力动向变紫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 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，流动资金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3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天翻红，</a:t>
            </a:r>
            <a:endParaRPr lang="zh-CN" altLang="en-US" sz="1600" dirty="0">
              <a:latin typeface="+mj-ea"/>
              <a:ea typeface="+mj-ea"/>
              <a:sym typeface="+mn-ea"/>
            </a:endParaRPr>
          </a:p>
          <a:p>
            <a:r>
              <a:rPr lang="zh-CN" altLang="en-US" sz="1600" dirty="0">
                <a:latin typeface="+mj-ea"/>
                <a:ea typeface="+mj-ea"/>
                <a:sym typeface="+mn-ea"/>
              </a:rPr>
              <a:t>近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10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日出现紫旗，主力连续控盘。</a:t>
            </a:r>
            <a:endParaRPr lang="zh-CN" altLang="en-US" sz="1600" dirty="0"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" y="806450"/>
            <a:ext cx="11294110" cy="4659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实践应用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136650"/>
            <a:ext cx="7338695" cy="4610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747000" y="1136650"/>
            <a:ext cx="4196715" cy="433832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有主流资金介入是最具辨识度的，要么强者恒强，要么当强不强离场。</a:t>
            </a:r>
            <a:endParaRPr lang="zh-CN" altLang="en-US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成交量放大：确认资金进场，上涨概率提升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；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成交量萎缩：警惕资金跟进不足，易出现假突破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；</a:t>
            </a:r>
            <a:endParaRPr lang="zh-CN" altLang="en-US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 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成交量放大：确认抛压释放，下跌趋势加速；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成交量萎缩：短期可能反弹，但长期趋势仍需谨慎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。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“进”信号出现在支撑位（如前期低点、均线支撑）：操作安全性提升；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“出”信号出现在压力位（如前期高点、均线压力）：离场信号更可靠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。</a:t>
            </a:r>
            <a:endParaRPr lang="zh-CN" altLang="en-US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92760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部分指数维持牛线下移，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大盘尚未企稳，短线市场情绪持续低迷；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左侧可重点观察横向样本统计的短线超跌数值递增信号，依托该信号进行控仓布局；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右侧则需等待短线上攻与中线上攻指标的向下趋势出现扭转，届时重点留意标志性中阳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线的出现，作为趋势转强的确认信号。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755" y="560705"/>
            <a:ext cx="7593330" cy="42252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波段先锋指标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1854200"/>
            <a:ext cx="6172200" cy="3071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567170" y="1854200"/>
            <a:ext cx="537654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波段先锋为短线买卖指标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红色区域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：代表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强势区域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，反映短期内个股处于强势阶段，是潜在的盈利机会区域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绿色区域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：代表</a:t>
            </a:r>
            <a:r>
              <a:rPr lang="zh-CN" altLang="en-US" sz="1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弱势区域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，反映短期内个股处于弱势阶段，此时需谨慎操作，避免盲目抄底。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信号：当红线上穿绿线时，且指标位于红色区域时，出现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信号，这是把握短线入场时机的关键提示，意味着个股短线或开启上涨行情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信号：当红线下穿绿线时，出现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信号，提示大家把握短线离场时机，及时锁定盈利或止损。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波段先锋解决实战难点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1005" y="799465"/>
            <a:ext cx="11379200" cy="5408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67335" y="0"/>
            <a:ext cx="116274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8795" y="1636395"/>
            <a:ext cx="5400675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</a:rPr>
              <a:t>完善你的投资模式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en-US" altLang="zh-CN" sz="2000"/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做短线，红色区域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买点来了到底要建什么样的仓位？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3.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向上涨的过程中什么时候加仓？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什么时候获利减仓最佳？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这个上升回档是真还是假？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6.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同板块挑选个股选择谁？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17040"/>
            <a:ext cx="6602095" cy="4306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87680" y="986155"/>
            <a:ext cx="1112139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/>
              <a:t>波段先锋，在</a:t>
            </a:r>
            <a:r>
              <a:rPr lang="zh-CN" altLang="en-US" sz="2300">
                <a:solidFill>
                  <a:srgbClr val="FF0000"/>
                </a:solidFill>
              </a:rPr>
              <a:t>红色区域做</a:t>
            </a:r>
            <a:r>
              <a:rPr lang="en-US" altLang="zh-CN" sz="2300">
                <a:solidFill>
                  <a:srgbClr val="FF0000"/>
                </a:solidFill>
              </a:rPr>
              <a:t>“</a:t>
            </a:r>
            <a:r>
              <a:rPr lang="zh-CN" altLang="en-US" sz="2300">
                <a:solidFill>
                  <a:srgbClr val="FF0000"/>
                </a:solidFill>
              </a:rPr>
              <a:t>进</a:t>
            </a:r>
            <a:r>
              <a:rPr lang="en-US" altLang="zh-CN" sz="2300">
                <a:solidFill>
                  <a:srgbClr val="FF0000"/>
                </a:solidFill>
              </a:rPr>
              <a:t>”</a:t>
            </a:r>
            <a:r>
              <a:rPr lang="zh-CN" altLang="en-US" sz="2300"/>
              <a:t>，胜率更高；在</a:t>
            </a:r>
            <a:r>
              <a:rPr lang="zh-CN" altLang="en-US" sz="2300">
                <a:solidFill>
                  <a:srgbClr val="00B050"/>
                </a:solidFill>
              </a:rPr>
              <a:t>绿色区域做</a:t>
            </a:r>
            <a:r>
              <a:rPr lang="en-US" altLang="zh-CN" sz="2300">
                <a:solidFill>
                  <a:srgbClr val="00B050"/>
                </a:solidFill>
              </a:rPr>
              <a:t>“</a:t>
            </a:r>
            <a:r>
              <a:rPr lang="zh-CN" altLang="en-US" sz="2300">
                <a:solidFill>
                  <a:srgbClr val="00B050"/>
                </a:solidFill>
              </a:rPr>
              <a:t>出</a:t>
            </a:r>
            <a:r>
              <a:rPr lang="en-US" altLang="zh-CN" sz="2300">
                <a:solidFill>
                  <a:srgbClr val="00B050"/>
                </a:solidFill>
              </a:rPr>
              <a:t>”</a:t>
            </a:r>
            <a:r>
              <a:rPr lang="zh-CN" altLang="en-US" sz="2300"/>
              <a:t>，止损更及时。</a:t>
            </a:r>
            <a:endParaRPr lang="zh-CN" altLang="en-US" sz="23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281940" y="32385"/>
            <a:ext cx="1162177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上升回档，真假一眼辨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ctr"/>
            <a:endParaRPr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885825"/>
            <a:ext cx="6446520" cy="5191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3740" y="2633345"/>
            <a:ext cx="2519045" cy="869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上升回档</a:t>
            </a:r>
            <a:endParaRPr lang="zh-CN" altLang="en-US" sz="2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真回档？假动作？</a:t>
            </a:r>
            <a:endParaRPr lang="zh-CN" altLang="en-US" sz="23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3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23075" y="1783715"/>
            <a:ext cx="5080000" cy="350964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红色区域（强趋势）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股价动能足，上升波段确定性高，持仓拿波段更稳；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绿色区域（弱趋势）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：股价疲软，即便有反弹也难持续，此时谨慎操作！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不管是短线博弈回档机会，还是中长线做波段持有，波段先锋把“什么时候买（真回档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强趋势）、什么时候慎买（假回档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弱趋势）” 讲得明明白白 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不用再纠结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线、均线怎么看，跟着信号做，增厚利润、规避风险一步到位，普通散户也能玩赚波段！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资金强化趋势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590" y="1397000"/>
            <a:ext cx="11133455" cy="4890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趋势的本质是市场合力的方向，而资金则是推动这种合力的直接力量。当某一标的（个股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板块）持续获得资金流入时，会形成正反馈循环，具体表现为：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、供需关系的根本改变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趋势延续的核心是买盘力量长期强于卖盘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资金持续介入意味着有增量资金不断买入，导致股票的需求端持续旺盛。即使短期出现抛压（如部分获利盘了结），新增资金的承接力也能快速消化卖压，推动价格重心上移。反之，若资金持续流出，卖盘将逐渐压倒买盘，趋势必然终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、预期的自我强化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资金的持续流入往往伴随市场对标的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逻辑认可度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的提升。例如，当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公司因技术突破获得机构调研并持续加仓时，其成长性预期会被更多人关注，进而吸引更多资金跟进（包括公募调仓、游资炒作、散户跟风）。这种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资金流入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股价上涨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预期强化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更多资金流入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的循环，会不断延长趋势的生命周期。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没有资金推动的趋势只是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空中楼阁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，而资金持续介入的趋势才是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有源之水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L1-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资金分析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636905"/>
            <a:ext cx="5865495" cy="4102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4840"/>
            <a:ext cx="5866130" cy="4102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32765" y="4751705"/>
            <a:ext cx="10897870" cy="1552575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流动资金代表增量，延续。主力净买额代表涨幅强度：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流动资金翻红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主力净买额翻红：强者恒强，积极做多，持有资金同步翻红的标的。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流动资金翻绿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主力净买额翻绿：弱者恒弱，积极做空，规避资金同步翻绿的标的。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主力净买额不同步：等待资金方向明确再参与或者寻找资金同步翻红的标的。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777.2013411014619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WPS 演示</Application>
  <PresentationFormat>宽屏</PresentationFormat>
  <Paragraphs>152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Helvetica</vt:lpstr>
      <vt:lpstr>KSOF28C8607A</vt:lpstr>
      <vt:lpstr>ksdb</vt:lpstr>
      <vt:lpstr>Arial Unicode MS</vt:lpstr>
      <vt:lpstr>Calibri</vt:lpstr>
      <vt:lpstr>KSOFBD28ECAF</vt:lpstr>
      <vt:lpstr>KSOFD723FC5D</vt:lpstr>
      <vt:lpstr>Helvetica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KSOFB4AB0A6B</vt:lpstr>
      <vt:lpstr>方正宝黑体 简 Medium</vt:lpstr>
      <vt:lpstr>方正大黑体_GBK</vt:lpstr>
      <vt:lpstr>方正宝黑体 简 Light</vt:lpstr>
      <vt:lpstr>文道潮黑体</vt:lpstr>
      <vt:lpstr>Helvetica LT Pro</vt:lpstr>
      <vt:lpstr>KSOF954951BB</vt:lpstr>
      <vt:lpstr>KSOFDDF4E7ED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210</cp:revision>
  <dcterms:created xsi:type="dcterms:W3CDTF">2019-06-19T02:08:00Z</dcterms:created>
  <dcterms:modified xsi:type="dcterms:W3CDTF">2026-03-04T12:21:19Z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6AAC7ACA459D42C88E5CE253204655B5_13</vt:lpwstr>
  </property>
</Properties>
</file>