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3"/>
    <p:sldId id="418" r:id="rId4"/>
    <p:sldId id="267" r:id="rId5"/>
    <p:sldId id="329" r:id="rId6"/>
    <p:sldId id="334" r:id="rId7"/>
    <p:sldId id="436" r:id="rId8"/>
    <p:sldId id="435" r:id="rId9"/>
    <p:sldId id="451" r:id="rId11"/>
    <p:sldId id="457" r:id="rId12"/>
    <p:sldId id="437" r:id="rId13"/>
    <p:sldId id="458" r:id="rId14"/>
    <p:sldId id="464" r:id="rId15"/>
    <p:sldId id="429" r:id="rId16"/>
    <p:sldId id="417" r:id="rId17"/>
    <p:sldId id="272" r:id="rId18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61DD"/>
    <a:srgbClr val="B34500"/>
    <a:srgbClr val="FFBF75"/>
    <a:srgbClr val="FFD483"/>
    <a:srgbClr val="FFEFCE"/>
    <a:srgbClr val="FFD585"/>
    <a:srgbClr val="FFEFCF"/>
    <a:srgbClr val="FFEFCD"/>
    <a:srgbClr val="FFD983"/>
    <a:srgbClr val="E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1" autoAdjust="0"/>
    <p:restoredTop sz="99761" autoAdjust="0"/>
  </p:normalViewPr>
  <p:slideViewPr>
    <p:cSldViewPr snapToGrid="0" showGuides="1">
      <p:cViewPr varScale="1">
        <p:scale>
          <a:sx n="87" d="100"/>
          <a:sy n="87" d="100"/>
        </p:scale>
        <p:origin x="-66" y="-252"/>
      </p:cViewPr>
      <p:guideLst>
        <p:guide orient="horz" pos="2210"/>
        <p:guide pos="3840"/>
        <p:guide pos="480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50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-3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经传多赢投资顾问：陈俊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丨执业编号：A1120619070007  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635"/>
            <a:ext cx="12193270" cy="6858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70" cy="6858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2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7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36.xml"/><Relationship Id="rId4" Type="http://schemas.openxmlformats.org/officeDocument/2006/relationships/image" Target="../media/image15.png"/><Relationship Id="rId3" Type="http://schemas.openxmlformats.org/officeDocument/2006/relationships/tags" Target="../tags/tag35.xml"/><Relationship Id="rId2" Type="http://schemas.openxmlformats.org/officeDocument/2006/relationships/image" Target="../media/image14.png"/><Relationship Id="rId1" Type="http://schemas.openxmlformats.org/officeDocument/2006/relationships/tags" Target="../tags/tag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涨停基因选突破</a:t>
            </a:r>
            <a:endParaRPr lang="zh-CN" altLang="en-US" sz="72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【涨停基因，选强势突破】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3730" y="1018540"/>
            <a:ext cx="8197215" cy="4620260"/>
          </a:xfrm>
          <a:prstGeom prst="rect">
            <a:avLst/>
          </a:prstGeom>
          <a:ln w="31750">
            <a:solidFill>
              <a:srgbClr val="E561DD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63115" y="5866130"/>
            <a:ext cx="8275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涨停基因统计板块涨停，个股首选熊线上移</a:t>
            </a:r>
            <a:r>
              <a:rPr lang="en-US" altLang="zh-CN" b="1"/>
              <a:t>=</a:t>
            </a:r>
            <a:r>
              <a:rPr lang="zh-CN" altLang="en-US" b="1"/>
              <a:t>趋势加强</a:t>
            </a:r>
            <a:r>
              <a:rPr lang="en-US" altLang="zh-CN" b="1"/>
              <a:t>  </a:t>
            </a:r>
            <a:r>
              <a:rPr lang="zh-CN" altLang="en-US" b="1"/>
              <a:t>水手突破变色</a:t>
            </a:r>
            <a:r>
              <a:rPr lang="en-US" altLang="zh-CN" b="1"/>
              <a:t>=</a:t>
            </a:r>
            <a:r>
              <a:rPr lang="zh-CN" altLang="en-US" b="1"/>
              <a:t>强势突破</a:t>
            </a:r>
            <a:r>
              <a:rPr lang="en-US" altLang="zh-CN" b="1"/>
              <a:t> </a:t>
            </a:r>
            <a:endParaRPr lang="en-US" altLang="zh-CN" b="1"/>
          </a:p>
          <a:p>
            <a:r>
              <a:rPr lang="zh-CN" altLang="en-US" b="1"/>
              <a:t>智能盯盘</a:t>
            </a:r>
            <a:r>
              <a:rPr lang="en-US" altLang="zh-CN" b="1"/>
              <a:t>——</a:t>
            </a:r>
            <a:r>
              <a:rPr lang="zh-CN" altLang="en-US" b="1"/>
              <a:t>盘中轻松选：上升通道</a:t>
            </a:r>
            <a:r>
              <a:rPr lang="en-US" altLang="zh-CN" b="1"/>
              <a:t>+</a:t>
            </a:r>
            <a:r>
              <a:rPr lang="zh-CN" altLang="en-US" b="1"/>
              <a:t>水手突破变黄或变紫</a:t>
            </a:r>
            <a:r>
              <a:rPr lang="en-US" altLang="zh-CN" b="1"/>
              <a:t>+</a:t>
            </a:r>
            <a:r>
              <a:rPr lang="zh-CN" altLang="en-US" b="1"/>
              <a:t>大额主买</a:t>
            </a:r>
            <a:r>
              <a:rPr lang="en-US" altLang="zh-CN" b="1"/>
              <a:t>&gt;5%</a:t>
            </a:r>
            <a:endParaRPr lang="en-US" altLang="zh-CN" b="1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【涨停基因，选强势突破】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3730" y="1018540"/>
            <a:ext cx="8197215" cy="4620260"/>
          </a:xfrm>
          <a:prstGeom prst="rect">
            <a:avLst/>
          </a:prstGeom>
          <a:ln w="31750">
            <a:solidFill>
              <a:srgbClr val="E561DD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63115" y="5866130"/>
            <a:ext cx="8275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涨停基因统计板块涨停，个股首选熊线上移</a:t>
            </a:r>
            <a:r>
              <a:rPr lang="en-US" altLang="zh-CN" b="1"/>
              <a:t>=</a:t>
            </a:r>
            <a:r>
              <a:rPr lang="zh-CN" altLang="en-US" b="1"/>
              <a:t>趋势加强</a:t>
            </a:r>
            <a:r>
              <a:rPr lang="en-US" altLang="zh-CN" b="1"/>
              <a:t>  </a:t>
            </a:r>
            <a:r>
              <a:rPr lang="zh-CN" altLang="en-US" b="1"/>
              <a:t>水手突破变色</a:t>
            </a:r>
            <a:r>
              <a:rPr lang="en-US" altLang="zh-CN" b="1"/>
              <a:t>=</a:t>
            </a:r>
            <a:r>
              <a:rPr lang="zh-CN" altLang="en-US" b="1"/>
              <a:t>强势突破</a:t>
            </a:r>
            <a:r>
              <a:rPr lang="en-US" altLang="zh-CN" b="1"/>
              <a:t> </a:t>
            </a:r>
            <a:endParaRPr lang="en-US" altLang="zh-CN" b="1"/>
          </a:p>
          <a:p>
            <a:r>
              <a:rPr lang="zh-CN" altLang="en-US" b="1"/>
              <a:t>智能盯盘</a:t>
            </a:r>
            <a:r>
              <a:rPr lang="en-US" altLang="zh-CN" b="1"/>
              <a:t>——</a:t>
            </a:r>
            <a:r>
              <a:rPr lang="zh-CN" altLang="en-US" b="1"/>
              <a:t>盘中轻松选：上升通道</a:t>
            </a:r>
            <a:r>
              <a:rPr lang="en-US" altLang="zh-CN" b="1"/>
              <a:t>+</a:t>
            </a:r>
            <a:r>
              <a:rPr lang="zh-CN" altLang="en-US" b="1"/>
              <a:t>水手突破变黄或变紫</a:t>
            </a:r>
            <a:r>
              <a:rPr lang="en-US" altLang="zh-CN" b="1"/>
              <a:t>+</a:t>
            </a:r>
            <a:r>
              <a:rPr lang="zh-CN" altLang="en-US" b="1"/>
              <a:t>大额主买</a:t>
            </a:r>
            <a:r>
              <a:rPr lang="en-US" altLang="zh-CN" b="1"/>
              <a:t>&gt;5%</a:t>
            </a:r>
            <a:endParaRPr lang="en-US" altLang="zh-CN" b="1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2192000" cy="6858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陈</a:t>
            </a:r>
            <a:r>
              <a:rPr lang="en-US" altLang="zh-CN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俊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执业编号:A1120619070007</a:t>
            </a:r>
            <a:endParaRPr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012</a:t>
            </a:r>
            <a:r>
              <a:rPr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毕业于西北工业大学，股海沉浮多年。擅长波浪形态，机构分析，资金推动论，结合唯信号论，把握确定性波段。深度研究资金博弈理论，以价格体现市场一切信息为核心，帮助用户建立适合自己的投资模型！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94995" y="1984375"/>
            <a:ext cx="86582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6600" b="1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涨停基因，规律回踩</a:t>
            </a:r>
            <a:endParaRPr lang="zh-CN" altLang="en-US" sz="6600" b="1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pic>
        <p:nvPicPr>
          <p:cNvPr id="11" name="图片 10" descr="陈俊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21420000">
            <a:off x="7569835" y="671830"/>
            <a:ext cx="4253865" cy="56203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15881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charset="-122"/>
                <a:ea typeface="思源黑体 Medium" panose="020B0600000000000000" charset="-122"/>
                <a:cs typeface="+mn-ea"/>
              </a:rPr>
              <a:t>行情策略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思源黑体 Medium" panose="020B0600000000000000" charset="-122"/>
              <a:ea typeface="思源黑体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charset="-122"/>
                <a:ea typeface="思源黑体 Medium" panose="020B0600000000000000" charset="-122"/>
                <a:cs typeface="+mn-ea"/>
              </a:rPr>
              <a:t>涨停基因找启动规律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思源黑体 Medium" panose="020B0600000000000000" charset="-122"/>
              <a:ea typeface="思源黑体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思源黑体 Medium" panose="020B0600000000000000" charset="-122"/>
                <a:ea typeface="思源黑体 Medium" panose="020B0600000000000000" charset="-122"/>
                <a:cs typeface="+mn-ea"/>
              </a:rPr>
              <a:t>涨停基因选突破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思源黑体 Medium" panose="020B0600000000000000" charset="-122"/>
              <a:ea typeface="思源黑体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84090" y="1706563"/>
            <a:ext cx="95504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思源黑体 Medium" panose="020B0600000000000000" charset="-122"/>
                <a:ea typeface="思源黑体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思源黑体 Medium" panose="020B0600000000000000" charset="-122"/>
                <a:ea typeface="思源黑体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思源黑体 Medium" panose="020B0600000000000000" charset="-122"/>
              <a:ea typeface="思源黑体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思源黑体 Medium" panose="020B0600000000000000" charset="-122"/>
                <a:ea typeface="思源黑体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思源黑体 Medium" panose="020B0600000000000000" charset="-122"/>
                <a:ea typeface="思源黑体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思源黑体 Medium" panose="020B0600000000000000" charset="-122"/>
              <a:ea typeface="思源黑体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思源黑体 Medium" panose="020B0600000000000000" charset="-122"/>
                <a:ea typeface="思源黑体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思源黑体 Medium" panose="020B0600000000000000" charset="-122"/>
                <a:ea typeface="思源黑体 Medium" panose="020B0600000000000000" charset="-122"/>
                <a:cs typeface="DIN Black" charset="0"/>
              </a:rPr>
              <a:t>/</a:t>
            </a:r>
            <a:endParaRPr lang="en-US" altLang="zh-CN" sz="3200">
              <a:ln>
                <a:noFill/>
              </a:ln>
              <a:solidFill>
                <a:srgbClr val="AC5621"/>
              </a:solidFill>
              <a:latin typeface="思源黑体 Medium" panose="020B0600000000000000" charset="-122"/>
              <a:ea typeface="思源黑体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行情策略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【行情策略】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1540" y="5193665"/>
            <a:ext cx="10408920" cy="8299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20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平均股价反复，各指数还在协调，创业板综，科创</a:t>
            </a:r>
            <a:r>
              <a:rPr lang="en-US" altLang="zh-CN" sz="20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50</a:t>
            </a:r>
            <a:r>
              <a:rPr lang="zh-CN" altLang="en-US" sz="20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资金底背离</a:t>
            </a:r>
            <a:endParaRPr lang="zh-CN" altLang="en-US" sz="20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2000"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短线上攻低位，中线上攻回落，关注低位股启动和突破！</a:t>
            </a:r>
            <a:endParaRPr lang="zh-CN" altLang="en-US" sz="2000"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8665" y="984250"/>
            <a:ext cx="7946390" cy="3863975"/>
          </a:xfrm>
          <a:prstGeom prst="rect">
            <a:avLst/>
          </a:prstGeom>
          <a:ln w="31750">
            <a:solidFill>
              <a:srgbClr val="E561DD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2930525"/>
            <a:ext cx="3896995" cy="1039495"/>
          </a:xfrm>
          <a:prstGeom prst="rect">
            <a:avLst/>
          </a:prstGeom>
          <a:ln w="28575">
            <a:solidFill>
              <a:srgbClr val="E561DD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224155" y="3060700"/>
            <a:ext cx="1212215" cy="368300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txBody>
          <a:bodyPr wrap="square" rtlCol="0">
            <a:spAutoFit/>
          </a:bodyPr>
          <a:p>
            <a:r>
              <a:rPr lang="zh-CN" altLang="en-US"/>
              <a:t>平均股价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945130"/>
            <a:ext cx="84734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涨停基因</a:t>
            </a:r>
            <a:r>
              <a:rPr lang="en-US" altLang="zh-CN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-</a:t>
            </a:r>
            <a:r>
              <a:rPr lang="zh-CN" altLang="en-US" sz="6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找启动规律</a:t>
            </a:r>
            <a:endParaRPr lang="zh-CN" altLang="en-US" sz="6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【</a:t>
            </a:r>
            <a:r>
              <a:rPr lang="en-US" alt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10</a:t>
            </a: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日资金，找产业】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4025" y="960755"/>
            <a:ext cx="8897620" cy="4765040"/>
          </a:xfrm>
          <a:prstGeom prst="rect">
            <a:avLst/>
          </a:prstGeom>
          <a:ln w="31750">
            <a:solidFill>
              <a:srgbClr val="E561DD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513840" y="5895340"/>
            <a:ext cx="9937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资金累计流入，高低切换，资金也不易轻易切换方向！</a:t>
            </a:r>
            <a:endParaRPr lang="zh-CN" altLang="en-US" b="1"/>
          </a:p>
          <a:p>
            <a:r>
              <a:rPr lang="zh-CN" altLang="en-US" b="1"/>
              <a:t>炒作类型关注：产业性</a:t>
            </a:r>
            <a:r>
              <a:rPr lang="en-US" altLang="zh-CN" b="1"/>
              <a:t>  </a:t>
            </a:r>
            <a:r>
              <a:rPr lang="zh-CN" altLang="en-US" b="1"/>
              <a:t>短线有炒作，熊线上移</a:t>
            </a:r>
            <a:r>
              <a:rPr lang="en-US" altLang="zh-CN" b="1"/>
              <a:t>+</a:t>
            </a:r>
            <a:r>
              <a:rPr lang="zh-CN" altLang="en-US" b="1"/>
              <a:t>资金流入，个股关注</a:t>
            </a:r>
            <a:r>
              <a:rPr lang="zh-CN" b="1"/>
              <a:t>金叉</a:t>
            </a:r>
            <a:r>
              <a:rPr lang="en-US" altLang="zh-CN" b="1"/>
              <a:t>+</a:t>
            </a:r>
            <a:r>
              <a:rPr lang="zh-CN" altLang="en-US" b="1"/>
              <a:t>水手黄色和紫色</a:t>
            </a:r>
            <a:endParaRPr lang="zh-CN" altLang="en-US" b="1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【资金扎堆，找熊线上移启动】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8320" y="937895"/>
            <a:ext cx="8285480" cy="4982210"/>
          </a:xfrm>
          <a:prstGeom prst="rect">
            <a:avLst/>
          </a:prstGeom>
          <a:ln w="31750">
            <a:solidFill>
              <a:srgbClr val="E561DD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【资金底背离的规律下，回踩突破】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30680" y="5957570"/>
            <a:ext cx="9931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排序</a:t>
            </a:r>
            <a:r>
              <a:rPr lang="en-US" altLang="zh-CN" b="1"/>
              <a:t>10</a:t>
            </a:r>
            <a:r>
              <a:rPr lang="zh-CN" altLang="en-US" b="1"/>
              <a:t>日，涨停引领方向，资金形成底背离，趋势不破，动车一旦启动，不轻易换线。</a:t>
            </a:r>
            <a:endParaRPr lang="zh-CN" altLang="en-US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0680" y="934720"/>
            <a:ext cx="8390255" cy="4766945"/>
          </a:xfrm>
          <a:prstGeom prst="rect">
            <a:avLst/>
          </a:prstGeom>
          <a:ln w="31750">
            <a:solidFill>
              <a:srgbClr val="E561DD"/>
            </a:solidFill>
          </a:ln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COMMONDATA" val="eyJoZGlkIjoiMTE2YWJhYzMxYjNmZGRkNWExNDg2MzZjZDRhZDZhZjIifQ=="/>
  <p:tag name="KSO_WPP_MARK_KEY" val="257877f6-fe8c-4c47-ab4c-274c99a6a79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570</Words>
  <Application>WPS 演示</Application>
  <PresentationFormat>自定义</PresentationFormat>
  <Paragraphs>58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思源黑体 Medium</vt:lpstr>
      <vt:lpstr>DIN Black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Cj</cp:lastModifiedBy>
  <cp:revision>330</cp:revision>
  <dcterms:created xsi:type="dcterms:W3CDTF">2019-06-19T02:08:00Z</dcterms:created>
  <dcterms:modified xsi:type="dcterms:W3CDTF">2023-03-20T10:18:33Z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2052-11.1.0.13020</vt:lpwstr>
  </property>
  <property fmtid="{D5CDD505-2E9C-101B-9397-08002B2CF9AE}" pid="3" name="ICV">
    <vt:lpwstr>2471D2BCCC2F47519734FE3A4D7105F1</vt:lpwstr>
  </property>
</Properties>
</file>