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758" r:id="rId3"/>
    <p:sldId id="267" r:id="rId4"/>
    <p:sldId id="329" r:id="rId5"/>
    <p:sldId id="748" r:id="rId6"/>
    <p:sldId id="744" r:id="rId7"/>
    <p:sldId id="334" r:id="rId8"/>
    <p:sldId id="745" r:id="rId9"/>
    <p:sldId id="747" r:id="rId10"/>
    <p:sldId id="750" r:id="rId11"/>
    <p:sldId id="752" r:id="rId12"/>
    <p:sldId id="755" r:id="rId13"/>
    <p:sldId id="760" r:id="rId14"/>
    <p:sldId id="761" r:id="rId15"/>
    <p:sldId id="763" r:id="rId16"/>
    <p:sldId id="762" r:id="rId17"/>
    <p:sldId id="740" r:id="rId18"/>
    <p:sldId id="764" r:id="rId19"/>
    <p:sldId id="765" r:id="rId20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78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01" autoAdjust="0"/>
    <p:restoredTop sz="99761" autoAdjust="0"/>
  </p:normalViewPr>
  <p:slideViewPr>
    <p:cSldViewPr snapToGrid="0" showGuides="1">
      <p:cViewPr varScale="1">
        <p:scale>
          <a:sx n="110" d="100"/>
          <a:sy n="110" d="100"/>
        </p:scale>
        <p:origin x="924" y="108"/>
      </p:cViewPr>
      <p:guideLst>
        <p:guide orient="horz" pos="2159"/>
        <p:guide pos="3840"/>
        <p:guide pos="478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gs" Target="tags/tag5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6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-6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28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 dirty="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2865" y="791210"/>
            <a:ext cx="12317095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资深投顾</a:t>
            </a:r>
            <a:r>
              <a:rPr lang="zh-CN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：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陈俊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</a:t>
            </a:r>
            <a:r>
              <a:rPr lang="zh-CN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号：</a:t>
            </a:r>
            <a:r>
              <a:rPr lang="en-US" altLang="zh-CN" sz="1200" b="0" i="0" dirty="0">
                <a:solidFill>
                  <a:schemeClr val="bg1">
                    <a:lumMod val="50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A1120619070007</a:t>
            </a:r>
            <a:r>
              <a:rPr lang="en-US" altLang="zh-CN" sz="1200" b="0" i="0" dirty="0">
                <a:solidFill>
                  <a:schemeClr val="bg1">
                    <a:lumMod val="50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/192.168.10.86/素材/营销策划/7.课程/猎手-龙头狙击营/2024年/6月/1920x1080 -总.png1920x1080 -总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tags" Target="../tags/tag26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31.xml"/><Relationship Id="rId12" Type="http://schemas.openxmlformats.org/officeDocument/2006/relationships/tags" Target="../tags/tag30.xml"/><Relationship Id="rId11" Type="http://schemas.openxmlformats.org/officeDocument/2006/relationships/tags" Target="../tags/tag29.xml"/><Relationship Id="rId10" Type="http://schemas.openxmlformats.org/officeDocument/2006/relationships/tags" Target="../tags/tag28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0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1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2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33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3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2.xml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3.xml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4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5.xml"/><Relationship Id="rId1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7.xml"/><Relationship Id="rId1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48.xml"/><Relationship Id="rId1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49.xml"/><Relationship Id="rId1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5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6.xml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7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8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39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0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254760" y="4012565"/>
            <a:ext cx="11531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陈</a:t>
            </a:r>
            <a:r>
              <a:rPr lang="en-US" altLang="zh-CN" sz="26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</a:t>
            </a:r>
            <a:r>
              <a:rPr lang="zh-CN" altLang="en-US" sz="26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俊</a:t>
            </a:r>
            <a:endParaRPr lang="zh-CN" altLang="en-US" sz="26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553970" y="4074160"/>
            <a:ext cx="3497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A1120619070007</a:t>
            </a:r>
            <a:endParaRPr lang="en-US" altLang="zh-CN" dirty="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05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06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1254760" y="4561205"/>
            <a:ext cx="607695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毕业于西北工业大学，股海沉浮多年。擅长波浪形态，机构分析，资金推动论，结合唯信号论，把握确定性波段。深度研究资金博弈理论，以价格体现市场一切信息为核心，帮助用户建立适合自己的投资模型！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01980" y="1681480"/>
            <a:ext cx="766762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sz="6000" b="1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标题</a:t>
            </a:r>
            <a:endParaRPr lang="zh-CN" sz="6000" b="1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pic>
        <p:nvPicPr>
          <p:cNvPr id="6" name="图片 5" descr="曲线 1_16939687048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9135" y="591820"/>
            <a:ext cx="3594735" cy="6278880"/>
          </a:xfrm>
          <a:prstGeom prst="rect">
            <a:avLst/>
          </a:prstGeom>
        </p:spPr>
      </p:pic>
      <p:pic>
        <p:nvPicPr>
          <p:cNvPr id="8" name="图片 7" descr="13 拷贝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0193655" y="2444115"/>
            <a:ext cx="15576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solidFill>
                  <a:schemeClr val="bg1"/>
                </a:solidFill>
              </a:rPr>
              <a:t>揭秘</a:t>
            </a:r>
            <a:endParaRPr lang="zh-CN" altLang="en-US" sz="3600" b="1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43200" y="127000"/>
            <a:ext cx="721995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200" b="1">
                <a:solidFill>
                  <a:schemeClr val="bg1"/>
                </a:solidFill>
                <a:sym typeface="+mn-ea"/>
              </a:rPr>
              <a:t>【</a:t>
            </a:r>
            <a:r>
              <a:rPr lang="en-US" altLang="zh-CN" sz="3200" b="1">
                <a:solidFill>
                  <a:schemeClr val="bg1"/>
                </a:solidFill>
                <a:sym typeface="+mn-ea"/>
              </a:rPr>
              <a:t>5</a:t>
            </a:r>
            <a:r>
              <a:rPr lang="zh-CN" altLang="en-US" sz="3200" b="1">
                <a:solidFill>
                  <a:schemeClr val="bg1"/>
                </a:solidFill>
                <a:sym typeface="+mn-ea"/>
              </a:rPr>
              <a:t>月</a:t>
            </a:r>
            <a:r>
              <a:rPr lang="en-US" altLang="zh-CN" sz="3200" b="1">
                <a:solidFill>
                  <a:schemeClr val="bg1"/>
                </a:solidFill>
                <a:sym typeface="+mn-ea"/>
              </a:rPr>
              <a:t>7</a:t>
            </a:r>
            <a:r>
              <a:rPr lang="zh-CN" altLang="en-US" sz="3200" b="1">
                <a:solidFill>
                  <a:schemeClr val="bg1"/>
                </a:solidFill>
                <a:sym typeface="+mn-ea"/>
              </a:rPr>
              <a:t>号的机器人炸板回档涨停】</a:t>
            </a:r>
            <a:endParaRPr lang="zh-CN" altLang="en-US" sz="32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3505" y="949325"/>
            <a:ext cx="9656445" cy="495871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1373505" y="6099810"/>
            <a:ext cx="101815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优选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炸板位置靠近关键平台压力的品种。线下反弹炸板，无主力强势集中意图表现，一般不看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0193655" y="2444115"/>
            <a:ext cx="15576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solidFill>
                  <a:schemeClr val="bg1"/>
                </a:solidFill>
              </a:rPr>
              <a:t>揭秘</a:t>
            </a:r>
            <a:endParaRPr lang="zh-CN" altLang="en-US" sz="3600" b="1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048000" y="127000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200" b="1">
                <a:solidFill>
                  <a:schemeClr val="bg1"/>
                </a:solidFill>
                <a:sym typeface="+mn-ea"/>
              </a:rPr>
              <a:t>【当日军工涨停炸板】</a:t>
            </a:r>
            <a:endParaRPr lang="zh-CN" altLang="en-US" sz="32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2695" y="886460"/>
            <a:ext cx="9362440" cy="441325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1242695" y="5475605"/>
            <a:ext cx="101815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优选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炸板位置靠近关键平台压力的品种。线下反弹炸板，无主力强势集中意图表现，一般不看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优选炸板中，主力变紫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爆量的品种，研究主力行为，关键位置趋势不能跌破。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仙人指路或炸板回撤累的品种，不允许长时间回撤，或阴跌空方炮反包。主力很少做这种形态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0193655" y="2444115"/>
            <a:ext cx="15576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solidFill>
                  <a:schemeClr val="bg1"/>
                </a:solidFill>
              </a:rPr>
              <a:t>揭秘</a:t>
            </a:r>
            <a:endParaRPr lang="zh-CN" altLang="en-US" sz="3600" b="1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96565" y="127000"/>
            <a:ext cx="667385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200" b="1">
                <a:solidFill>
                  <a:schemeClr val="bg1"/>
                </a:solidFill>
                <a:sym typeface="+mn-ea"/>
              </a:rPr>
              <a:t>炸板课：</a:t>
            </a:r>
            <a:r>
              <a:rPr lang="zh-CN" altLang="en-US" sz="3200" b="1">
                <a:solidFill>
                  <a:schemeClr val="bg1"/>
                </a:solidFill>
                <a:sym typeface="+mn-ea"/>
              </a:rPr>
              <a:t>继上节课龙头进阶买卖点</a:t>
            </a:r>
            <a:endParaRPr lang="zh-CN" altLang="en-US" sz="32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831975" y="862330"/>
            <a:ext cx="9629775" cy="53543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b="1">
                <a:solidFill>
                  <a:schemeClr val="tx1"/>
                </a:solidFill>
              </a:rPr>
              <a:t>左侧一买：仓位建议</a:t>
            </a:r>
            <a:r>
              <a:rPr lang="en-US" altLang="zh-CN" b="1">
                <a:solidFill>
                  <a:schemeClr val="tx1"/>
                </a:solidFill>
              </a:rPr>
              <a:t>-1</a:t>
            </a:r>
            <a:endParaRPr lang="zh-CN" b="1">
              <a:solidFill>
                <a:schemeClr val="tx1"/>
              </a:solidFill>
            </a:endParaRPr>
          </a:p>
          <a:p>
            <a:r>
              <a:rPr lang="en-US" altLang="zh-CN" b="1">
                <a:solidFill>
                  <a:schemeClr val="tx1"/>
                </a:solidFill>
              </a:rPr>
              <a:t>           </a:t>
            </a:r>
            <a:r>
              <a:rPr lang="zh-CN" altLang="en-US" b="1">
                <a:solidFill>
                  <a:schemeClr val="tx1"/>
                </a:solidFill>
              </a:rPr>
              <a:t>回踩熊线</a:t>
            </a:r>
            <a:r>
              <a:rPr lang="en-US" altLang="zh-CN" b="1">
                <a:solidFill>
                  <a:schemeClr val="tx1"/>
                </a:solidFill>
              </a:rPr>
              <a:t> </a:t>
            </a:r>
            <a:r>
              <a:rPr lang="zh-CN" altLang="en-US" b="1">
                <a:solidFill>
                  <a:schemeClr val="tx1"/>
                </a:solidFill>
              </a:rPr>
              <a:t>或上行五日线回踩</a:t>
            </a:r>
            <a:endParaRPr lang="zh-CN" altLang="en-US" b="1">
              <a:solidFill>
                <a:schemeClr val="tx1"/>
              </a:solidFill>
            </a:endParaRPr>
          </a:p>
          <a:p>
            <a:r>
              <a:rPr lang="zh-CN" altLang="en-US" b="1">
                <a:solidFill>
                  <a:schemeClr val="tx1"/>
                </a:solidFill>
              </a:rPr>
              <a:t>要求：</a:t>
            </a:r>
            <a:r>
              <a:rPr lang="en-US" altLang="zh-CN" b="1">
                <a:solidFill>
                  <a:schemeClr val="tx1"/>
                </a:solidFill>
              </a:rPr>
              <a:t>1</a:t>
            </a:r>
            <a:r>
              <a:rPr lang="zh-CN" altLang="en-US" b="1">
                <a:solidFill>
                  <a:schemeClr val="tx1"/>
                </a:solidFill>
              </a:rPr>
              <a:t>，短线上攻持续向上</a:t>
            </a:r>
            <a:r>
              <a:rPr lang="en-US" altLang="zh-CN" b="1">
                <a:solidFill>
                  <a:schemeClr val="tx1"/>
                </a:solidFill>
              </a:rPr>
              <a:t> 2</a:t>
            </a:r>
            <a:r>
              <a:rPr lang="zh-CN" altLang="en-US" b="1">
                <a:solidFill>
                  <a:schemeClr val="tx1"/>
                </a:solidFill>
              </a:rPr>
              <a:t>，大盘，板块流动资金红</a:t>
            </a:r>
            <a:endParaRPr lang="zh-CN" altLang="en-US" b="1">
              <a:solidFill>
                <a:schemeClr val="tx1"/>
              </a:solidFill>
            </a:endParaRPr>
          </a:p>
          <a:p>
            <a:r>
              <a:rPr lang="en-US" altLang="zh-CN" b="1">
                <a:solidFill>
                  <a:schemeClr val="tx1"/>
                </a:solidFill>
              </a:rPr>
              <a:t>           </a:t>
            </a:r>
            <a:r>
              <a:rPr lang="zh-CN" altLang="en-US" b="1">
                <a:solidFill>
                  <a:schemeClr val="tx1"/>
                </a:solidFill>
              </a:rPr>
              <a:t>否则仅适用极少主题龙头。市场弱势的时候，请慎用左侧模式</a:t>
            </a:r>
            <a:endParaRPr lang="zh-CN" altLang="en-US" b="1">
              <a:solidFill>
                <a:schemeClr val="tx1"/>
              </a:solidFill>
            </a:endParaRPr>
          </a:p>
          <a:p>
            <a:endParaRPr lang="en-US" altLang="zh-CN" b="1">
              <a:solidFill>
                <a:schemeClr val="tx1"/>
              </a:solidFill>
            </a:endParaRPr>
          </a:p>
          <a:p>
            <a:r>
              <a:rPr lang="zh-CN" b="1">
                <a:solidFill>
                  <a:schemeClr val="tx1"/>
                </a:solidFill>
              </a:rPr>
              <a:t>右侧二买：仓位建议</a:t>
            </a:r>
            <a:r>
              <a:rPr lang="en-US" altLang="zh-CN" b="1">
                <a:solidFill>
                  <a:schemeClr val="tx1"/>
                </a:solidFill>
              </a:rPr>
              <a:t>-1</a:t>
            </a:r>
            <a:endParaRPr lang="zh-CN" b="1">
              <a:solidFill>
                <a:schemeClr val="tx1"/>
              </a:solidFill>
            </a:endParaRPr>
          </a:p>
          <a:p>
            <a:r>
              <a:rPr lang="en-US" altLang="zh-CN" b="1">
                <a:solidFill>
                  <a:schemeClr val="tx1"/>
                </a:solidFill>
              </a:rPr>
              <a:t>            </a:t>
            </a:r>
            <a:r>
              <a:rPr lang="zh-CN" altLang="en-US" b="1">
                <a:solidFill>
                  <a:schemeClr val="tx1"/>
                </a:solidFill>
              </a:rPr>
              <a:t>大单异动（</a:t>
            </a:r>
            <a:r>
              <a:rPr lang="zh-CN" altLang="en-US" b="1">
                <a:solidFill>
                  <a:schemeClr val="tx1"/>
                </a:solidFill>
                <a:sym typeface="+mn-ea"/>
              </a:rPr>
              <a:t>分时主力博弈红色大单占比</a:t>
            </a:r>
            <a:r>
              <a:rPr lang="en-US" altLang="zh-CN" b="1">
                <a:solidFill>
                  <a:schemeClr val="tx1"/>
                </a:solidFill>
                <a:sym typeface="+mn-ea"/>
              </a:rPr>
              <a:t>5%, </a:t>
            </a:r>
            <a:r>
              <a:rPr lang="zh-CN" altLang="en-US" b="1">
                <a:solidFill>
                  <a:schemeClr val="tx1"/>
                </a:solidFill>
                <a:sym typeface="+mn-ea"/>
              </a:rPr>
              <a:t>日线指标</a:t>
            </a:r>
            <a:r>
              <a:rPr lang="en-US" altLang="zh-CN" b="1">
                <a:solidFill>
                  <a:schemeClr val="tx1"/>
                </a:solidFill>
                <a:sym typeface="+mn-ea"/>
              </a:rPr>
              <a:t> </a:t>
            </a:r>
            <a:r>
              <a:rPr lang="zh-CN" altLang="en-US" b="1">
                <a:solidFill>
                  <a:schemeClr val="tx1"/>
                </a:solidFill>
                <a:sym typeface="+mn-ea"/>
              </a:rPr>
              <a:t>紫色大单异动</a:t>
            </a:r>
            <a:r>
              <a:rPr lang="zh-CN" altLang="en-US" b="1">
                <a:solidFill>
                  <a:schemeClr val="tx1"/>
                </a:solidFill>
              </a:rPr>
              <a:t>）</a:t>
            </a:r>
            <a:endParaRPr lang="zh-CN" altLang="en-US" b="1">
              <a:solidFill>
                <a:schemeClr val="tx1"/>
              </a:solidFill>
            </a:endParaRPr>
          </a:p>
          <a:p>
            <a:r>
              <a:rPr lang="en-US" altLang="zh-CN" b="1">
                <a:solidFill>
                  <a:schemeClr val="tx1"/>
                </a:solidFill>
              </a:rPr>
              <a:t> </a:t>
            </a:r>
            <a:r>
              <a:rPr lang="zh-CN" altLang="en-US" b="1">
                <a:solidFill>
                  <a:schemeClr val="tx1"/>
                </a:solidFill>
              </a:rPr>
              <a:t>要求：</a:t>
            </a:r>
            <a:r>
              <a:rPr lang="en-US" altLang="zh-CN" b="1">
                <a:solidFill>
                  <a:schemeClr val="tx1"/>
                </a:solidFill>
              </a:rPr>
              <a:t> </a:t>
            </a:r>
            <a:r>
              <a:rPr lang="zh-CN" altLang="en-US" b="1">
                <a:solidFill>
                  <a:schemeClr val="tx1"/>
                </a:solidFill>
              </a:rPr>
              <a:t>日线</a:t>
            </a:r>
            <a:r>
              <a:rPr lang="en-US" altLang="zh-CN" b="1">
                <a:solidFill>
                  <a:schemeClr val="tx1"/>
                </a:solidFill>
              </a:rPr>
              <a:t>-</a:t>
            </a:r>
            <a:r>
              <a:rPr lang="zh-CN" altLang="en-US" b="1">
                <a:solidFill>
                  <a:schemeClr val="tx1"/>
                </a:solidFill>
              </a:rPr>
              <a:t>调整区间，红肥绿瘦</a:t>
            </a:r>
            <a:r>
              <a:rPr lang="en-US" altLang="zh-CN" b="1">
                <a:solidFill>
                  <a:schemeClr val="tx1"/>
                </a:solidFill>
              </a:rPr>
              <a:t> </a:t>
            </a:r>
            <a:r>
              <a:rPr lang="zh-CN" altLang="en-US" b="1">
                <a:solidFill>
                  <a:schemeClr val="tx1"/>
                </a:solidFill>
              </a:rPr>
              <a:t>上涨放量</a:t>
            </a:r>
            <a:endParaRPr lang="zh-CN" altLang="en-US" b="1">
              <a:solidFill>
                <a:schemeClr val="tx1"/>
              </a:solidFill>
            </a:endParaRPr>
          </a:p>
          <a:p>
            <a:r>
              <a:rPr lang="zh-CN" altLang="en-US" b="1">
                <a:solidFill>
                  <a:schemeClr val="tx1"/>
                </a:solidFill>
              </a:rPr>
              <a:t> </a:t>
            </a:r>
            <a:r>
              <a:rPr lang="en-US" altLang="zh-CN" b="1">
                <a:solidFill>
                  <a:schemeClr val="tx1"/>
                </a:solidFill>
              </a:rPr>
              <a:t>            </a:t>
            </a:r>
            <a:r>
              <a:rPr lang="zh-CN" altLang="en-US" b="1">
                <a:solidFill>
                  <a:schemeClr val="tx1"/>
                </a:solidFill>
              </a:rPr>
              <a:t>分时：</a:t>
            </a:r>
            <a:r>
              <a:rPr lang="en-US" altLang="zh-CN" b="1">
                <a:solidFill>
                  <a:schemeClr val="tx1"/>
                </a:solidFill>
              </a:rPr>
              <a:t> 10:30 </a:t>
            </a:r>
            <a:r>
              <a:rPr lang="zh-CN" altLang="en-US" b="1">
                <a:solidFill>
                  <a:schemeClr val="tx1"/>
                </a:solidFill>
              </a:rPr>
              <a:t>前，上涨分时，</a:t>
            </a:r>
            <a:r>
              <a:rPr lang="en-US" altLang="zh-CN" b="1">
                <a:solidFill>
                  <a:schemeClr val="tx1"/>
                </a:solidFill>
              </a:rPr>
              <a:t> </a:t>
            </a:r>
            <a:r>
              <a:rPr lang="zh-CN" altLang="en-US" b="1">
                <a:solidFill>
                  <a:schemeClr val="tx1"/>
                </a:solidFill>
              </a:rPr>
              <a:t>由红色大单主买推动</a:t>
            </a:r>
            <a:r>
              <a:rPr lang="en-US" altLang="zh-CN" b="1">
                <a:solidFill>
                  <a:schemeClr val="tx1"/>
                </a:solidFill>
              </a:rPr>
              <a:t>500-1000</a:t>
            </a:r>
            <a:r>
              <a:rPr lang="zh-CN" altLang="en-US" b="1">
                <a:solidFill>
                  <a:schemeClr val="tx1"/>
                </a:solidFill>
              </a:rPr>
              <a:t>万。</a:t>
            </a:r>
            <a:endParaRPr lang="zh-CN" altLang="en-US" b="1">
              <a:solidFill>
                <a:schemeClr val="tx1"/>
              </a:solidFill>
            </a:endParaRPr>
          </a:p>
          <a:p>
            <a:r>
              <a:rPr lang="zh-CN" altLang="en-US" b="1">
                <a:solidFill>
                  <a:schemeClr val="tx1"/>
                </a:solidFill>
              </a:rPr>
              <a:t> </a:t>
            </a:r>
            <a:r>
              <a:rPr lang="en-US" altLang="zh-CN" b="1">
                <a:solidFill>
                  <a:schemeClr val="tx1"/>
                </a:solidFill>
              </a:rPr>
              <a:t>                     </a:t>
            </a:r>
            <a:r>
              <a:rPr lang="zh-CN" altLang="en-US" b="1">
                <a:solidFill>
                  <a:schemeClr val="tx1"/>
                </a:solidFill>
              </a:rPr>
              <a:t>资金博弈：绿色小单向下</a:t>
            </a:r>
            <a:endParaRPr lang="en-US" altLang="zh-CN" b="1">
              <a:solidFill>
                <a:schemeClr val="tx1"/>
              </a:solidFill>
            </a:endParaRPr>
          </a:p>
          <a:p>
            <a:endParaRPr lang="en-US" altLang="zh-CN" b="1">
              <a:solidFill>
                <a:schemeClr val="tx1"/>
              </a:solidFill>
            </a:endParaRPr>
          </a:p>
          <a:p>
            <a:r>
              <a:rPr lang="zh-CN" b="1">
                <a:solidFill>
                  <a:schemeClr val="tx1"/>
                </a:solidFill>
              </a:rPr>
              <a:t>右侧三买共振：仓位建议</a:t>
            </a:r>
            <a:r>
              <a:rPr lang="en-US" altLang="zh-CN" b="1">
                <a:solidFill>
                  <a:schemeClr val="tx1"/>
                </a:solidFill>
              </a:rPr>
              <a:t>3-5</a:t>
            </a:r>
            <a:endParaRPr lang="zh-CN" b="1">
              <a:solidFill>
                <a:schemeClr val="tx1"/>
              </a:solidFill>
            </a:endParaRPr>
          </a:p>
          <a:p>
            <a:r>
              <a:rPr lang="en-US" altLang="zh-CN" b="1">
                <a:solidFill>
                  <a:schemeClr val="tx1"/>
                </a:solidFill>
              </a:rPr>
              <a:t>          </a:t>
            </a:r>
            <a:r>
              <a:rPr lang="zh-CN" altLang="en-US" b="1">
                <a:solidFill>
                  <a:schemeClr val="tx1"/>
                </a:solidFill>
              </a:rPr>
              <a:t>主买大单扫货</a:t>
            </a:r>
            <a:r>
              <a:rPr lang="en-US" altLang="zh-CN" b="1">
                <a:solidFill>
                  <a:schemeClr val="tx1"/>
                </a:solidFill>
              </a:rPr>
              <a:t>+</a:t>
            </a:r>
            <a:r>
              <a:rPr lang="zh-CN" altLang="en-US" b="1">
                <a:solidFill>
                  <a:schemeClr val="tx1"/>
                </a:solidFill>
              </a:rPr>
              <a:t>金叉</a:t>
            </a:r>
            <a:endParaRPr lang="zh-CN" altLang="en-US" b="1">
              <a:solidFill>
                <a:schemeClr val="tx1"/>
              </a:solidFill>
            </a:endParaRPr>
          </a:p>
          <a:p>
            <a:r>
              <a:rPr lang="en-US" altLang="zh-CN" b="1">
                <a:solidFill>
                  <a:schemeClr val="tx1"/>
                </a:solidFill>
              </a:rPr>
              <a:t>          </a:t>
            </a:r>
            <a:r>
              <a:rPr lang="zh-CN" altLang="en-US" b="1">
                <a:solidFill>
                  <a:schemeClr val="tx1"/>
                </a:solidFill>
              </a:rPr>
              <a:t>主买大单扫货</a:t>
            </a:r>
            <a:r>
              <a:rPr lang="en-US" altLang="zh-CN" b="1">
                <a:solidFill>
                  <a:schemeClr val="tx1"/>
                </a:solidFill>
              </a:rPr>
              <a:t>+</a:t>
            </a:r>
            <a:r>
              <a:rPr lang="zh-CN" altLang="en-US" b="1">
                <a:solidFill>
                  <a:schemeClr val="tx1"/>
                </a:solidFill>
              </a:rPr>
              <a:t>熊线上移</a:t>
            </a:r>
            <a:r>
              <a:rPr lang="en-US" altLang="zh-CN" b="1">
                <a:solidFill>
                  <a:schemeClr val="tx1"/>
                </a:solidFill>
              </a:rPr>
              <a:t>(</a:t>
            </a:r>
            <a:r>
              <a:rPr lang="zh-CN" altLang="en-US" b="1">
                <a:solidFill>
                  <a:schemeClr val="tx1"/>
                </a:solidFill>
              </a:rPr>
              <a:t>可预判</a:t>
            </a:r>
            <a:r>
              <a:rPr lang="en-US" altLang="zh-CN" b="1">
                <a:solidFill>
                  <a:schemeClr val="tx1"/>
                </a:solidFill>
              </a:rPr>
              <a:t>)</a:t>
            </a:r>
            <a:endParaRPr lang="en-US" altLang="zh-CN" b="1">
              <a:solidFill>
                <a:schemeClr val="tx1"/>
              </a:solidFill>
            </a:endParaRPr>
          </a:p>
          <a:p>
            <a:r>
              <a:rPr lang="en-US" altLang="zh-CN" b="1">
                <a:solidFill>
                  <a:schemeClr val="tx1"/>
                </a:solidFill>
              </a:rPr>
              <a:t>          </a:t>
            </a:r>
            <a:r>
              <a:rPr lang="zh-CN" altLang="en-US" b="1">
                <a:solidFill>
                  <a:schemeClr val="tx1"/>
                </a:solidFill>
              </a:rPr>
              <a:t>主买大单扫货</a:t>
            </a:r>
            <a:r>
              <a:rPr lang="en-US" altLang="zh-CN" b="1">
                <a:solidFill>
                  <a:schemeClr val="tx1"/>
                </a:solidFill>
              </a:rPr>
              <a:t>+</a:t>
            </a:r>
            <a:r>
              <a:rPr lang="zh-CN" altLang="en-US" b="1">
                <a:solidFill>
                  <a:schemeClr val="tx1"/>
                </a:solidFill>
              </a:rPr>
              <a:t>水手变紫或持续紫</a:t>
            </a:r>
            <a:endParaRPr lang="zh-CN" altLang="en-US" b="1">
              <a:solidFill>
                <a:schemeClr val="tx1"/>
              </a:solidFill>
            </a:endParaRPr>
          </a:p>
          <a:p>
            <a:r>
              <a:rPr lang="en-US" altLang="zh-CN" b="1">
                <a:solidFill>
                  <a:schemeClr val="tx1"/>
                </a:solidFill>
                <a:sym typeface="+mn-ea"/>
              </a:rPr>
              <a:t> </a:t>
            </a:r>
            <a:r>
              <a:rPr lang="zh-CN" altLang="en-US" b="1">
                <a:solidFill>
                  <a:schemeClr val="tx1"/>
                </a:solidFill>
                <a:sym typeface="+mn-ea"/>
              </a:rPr>
              <a:t>（优选平台突破，周线金叉，量价齐升，高量柱</a:t>
            </a:r>
            <a:r>
              <a:rPr lang="en-US" altLang="zh-CN" b="1">
                <a:solidFill>
                  <a:schemeClr val="tx1"/>
                </a:solidFill>
                <a:sym typeface="+mn-ea"/>
              </a:rPr>
              <a:t>-</a:t>
            </a:r>
            <a:r>
              <a:rPr lang="zh-CN" altLang="en-US" b="1">
                <a:solidFill>
                  <a:schemeClr val="tx1"/>
                </a:solidFill>
                <a:sym typeface="+mn-ea"/>
              </a:rPr>
              <a:t>高于启动涨停量柱</a:t>
            </a:r>
            <a:r>
              <a:rPr lang="en-US" altLang="zh-CN" b="1">
                <a:solidFill>
                  <a:schemeClr val="tx1"/>
                </a:solidFill>
                <a:sym typeface="+mn-ea"/>
              </a:rPr>
              <a:t> </a:t>
            </a:r>
            <a:r>
              <a:rPr lang="zh-CN" altLang="en-US" b="1">
                <a:solidFill>
                  <a:schemeClr val="tx1"/>
                </a:solidFill>
                <a:sym typeface="+mn-ea"/>
              </a:rPr>
              <a:t>）</a:t>
            </a:r>
            <a:endParaRPr lang="zh-CN" altLang="en-US" b="1">
              <a:solidFill>
                <a:schemeClr val="tx1"/>
              </a:solidFill>
              <a:sym typeface="+mn-ea"/>
            </a:endParaRPr>
          </a:p>
          <a:p>
            <a:endParaRPr lang="en-US" altLang="zh-CN" b="1">
              <a:solidFill>
                <a:schemeClr val="tx1"/>
              </a:solidFill>
            </a:endParaRPr>
          </a:p>
          <a:p>
            <a:r>
              <a:rPr lang="zh-CN" altLang="en-US" b="1">
                <a:solidFill>
                  <a:schemeClr val="tx1"/>
                </a:solidFill>
              </a:rPr>
              <a:t>要求：涨停棱镜</a:t>
            </a:r>
            <a:r>
              <a:rPr lang="en-US" altLang="zh-CN" b="1">
                <a:solidFill>
                  <a:schemeClr val="tx1"/>
                </a:solidFill>
              </a:rPr>
              <a:t>10</a:t>
            </a:r>
            <a:r>
              <a:rPr lang="zh-CN" altLang="en-US" b="1">
                <a:solidFill>
                  <a:schemeClr val="tx1"/>
                </a:solidFill>
              </a:rPr>
              <a:t>日热点前五</a:t>
            </a:r>
            <a:r>
              <a:rPr lang="en-US" altLang="zh-CN" b="1">
                <a:solidFill>
                  <a:schemeClr val="tx1"/>
                </a:solidFill>
              </a:rPr>
              <a:t>  </a:t>
            </a:r>
            <a:r>
              <a:rPr lang="zh-CN" altLang="en-US" b="1">
                <a:solidFill>
                  <a:schemeClr val="tx1"/>
                </a:solidFill>
              </a:rPr>
              <a:t>或</a:t>
            </a:r>
            <a:r>
              <a:rPr lang="en-US" altLang="zh-CN" b="1">
                <a:solidFill>
                  <a:schemeClr val="tx1"/>
                </a:solidFill>
              </a:rPr>
              <a:t>   </a:t>
            </a:r>
            <a:r>
              <a:rPr lang="zh-CN" altLang="en-US" b="1">
                <a:solidFill>
                  <a:schemeClr val="tx1"/>
                </a:solidFill>
              </a:rPr>
              <a:t>趋势龙头榜</a:t>
            </a:r>
            <a:endParaRPr lang="zh-CN" altLang="en-US" b="1">
              <a:solidFill>
                <a:schemeClr val="tx1"/>
              </a:solidFill>
            </a:endParaRPr>
          </a:p>
          <a:p>
            <a:r>
              <a:rPr lang="zh-CN" altLang="en-US" b="1">
                <a:solidFill>
                  <a:schemeClr val="tx1"/>
                </a:solidFill>
              </a:rPr>
              <a:t>重点提示仓位配比建议</a:t>
            </a:r>
            <a:r>
              <a:rPr lang="en-US" altLang="zh-CN" b="1">
                <a:solidFill>
                  <a:schemeClr val="tx1"/>
                </a:solidFill>
              </a:rPr>
              <a:t>—— 1:1:3-5</a:t>
            </a:r>
            <a:endParaRPr lang="en-US" altLang="zh-CN" b="1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0193655" y="2444115"/>
            <a:ext cx="15576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solidFill>
                  <a:schemeClr val="bg1"/>
                </a:solidFill>
              </a:rPr>
              <a:t>揭秘</a:t>
            </a:r>
            <a:endParaRPr lang="zh-CN" altLang="en-US" sz="3600" b="1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96565" y="127000"/>
            <a:ext cx="667385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200" b="1">
                <a:solidFill>
                  <a:schemeClr val="bg1"/>
                </a:solidFill>
                <a:sym typeface="+mn-ea"/>
              </a:rPr>
              <a:t>炸板课：</a:t>
            </a:r>
            <a:r>
              <a:rPr lang="zh-CN" altLang="en-US" sz="3200" b="1">
                <a:solidFill>
                  <a:schemeClr val="bg1"/>
                </a:solidFill>
                <a:sym typeface="+mn-ea"/>
              </a:rPr>
              <a:t>继上节课龙头进阶买卖点</a:t>
            </a:r>
            <a:endParaRPr lang="zh-CN" altLang="en-US" sz="32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70050" y="991235"/>
            <a:ext cx="8851900" cy="511302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0193655" y="2444115"/>
            <a:ext cx="15576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solidFill>
                  <a:schemeClr val="bg1"/>
                </a:solidFill>
              </a:rPr>
              <a:t>揭秘</a:t>
            </a:r>
            <a:endParaRPr lang="zh-CN" altLang="en-US" sz="3600" b="1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96565" y="127000"/>
            <a:ext cx="667385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200" b="1">
                <a:solidFill>
                  <a:schemeClr val="bg1"/>
                </a:solidFill>
                <a:sym typeface="+mn-ea"/>
              </a:rPr>
              <a:t>炸板课：</a:t>
            </a:r>
            <a:r>
              <a:rPr lang="zh-CN" altLang="en-US" sz="3200" b="1">
                <a:solidFill>
                  <a:schemeClr val="bg1"/>
                </a:solidFill>
                <a:sym typeface="+mn-ea"/>
              </a:rPr>
              <a:t>继上节课龙头进阶买卖点</a:t>
            </a:r>
            <a:endParaRPr lang="zh-CN" altLang="en-US" sz="32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856740" y="1257935"/>
            <a:ext cx="9387840" cy="44888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20000"/>
              </a:lnSpc>
            </a:pPr>
            <a:r>
              <a:rPr lang="zh-CN" altLang="en-US" b="1">
                <a:solidFill>
                  <a:schemeClr val="tx1"/>
                </a:solidFill>
              </a:rPr>
              <a:t>一卖：</a:t>
            </a:r>
            <a:endParaRPr lang="zh-CN" altLang="en-US" b="1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b="1">
                <a:solidFill>
                  <a:schemeClr val="tx1"/>
                </a:solidFill>
              </a:rPr>
              <a:t>熊线走平，</a:t>
            </a:r>
            <a:r>
              <a:rPr lang="en-US" altLang="zh-CN" b="1">
                <a:solidFill>
                  <a:schemeClr val="tx1"/>
                </a:solidFill>
              </a:rPr>
              <a:t> </a:t>
            </a:r>
            <a:r>
              <a:rPr lang="zh-CN" altLang="en-US" b="1">
                <a:solidFill>
                  <a:schemeClr val="tx1"/>
                </a:solidFill>
              </a:rPr>
              <a:t>捕捞季节还未死叉。仓位：</a:t>
            </a:r>
            <a:r>
              <a:rPr lang="en-US" altLang="zh-CN" b="1">
                <a:solidFill>
                  <a:schemeClr val="tx1"/>
                </a:solidFill>
              </a:rPr>
              <a:t>1/3</a:t>
            </a:r>
            <a:r>
              <a:rPr lang="zh-CN" altLang="en-US" b="1">
                <a:solidFill>
                  <a:schemeClr val="tx1"/>
                </a:solidFill>
              </a:rPr>
              <a:t>卖法。属于预警卖法。</a:t>
            </a:r>
            <a:endParaRPr lang="zh-CN" altLang="en-US" b="1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b="1">
                <a:solidFill>
                  <a:schemeClr val="tx1"/>
                </a:solidFill>
                <a:sym typeface="+mn-ea"/>
              </a:rPr>
              <a:t>PS</a:t>
            </a:r>
            <a:r>
              <a:rPr lang="zh-CN" altLang="en-US" b="1">
                <a:solidFill>
                  <a:schemeClr val="tx1"/>
                </a:solidFill>
                <a:sym typeface="+mn-ea"/>
              </a:rPr>
              <a:t>：</a:t>
            </a:r>
            <a:r>
              <a:rPr lang="zh-CN" altLang="en-US" b="1">
                <a:solidFill>
                  <a:schemeClr val="tx1"/>
                </a:solidFill>
              </a:rPr>
              <a:t>学会及时减仓。制造成本优势</a:t>
            </a:r>
            <a:endParaRPr lang="zh-CN" altLang="en-US" b="1">
              <a:solidFill>
                <a:schemeClr val="tx1"/>
              </a:solidFill>
            </a:endParaRPr>
          </a:p>
          <a:p>
            <a:endParaRPr lang="zh-CN" altLang="en-US" b="1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b="1">
                <a:solidFill>
                  <a:schemeClr val="tx1"/>
                </a:solidFill>
              </a:rPr>
              <a:t>二卖：</a:t>
            </a:r>
            <a:endParaRPr lang="zh-CN" altLang="en-US" b="1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b="1">
                <a:solidFill>
                  <a:schemeClr val="tx1"/>
                </a:solidFill>
              </a:rPr>
              <a:t>熊线走平</a:t>
            </a:r>
            <a:r>
              <a:rPr lang="en-US" altLang="zh-CN" b="1">
                <a:solidFill>
                  <a:schemeClr val="tx1"/>
                </a:solidFill>
              </a:rPr>
              <a:t>+</a:t>
            </a:r>
            <a:r>
              <a:rPr lang="zh-CN" altLang="en-US" b="1">
                <a:solidFill>
                  <a:schemeClr val="tx1"/>
                </a:solidFill>
              </a:rPr>
              <a:t>死叉，</a:t>
            </a:r>
            <a:r>
              <a:rPr lang="en-US" altLang="zh-CN" b="1">
                <a:solidFill>
                  <a:schemeClr val="tx1"/>
                </a:solidFill>
              </a:rPr>
              <a:t> </a:t>
            </a:r>
            <a:r>
              <a:rPr lang="zh-CN" altLang="en-US" b="1">
                <a:solidFill>
                  <a:schemeClr val="tx1"/>
                </a:solidFill>
              </a:rPr>
              <a:t>必卖信号</a:t>
            </a:r>
            <a:r>
              <a:rPr lang="en-US" altLang="zh-CN" b="1">
                <a:solidFill>
                  <a:schemeClr val="tx1"/>
                </a:solidFill>
              </a:rPr>
              <a:t> </a:t>
            </a:r>
            <a:r>
              <a:rPr lang="zh-CN" altLang="en-US" b="1">
                <a:solidFill>
                  <a:schemeClr val="tx1"/>
                </a:solidFill>
              </a:rPr>
              <a:t>卖错也卖</a:t>
            </a:r>
            <a:r>
              <a:rPr lang="en-US" altLang="zh-CN" b="1">
                <a:solidFill>
                  <a:schemeClr val="tx1"/>
                </a:solidFill>
              </a:rPr>
              <a:t>  </a:t>
            </a:r>
            <a:r>
              <a:rPr lang="zh-CN" altLang="en-US" b="1">
                <a:solidFill>
                  <a:schemeClr val="tx1"/>
                </a:solidFill>
                <a:sym typeface="+mn-ea"/>
              </a:rPr>
              <a:t>仓位：</a:t>
            </a:r>
            <a:r>
              <a:rPr lang="en-US" altLang="zh-CN" b="1">
                <a:solidFill>
                  <a:schemeClr val="tx1"/>
                </a:solidFill>
              </a:rPr>
              <a:t>1/2—— 2/3  </a:t>
            </a:r>
            <a:r>
              <a:rPr lang="zh-CN" altLang="en-US" b="1">
                <a:solidFill>
                  <a:schemeClr val="tx1"/>
                </a:solidFill>
              </a:rPr>
              <a:t>保利润</a:t>
            </a:r>
            <a:endParaRPr lang="zh-CN" altLang="en-US" b="1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b="1">
                <a:solidFill>
                  <a:schemeClr val="tx1"/>
                </a:solidFill>
              </a:rPr>
              <a:t>PS</a:t>
            </a:r>
            <a:r>
              <a:rPr lang="zh-CN" altLang="en-US" b="1">
                <a:solidFill>
                  <a:schemeClr val="tx1"/>
                </a:solidFill>
              </a:rPr>
              <a:t>：不纠结个人盘感，技术，消息等内容，世事无常，按照规执行，有规则就有安全感。</a:t>
            </a:r>
            <a:endParaRPr lang="zh-CN" altLang="en-US" b="1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b="1">
                <a:solidFill>
                  <a:schemeClr val="tx1"/>
                </a:solidFill>
              </a:rPr>
              <a:t>存在卖丢可能，但底仓依旧，让利润飞即可，减少持仓压力！</a:t>
            </a:r>
            <a:endParaRPr lang="zh-CN" altLang="en-US" b="1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b="1">
                <a:solidFill>
                  <a:schemeClr val="tx1"/>
                </a:solidFill>
              </a:rPr>
              <a:t>（热门主题，再次出现二买或三买</a:t>
            </a:r>
            <a:r>
              <a:rPr lang="en-US" altLang="zh-CN" b="1">
                <a:solidFill>
                  <a:schemeClr val="tx1"/>
                </a:solidFill>
              </a:rPr>
              <a:t> </a:t>
            </a:r>
            <a:r>
              <a:rPr lang="zh-CN" altLang="en-US" b="1">
                <a:solidFill>
                  <a:schemeClr val="tx1"/>
                </a:solidFill>
              </a:rPr>
              <a:t>可再次操作）</a:t>
            </a:r>
            <a:endParaRPr lang="zh-CN" altLang="en-US" b="1">
              <a:solidFill>
                <a:schemeClr val="tx1"/>
              </a:solidFill>
            </a:endParaRPr>
          </a:p>
          <a:p>
            <a:endParaRPr lang="en-US" altLang="zh-CN" b="1">
              <a:solidFill>
                <a:schemeClr val="tx1"/>
              </a:solidFill>
            </a:endParaRPr>
          </a:p>
          <a:p>
            <a:pPr>
              <a:lnSpc>
                <a:spcPct val="130000"/>
              </a:lnSpc>
            </a:pPr>
            <a:r>
              <a:rPr lang="zh-CN" altLang="en-US" b="1">
                <a:solidFill>
                  <a:schemeClr val="tx1"/>
                </a:solidFill>
              </a:rPr>
              <a:t>三卖：</a:t>
            </a:r>
            <a:endParaRPr lang="zh-CN" altLang="en-US" b="1">
              <a:solidFill>
                <a:schemeClr val="tx1"/>
              </a:solidFill>
            </a:endParaRPr>
          </a:p>
          <a:p>
            <a:pPr>
              <a:lnSpc>
                <a:spcPct val="130000"/>
              </a:lnSpc>
            </a:pPr>
            <a:r>
              <a:rPr lang="zh-CN" altLang="en-US" b="1">
                <a:solidFill>
                  <a:schemeClr val="tx1"/>
                </a:solidFill>
              </a:rPr>
              <a:t>跌破熊线，全部清仓</a:t>
            </a:r>
            <a:r>
              <a:rPr lang="en-US" altLang="zh-CN" b="1">
                <a:solidFill>
                  <a:schemeClr val="tx1"/>
                </a:solidFill>
              </a:rPr>
              <a:t>   </a:t>
            </a:r>
            <a:endParaRPr lang="en-US" altLang="zh-CN" b="1">
              <a:solidFill>
                <a:schemeClr val="tx1"/>
              </a:solidFill>
            </a:endParaRPr>
          </a:p>
          <a:p>
            <a:pPr>
              <a:lnSpc>
                <a:spcPct val="130000"/>
              </a:lnSpc>
            </a:pPr>
            <a:r>
              <a:rPr lang="en-US" altLang="zh-CN" b="1">
                <a:solidFill>
                  <a:schemeClr val="tx1"/>
                </a:solidFill>
              </a:rPr>
              <a:t> </a:t>
            </a:r>
            <a:r>
              <a:rPr lang="en-US" altLang="zh-CN" b="1">
                <a:solidFill>
                  <a:schemeClr val="tx1"/>
                </a:solidFill>
                <a:sym typeface="+mn-ea"/>
              </a:rPr>
              <a:t>PS</a:t>
            </a:r>
            <a:r>
              <a:rPr lang="zh-CN" altLang="en-US" b="1">
                <a:solidFill>
                  <a:schemeClr val="tx1"/>
                </a:solidFill>
                <a:sym typeface="+mn-ea"/>
              </a:rPr>
              <a:t>：</a:t>
            </a:r>
            <a:r>
              <a:rPr lang="zh-CN" altLang="en-US" b="1">
                <a:solidFill>
                  <a:schemeClr val="tx1"/>
                </a:solidFill>
              </a:rPr>
              <a:t>热门主题，拉升斜度小于</a:t>
            </a:r>
            <a:r>
              <a:rPr lang="en-US" altLang="zh-CN" b="1">
                <a:solidFill>
                  <a:schemeClr val="tx1"/>
                </a:solidFill>
              </a:rPr>
              <a:t> 45</a:t>
            </a:r>
            <a:r>
              <a:rPr lang="zh-CN" altLang="en-US" b="1">
                <a:solidFill>
                  <a:schemeClr val="tx1"/>
                </a:solidFill>
              </a:rPr>
              <a:t>°，不是连续一字板，可以考虑</a:t>
            </a:r>
            <a:r>
              <a:rPr lang="en-US" altLang="zh-CN" b="1">
                <a:solidFill>
                  <a:schemeClr val="tx1"/>
                </a:solidFill>
              </a:rPr>
              <a:t>100</a:t>
            </a:r>
            <a:r>
              <a:rPr lang="zh-CN" altLang="en-US" b="1">
                <a:solidFill>
                  <a:schemeClr val="tx1"/>
                </a:solidFill>
              </a:rPr>
              <a:t>股观察周线回档</a:t>
            </a:r>
            <a:endParaRPr lang="zh-CN" altLang="en-US" b="1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0193655" y="2444115"/>
            <a:ext cx="15576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solidFill>
                  <a:schemeClr val="bg1"/>
                </a:solidFill>
              </a:rPr>
              <a:t>揭秘</a:t>
            </a:r>
            <a:endParaRPr lang="zh-CN" altLang="en-US" sz="3600" b="1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96565" y="127000"/>
            <a:ext cx="667385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200" b="1">
                <a:solidFill>
                  <a:schemeClr val="bg1"/>
                </a:solidFill>
                <a:sym typeface="+mn-ea"/>
              </a:rPr>
              <a:t>炸板课：</a:t>
            </a:r>
            <a:r>
              <a:rPr lang="zh-CN" altLang="en-US" sz="3200" b="1">
                <a:solidFill>
                  <a:schemeClr val="bg1"/>
                </a:solidFill>
                <a:sym typeface="+mn-ea"/>
              </a:rPr>
              <a:t>继上节课龙头进阶买卖点</a:t>
            </a:r>
            <a:endParaRPr lang="zh-CN" altLang="en-US" sz="32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51075" y="904875"/>
            <a:ext cx="7942580" cy="504825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421255" y="6153785"/>
            <a:ext cx="67564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学会仓位必卖的卖法，打造自己的</a:t>
            </a:r>
            <a:r>
              <a:rPr lang="zh-CN" altLang="en-US" b="1">
                <a:solidFill>
                  <a:srgbClr val="FF0000"/>
                </a:solidFill>
              </a:rPr>
              <a:t>买卖框架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中高端续费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猎手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67755" y="788035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altLang="en-US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DIN Black" charset="0"/>
                <a:sym typeface="+mn-ea"/>
              </a:rPr>
              <a:t>行情解读</a:t>
            </a:r>
            <a:endParaRPr lang="zh-CN" altLang="en-US" sz="32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DIN Black" charset="0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DIN Black" charset="0"/>
                <a:sym typeface="+mn-ea"/>
              </a:rPr>
              <a:t>涨停炸板</a:t>
            </a:r>
            <a:endParaRPr lang="zh-CN" sz="32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DIN Black" charset="0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DIN Black" charset="0"/>
                <a:sym typeface="+mn-ea"/>
              </a:rPr>
              <a:t>选股细节</a:t>
            </a:r>
            <a:endParaRPr lang="zh-CN" sz="32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DIN Black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849313"/>
            <a:ext cx="955040" cy="2759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945130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行情策略</a:t>
            </a:r>
            <a:endParaRPr lang="en-US" altLang="zh-CN" sz="8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614545" y="95250"/>
            <a:ext cx="30765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200" b="1">
                <a:solidFill>
                  <a:schemeClr val="bg1"/>
                </a:solidFill>
              </a:rPr>
              <a:t>大盘分析</a:t>
            </a:r>
            <a:endParaRPr lang="zh-CN" sz="3200" b="1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9125" y="4981575"/>
            <a:ext cx="11217275" cy="1614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，短线上攻低于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30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，继续向下，热点高低切换（局部热点）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1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，中线上攻开始明显拐头向上：底部上升，个股建仓阶段，寻找新入主力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           ——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优选流动资金阶段新高，历史新高。有控盘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优选新控盘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1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，平均股价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16.60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放量突破之前，熊线会保持走平。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资金顶背离，震荡洗盘为主。权重放量规模小，调仓。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1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，牛线未来会有两次上移现象，警惕流动资金三天翻绿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;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洗盘会更剧烈，守趋势。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00530" y="737235"/>
            <a:ext cx="8469630" cy="4185920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945130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涨停炸板</a:t>
            </a:r>
            <a:endParaRPr lang="zh-CN" altLang="en-US" sz="8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614545" y="95250"/>
            <a:ext cx="30765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200" b="1">
                <a:solidFill>
                  <a:schemeClr val="bg1"/>
                </a:solidFill>
              </a:rPr>
              <a:t>涨停炸板</a:t>
            </a:r>
            <a:endParaRPr lang="zh-CN" sz="3200" b="1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37490" y="871855"/>
            <a:ext cx="6873875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/>
            <a:r>
              <a:rPr lang="zh-CN" altLang="en-US" sz="1600" b="1" i="0">
                <a:latin typeface="微软雅黑" panose="020B0503020204020204" pitchFamily="34" charset="-122"/>
                <a:ea typeface="微软雅黑" panose="020B0503020204020204" pitchFamily="34" charset="-122"/>
              </a:rPr>
              <a:t>在强势股模型中，</a:t>
            </a:r>
            <a:endParaRPr lang="zh-CN" altLang="en-US" sz="1600" b="1" i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/>
            <a:r>
              <a:rPr lang="zh-CN" altLang="en-US" sz="1600" b="1" i="0">
                <a:latin typeface="微软雅黑" panose="020B0503020204020204" pitchFamily="34" charset="-122"/>
                <a:ea typeface="微软雅黑" panose="020B0503020204020204" pitchFamily="34" charset="-122"/>
              </a:rPr>
              <a:t>涨停炸板现象的特征对判断个股强弱具有重要提醒意义</a:t>
            </a:r>
            <a:endParaRPr lang="zh-CN" altLang="en-US" sz="1600" b="1" i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95910" y="1468755"/>
            <a:ext cx="5541010" cy="424624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fontAlgn="base">
              <a:spcBef>
                <a:spcPts val="600"/>
              </a:spcBef>
              <a:spcAft>
                <a:spcPts val="600"/>
              </a:spcAft>
            </a:pPr>
            <a:r>
              <a:rPr lang="zh-CN" altLang="en-US" sz="1600" b="1" i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了解炸板时间与资金意图</a:t>
            </a:r>
            <a:r>
              <a:rPr lang="en-US" altLang="zh-CN" sz="1600" b="1" i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​​</a:t>
            </a:r>
            <a:endParaRPr lang="en-US" altLang="zh-CN" sz="1600" b="1" i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8100" indent="0" algn="l" fontAlgn="base">
              <a:spcBef>
                <a:spcPct val="0"/>
              </a:spcBef>
              <a:spcAft>
                <a:spcPts val="300"/>
              </a:spcAft>
              <a:buFont typeface="Arial" panose="020B0604020202020204"/>
              <a:buNone/>
            </a:pPr>
            <a:r>
              <a:rPr lang="en-US" altLang="zh-CN" sz="1600" b="1" i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​a</a:t>
            </a:r>
            <a:r>
              <a:rPr lang="zh-CN" altLang="en-US" sz="1600" b="1" i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、早盘炸板（</a:t>
            </a:r>
            <a:r>
              <a:rPr lang="en-US" altLang="zh-CN" sz="1600" b="1" i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9:30-11:30</a:t>
            </a:r>
            <a:r>
              <a:rPr lang="zh-CN" altLang="en-US" sz="1600" b="1" i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r>
              <a:rPr lang="en-US" altLang="zh-CN" sz="1600" b="1" i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​​</a:t>
            </a:r>
            <a:r>
              <a:rPr lang="zh-CN" altLang="en-US" sz="1600" b="1" i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：若首次封板时间早（如</a:t>
            </a:r>
            <a:r>
              <a:rPr lang="en-US" altLang="zh-CN" sz="1600" b="1" i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10:00</a:t>
            </a:r>
            <a:r>
              <a:rPr lang="zh-CN" altLang="en-US" sz="1600" b="1" i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前），短暂开板后回封失败，但收盘跌幅＜</a:t>
            </a:r>
            <a:r>
              <a:rPr lang="en-US" altLang="zh-CN" sz="1600" b="1" i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3%</a:t>
            </a:r>
            <a:r>
              <a:rPr lang="zh-CN" altLang="en-US" sz="1600" b="1" i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，可能为主力洗盘信号，暗示短期仍有冲高动能</a:t>
            </a:r>
            <a:endParaRPr lang="zh-CN" altLang="en-US" sz="1600" b="1" i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8100" indent="0" algn="l" fontAlgn="base">
              <a:spcBef>
                <a:spcPct val="0"/>
              </a:spcBef>
              <a:spcAft>
                <a:spcPts val="300"/>
              </a:spcAft>
              <a:buFont typeface="Arial" panose="020B0604020202020204"/>
              <a:buNone/>
            </a:pPr>
            <a:r>
              <a:rPr lang="en-US" altLang="zh-CN" sz="1600" b="1" i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1600" b="1" i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特殊</a:t>
            </a:r>
            <a:r>
              <a:rPr lang="en-US" altLang="zh-CN" sz="1600" b="1" i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K</a:t>
            </a:r>
            <a:r>
              <a:rPr lang="zh-CN" altLang="en-US" sz="1600" b="1" i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线形态：</a:t>
            </a:r>
            <a:endParaRPr lang="zh-CN" altLang="en-US" sz="1600" b="1" i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8100" indent="0" algn="l" fontAlgn="base">
              <a:spcBef>
                <a:spcPct val="0"/>
              </a:spcBef>
              <a:spcAft>
                <a:spcPts val="300"/>
              </a:spcAft>
              <a:buFont typeface="Arial" panose="020B0604020202020204"/>
              <a:buNone/>
            </a:pPr>
            <a:r>
              <a:rPr lang="zh-CN" altLang="en-US" sz="1600" b="1" i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仙人指路</a:t>
            </a:r>
            <a:endParaRPr lang="zh-CN" altLang="en-US" sz="1600" b="1" i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8100" indent="0" algn="l" fontAlgn="base">
              <a:spcBef>
                <a:spcPct val="0"/>
              </a:spcBef>
              <a:spcAft>
                <a:spcPts val="300"/>
              </a:spcAft>
              <a:buFont typeface="Arial" panose="020B0604020202020204"/>
              <a:buNone/>
            </a:pPr>
            <a:r>
              <a:rPr lang="zh-CN" altLang="en-US" sz="1600" b="1" i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：有明显长上引线，视作测试上方压力</a:t>
            </a:r>
            <a:endParaRPr lang="zh-CN" altLang="en-US" sz="1600" b="1" i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8100" indent="0" algn="l" fontAlgn="base">
              <a:spcBef>
                <a:spcPct val="0"/>
              </a:spcBef>
              <a:spcAft>
                <a:spcPts val="300"/>
              </a:spcAft>
              <a:buFont typeface="Arial" panose="020B0604020202020204"/>
              <a:buNone/>
            </a:pPr>
            <a:r>
              <a:rPr lang="zh-CN" altLang="en-US" sz="1600" b="1" i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或初期收集筹码，</a:t>
            </a:r>
            <a:endParaRPr lang="zh-CN" altLang="en-US" sz="1600" b="1" i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8100" indent="0" algn="l" fontAlgn="base">
              <a:spcBef>
                <a:spcPct val="0"/>
              </a:spcBef>
              <a:spcAft>
                <a:spcPts val="300"/>
              </a:spcAft>
              <a:buFont typeface="Arial" panose="020B0604020202020204"/>
              <a:buNone/>
            </a:pPr>
            <a:r>
              <a:rPr lang="zh-CN" altLang="en-US" sz="1600" b="1" i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有突破压力引领趋势的作用</a:t>
            </a:r>
            <a:endParaRPr lang="zh-CN" altLang="en-US" sz="1600" b="1" i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8100" indent="0" algn="l" fontAlgn="base">
              <a:spcBef>
                <a:spcPct val="0"/>
              </a:spcBef>
              <a:spcAft>
                <a:spcPts val="300"/>
              </a:spcAft>
              <a:buFont typeface="Arial" panose="020B0604020202020204"/>
              <a:buNone/>
            </a:pPr>
            <a:r>
              <a:rPr lang="zh-CN" altLang="en-US" sz="1600" b="1" i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优选收盘实体阳线</a:t>
            </a:r>
            <a:r>
              <a:rPr lang="en-US" altLang="zh-CN" sz="1600" b="1" i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en-US" altLang="zh-CN" sz="1600" b="1" i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%-6%</a:t>
            </a:r>
            <a:r>
              <a:rPr lang="zh-CN" altLang="en-US" sz="1600" b="1" i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r>
              <a:rPr lang="en-US" altLang="zh-CN" sz="1600" b="1" i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lang="zh-CN" altLang="en-US" sz="1600" b="1" i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8100" indent="0" algn="l" fontAlgn="base">
              <a:spcBef>
                <a:spcPct val="0"/>
              </a:spcBef>
              <a:spcAft>
                <a:spcPts val="300"/>
              </a:spcAft>
              <a:buFont typeface="Arial" panose="020B0604020202020204"/>
              <a:buNone/>
            </a:pPr>
            <a:endParaRPr lang="zh-CN" altLang="en-US" sz="1600" b="1" i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8100" indent="0" algn="l" fontAlgn="base">
              <a:spcBef>
                <a:spcPct val="0"/>
              </a:spcBef>
              <a:spcAft>
                <a:spcPts val="300"/>
              </a:spcAft>
              <a:buFont typeface="Arial" panose="020B0604020202020204"/>
              <a:buNone/>
            </a:pPr>
            <a:endParaRPr lang="zh-CN" altLang="en-US" sz="1600" b="1" i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8100" indent="0" algn="l" fontAlgn="base">
              <a:spcBef>
                <a:spcPts val="300"/>
              </a:spcBef>
              <a:spcAft>
                <a:spcPct val="0"/>
              </a:spcAft>
              <a:buFont typeface="Arial" panose="020B0604020202020204"/>
              <a:buNone/>
            </a:pPr>
            <a:r>
              <a:rPr lang="en-US" altLang="zh-CN" sz="1600" b="1" i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lang="zh-CN" altLang="en-US" sz="1600" b="1" i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、尾盘炸板（</a:t>
            </a:r>
            <a:r>
              <a:rPr lang="en-US" altLang="zh-CN" sz="1600" b="1" i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14:00</a:t>
            </a:r>
            <a:r>
              <a:rPr lang="zh-CN" altLang="en-US" sz="1600" b="1" i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后）</a:t>
            </a:r>
            <a:r>
              <a:rPr lang="en-US" altLang="zh-CN" sz="1600" b="1" i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​​</a:t>
            </a:r>
            <a:r>
              <a:rPr lang="zh-CN" altLang="en-US" sz="1600" b="1" i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：需警惕资金出逃风险，尤其是板块整体走弱时被动开板，次日可能修复但需观察资金回流证据</a:t>
            </a:r>
            <a:endParaRPr lang="zh-CN" altLang="en-US" sz="1600" b="1" i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36945" y="930910"/>
            <a:ext cx="5274310" cy="283654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6945" y="3910330"/>
            <a:ext cx="5274310" cy="2426335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614545" y="95250"/>
            <a:ext cx="43675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200" b="1">
                <a:solidFill>
                  <a:schemeClr val="bg1"/>
                </a:solidFill>
              </a:rPr>
              <a:t>附带仙人指路详解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12775" y="879475"/>
            <a:ext cx="11242040" cy="5351780"/>
          </a:xfrm>
          <a:prstGeom prst="rect">
            <a:avLst/>
          </a:prstGeom>
        </p:spPr>
        <p:txBody>
          <a:bodyPr wrap="square">
            <a:noAutofit/>
          </a:bodyPr>
          <a:p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一、核心形态特征</a:t>
            </a: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​​K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线形态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​​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：带长上影线的小阳线或小阴线（振幅＞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7%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），收盘涨跌幅控制在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1%-3%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，实体较小。</a:t>
            </a: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​​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量能指标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​​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：量比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≥1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倍，换手率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≤5%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，显示主力资金温和介入而非暴力拉升。</a:t>
            </a: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​​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时间窗口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​​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：通常出现在股价调整中期底部、主升浪初期或中期阶段</a:t>
            </a: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二、成交量与换手率验证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​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量价健康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​​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：炸板日成交量较前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日均量放大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1.5-3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倍，但未出现天量长阴（如成交量＞前日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倍且实体跌幅＞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5%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），表明资金承接力较强。</a:t>
            </a: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三、题材与市场地位筛选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​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​​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主线题材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​​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：炸板股需属于当前热点（如</a:t>
            </a:r>
            <a:r>
              <a:rPr 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机器人，军工，光伏，航运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），且板块内仍有涨停股支撑，避免跟风股炸板后的持续阴跌。</a:t>
            </a: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​​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龙头属性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​​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：细分领域唯一炸板股或板块中军（成交额前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），若炸板后次日高开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1%-3% 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买盘强势，分时上升，可反包信号。</a:t>
            </a: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四、技术形态与资金博弈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​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突破形态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​​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：炸板前股价突破关键阻力位（如前高、年线），底部筹码未大幅上移（获利盘＜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40%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），上方无密集套牢区，显示强势突破意图。</a:t>
            </a: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分时抗跌性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​​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：炸板后快速跌超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5%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但反弹有力，或分时量柱高于平均水平，表明多头未溃败；反之缩量下跌则需警惕抛压</a:t>
            </a: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以上资讯来自腾讯元宝资讯整理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0193655" y="2444115"/>
            <a:ext cx="15576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solidFill>
                  <a:schemeClr val="bg1"/>
                </a:solidFill>
              </a:rPr>
              <a:t>揭秘</a:t>
            </a:r>
            <a:endParaRPr lang="zh-CN" altLang="en-US" sz="3600" b="1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048000" y="127000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200" b="1">
                <a:solidFill>
                  <a:schemeClr val="bg1"/>
                </a:solidFill>
                <a:sym typeface="+mn-ea"/>
              </a:rPr>
              <a:t>涨停看热点</a:t>
            </a:r>
            <a:endParaRPr lang="zh-CN" altLang="en-US" sz="32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33745" y="1273175"/>
            <a:ext cx="6068695" cy="434467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70" y="1273175"/>
            <a:ext cx="5212080" cy="434467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1626235" y="5873750"/>
            <a:ext cx="85667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市场在震荡中前行，关注出现过明显涨停高潮的方向，关注新晋接力的突破机会</a:t>
            </a:r>
            <a:endParaRPr lang="zh-CN" altLang="en-US" b="1"/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945130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选股细节</a:t>
            </a:r>
            <a:endParaRPr lang="en-US" altLang="zh-CN" sz="8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2.xml><?xml version="1.0" encoding="utf-8"?>
<p:tagLst xmlns:p="http://schemas.openxmlformats.org/presentationml/2006/main">
  <p:tag name="KSO_WM_UNIT_PLACING_PICTURE_USER_VIEWPORT" val="{&quot;height&quot;:2082,&quot;width&quot;:10544}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COMMONDATA" val="eyJoZGlkIjoiOGE4MmM3N2M1Njg0N2RlMTM3NDgxNjk5YmFiZDMxNTIifQ=="/>
  <p:tag name="KSO_WPP_MARK_KEY" val="257877f6-fe8c-4c47-ab4c-274c99a6a791"/>
  <p:tag name="commondata" val="eyJoZGlkIjoiNmFkOTM4YTBmYzkwNDBjOWYzNjBlMTAzZTIxNjcwNGEifQ==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2104</Words>
  <Application>WPS 演示</Application>
  <PresentationFormat>宽屏</PresentationFormat>
  <Paragraphs>154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5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DIN Black</vt:lpstr>
      <vt:lpstr>Noto Sans S Chinese Medium</vt:lpstr>
      <vt:lpstr>Arial</vt:lpstr>
      <vt:lpstr>Arial Unicode MS</vt:lpstr>
      <vt:lpstr>Calibri</vt:lpstr>
      <vt:lpstr>Segoe Print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Cj</cp:lastModifiedBy>
  <cp:revision>551</cp:revision>
  <dcterms:created xsi:type="dcterms:W3CDTF">2019-06-19T02:08:00Z</dcterms:created>
  <dcterms:modified xsi:type="dcterms:W3CDTF">2025-05-15T10:00:51Z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2052-12.1.0.21171</vt:lpwstr>
  </property>
  <property fmtid="{D5CDD505-2E9C-101B-9397-08002B2CF9AE}" pid="3" name="ICV">
    <vt:lpwstr>2DDFABF7C3B54CA8B6CA8207641CF730_13</vt:lpwstr>
  </property>
</Properties>
</file>