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21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81" r:id="rId3"/>
    <p:sldId id="267" r:id="rId5"/>
    <p:sldId id="329" r:id="rId6"/>
    <p:sldId id="783" r:id="rId7"/>
    <p:sldId id="743" r:id="rId8"/>
    <p:sldId id="801" r:id="rId9"/>
    <p:sldId id="802" r:id="rId10"/>
    <p:sldId id="803" r:id="rId11"/>
    <p:sldId id="601" r:id="rId12"/>
    <p:sldId id="798" r:id="rId13"/>
    <p:sldId id="796" r:id="rId14"/>
    <p:sldId id="800" r:id="rId15"/>
    <p:sldId id="272" r:id="rId16"/>
    <p:sldId id="804" r:id="rId17"/>
    <p:sldId id="805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8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4500"/>
    <a:srgbClr val="FFBF75"/>
    <a:srgbClr val="FFD483"/>
    <a:srgbClr val="FFEFCE"/>
    <a:srgbClr val="FFD585"/>
    <a:srgbClr val="FFEFCF"/>
    <a:srgbClr val="FFEFCD"/>
    <a:srgbClr val="FFD983"/>
    <a:srgbClr val="EFDDFF"/>
    <a:srgbClr val="C166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01" autoAdjust="0"/>
    <p:restoredTop sz="99761" autoAdjust="0"/>
  </p:normalViewPr>
  <p:slideViewPr>
    <p:cSldViewPr snapToGrid="0" showGuides="1">
      <p:cViewPr>
        <p:scale>
          <a:sx n="90" d="100"/>
          <a:sy n="90" d="100"/>
        </p:scale>
        <p:origin x="392" y="252"/>
      </p:cViewPr>
      <p:guideLst>
        <p:guide orient="horz" pos="2159"/>
        <p:guide pos="3840"/>
        <p:guide pos="482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gs" Target="tags/tag58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1" Type="http://schemas.openxmlformats.org/officeDocument/2006/relationships/image" Target="../media/image4.png"/><Relationship Id="rId10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2.png"/><Relationship Id="rId7" Type="http://schemas.openxmlformats.org/officeDocument/2006/relationships/image" Target="../media/image5.png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2.png"/><Relationship Id="rId7" Type="http://schemas.openxmlformats.org/officeDocument/2006/relationships/image" Target="../media/image7.png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1" Type="http://schemas.openxmlformats.org/officeDocument/2006/relationships/image" Target="../media/image3.png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4" name="图片 3" descr="PPT封面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经传logo白色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74650" y="289560"/>
            <a:ext cx="1797685" cy="405765"/>
          </a:xfrm>
          <a:prstGeom prst="rect">
            <a:avLst/>
          </a:prstGeom>
        </p:spPr>
      </p:pic>
      <p:pic>
        <p:nvPicPr>
          <p:cNvPr id="5" name="图片 4" descr="龙头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871470" y="4571365"/>
            <a:ext cx="6231255" cy="46164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2723515" y="4541520"/>
            <a:ext cx="6798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6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-6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28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每周日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-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周四晚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20:15</a:t>
            </a:r>
            <a:endParaRPr lang="en-US" altLang="zh-CN" sz="2800" dirty="0">
              <a:solidFill>
                <a:srgbClr val="B345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目录页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7" name="图片 6" descr="组 21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945495" y="6012180"/>
            <a:ext cx="1246505" cy="2019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标题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8" name="图片 7" descr="龙头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封面 拷贝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78180" y="3141345"/>
            <a:ext cx="8807450" cy="2936240"/>
          </a:xfrm>
          <a:prstGeom prst="rect">
            <a:avLst/>
          </a:prstGeom>
        </p:spPr>
      </p:pic>
      <p:pic>
        <p:nvPicPr>
          <p:cNvPr id="11" name="图片 10" descr="经传logo白色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-62865" y="791210"/>
            <a:ext cx="12317095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-62230" y="6391275"/>
            <a:ext cx="123164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资深投顾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：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方建伟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丨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 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投顾执业编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号：</a:t>
            </a:r>
            <a:r>
              <a:rPr lang="en-US" altLang="zh-CN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A1120613090012 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丨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基金从业编号：</a:t>
            </a:r>
            <a:r>
              <a:rPr lang="en-US" altLang="zh-CN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A2025062200022x 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风险提示：观点基于软件数据和理论模型分析，仅供参考，不构成买卖建议，市场有风险，投资需谨慎。基金的过往业绩并不预示其未来表现，基金管理人管理的其他基金的业绩并不构成基金业绩表现的保证。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PPT封面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87513" y="2974340"/>
            <a:ext cx="8816975" cy="250825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2128520" y="311912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-9088-988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1855788" y="1877060"/>
            <a:ext cx="8480425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500" b="1">
                <a:gradFill>
                  <a:gsLst>
                    <a:gs pos="0">
                      <a:srgbClr val="FFEFCF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经传多赢,让投资遇见美好!</a:t>
            </a:r>
            <a:endParaRPr lang="zh-CN" altLang="en-US" sz="5500" b="1">
              <a:gradFill>
                <a:gsLst>
                  <a:gs pos="0">
                    <a:srgbClr val="FFEFCF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//192.168.10.86/素材/营销策划/7.课程/猎手-龙头狙击营/2024年/6月/1920x1080 -总.png1920x1080 -总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1.xml"/><Relationship Id="rId12" Type="http://schemas.openxmlformats.org/officeDocument/2006/relationships/tags" Target="../tags/tag30.xml"/><Relationship Id="rId11" Type="http://schemas.openxmlformats.org/officeDocument/2006/relationships/tags" Target="../tags/tag29.xml"/><Relationship Id="rId10" Type="http://schemas.openxmlformats.org/officeDocument/2006/relationships/tags" Target="../tags/tag28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33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32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tags" Target="../tags/tag52.xml"/><Relationship Id="rId7" Type="http://schemas.openxmlformats.org/officeDocument/2006/relationships/tags" Target="../tags/tag51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53.xml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54.xml"/><Relationship Id="rId1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55.xml"/><Relationship Id="rId1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56.xml"/><Relationship Id="rId1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5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5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36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7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42.xml"/><Relationship Id="rId8" Type="http://schemas.openxmlformats.org/officeDocument/2006/relationships/tags" Target="../tags/tag41.xml"/><Relationship Id="rId7" Type="http://schemas.openxmlformats.org/officeDocument/2006/relationships/tags" Target="../tags/tag40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3.xml"/><Relationship Id="rId1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4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254760" y="4012565"/>
            <a:ext cx="134366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方建伟</a:t>
            </a:r>
            <a:endParaRPr lang="zh-CN" altLang="en-US" sz="2600" dirty="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553970" y="3932555"/>
            <a:ext cx="4366260" cy="7200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投顾执业编号</a:t>
            </a:r>
            <a:r>
              <a:rPr lang="en-US" altLang="zh-CN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:</a:t>
            </a:r>
            <a:r>
              <a:rPr lang="en-US" altLang="zh-CN" b="0" i="0" dirty="0">
                <a:solidFill>
                  <a:srgbClr val="B34500"/>
                </a:solidFill>
                <a:effectLst/>
                <a:latin typeface="思源黑体 CN Medium" panose="020B0600000000000000" charset="-122"/>
                <a:ea typeface="思源黑体 CN Medium" panose="020B0600000000000000" charset="-122"/>
              </a:rPr>
              <a:t>A1120613090012</a:t>
            </a:r>
            <a:endParaRPr lang="en-US" altLang="zh-CN" b="0" i="0" dirty="0">
              <a:solidFill>
                <a:srgbClr val="B34500"/>
              </a:solidFill>
              <a:effectLst/>
              <a:latin typeface="思源黑体 CN Medium" panose="020B0600000000000000" charset="-122"/>
              <a:ea typeface="思源黑体 CN Medium" panose="020B0600000000000000" charset="-122"/>
            </a:endParaRPr>
          </a:p>
          <a:p>
            <a:r>
              <a:rPr lang="zh-CN" altLang="en-US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基金从业编号：</a:t>
            </a:r>
            <a:r>
              <a:rPr lang="en-US" altLang="zh-CN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A2025062200022x</a:t>
            </a:r>
            <a:endParaRPr lang="en-US" altLang="zh-CN" dirty="0">
              <a:solidFill>
                <a:srgbClr val="B345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  <a:p>
            <a:endParaRPr lang="en-US" altLang="zh-CN" dirty="0">
              <a:solidFill>
                <a:srgbClr val="B345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77265" y="3206115"/>
            <a:ext cx="40487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3</a:t>
            </a:r>
            <a:r>
              <a:rPr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月</a:t>
            </a:r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19</a:t>
            </a:r>
            <a:r>
              <a:rPr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日 </a:t>
            </a:r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20:15</a:t>
            </a:r>
            <a:endParaRPr lang="zh-CN" altLang="en-US" sz="3000" dirty="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1254760" y="4561205"/>
            <a:ext cx="6076950" cy="992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25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经传十大金牌讲师，从事证券行业10余年，自创一套“股海钓鱼操作系统”，真正教中小投资者能够理解市场，更好的适应市场，在市场当中稳定的获利！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265" y="4033520"/>
            <a:ext cx="314325" cy="6191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01980" y="1187450"/>
            <a:ext cx="766762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6000" b="1" dirty="0">
                <a:gradFill>
                  <a:gsLst>
                    <a:gs pos="0">
                      <a:srgbClr val="FFEFCE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涨停跟风与</a:t>
            </a:r>
            <a:r>
              <a:rPr lang="en-US" altLang="zh-CN" sz="6000" b="1" dirty="0">
                <a:gradFill>
                  <a:gsLst>
                    <a:gs pos="0">
                      <a:srgbClr val="FFEFCE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EDB</a:t>
            </a:r>
            <a:r>
              <a:rPr lang="zh-CN" altLang="en-US" sz="6000" b="1" dirty="0">
                <a:gradFill>
                  <a:gsLst>
                    <a:gs pos="0">
                      <a:srgbClr val="FFEFCE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异动</a:t>
            </a:r>
            <a:endParaRPr lang="zh-CN" altLang="en-US" sz="6000" b="1" dirty="0">
              <a:gradFill>
                <a:gsLst>
                  <a:gs pos="0">
                    <a:srgbClr val="FFEFCE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</p:txBody>
      </p:sp>
      <p:pic>
        <p:nvPicPr>
          <p:cNvPr id="7" name="图片 6" descr="方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1795" y="747712"/>
            <a:ext cx="2925445" cy="546989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372610" y="95250"/>
            <a:ext cx="3650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ETF</a:t>
            </a:r>
            <a:r>
              <a:rPr lang="zh-CN" altLang="en-US" sz="3200" b="1">
                <a:solidFill>
                  <a:schemeClr val="bg1"/>
                </a:solidFill>
              </a:rPr>
              <a:t>盯盘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4600" y="1642745"/>
            <a:ext cx="6426835" cy="3454400"/>
          </a:xfrm>
          <a:prstGeom prst="rect">
            <a:avLst/>
          </a:prstGeom>
        </p:spPr>
      </p:pic>
      <p:sp>
        <p:nvSpPr>
          <p:cNvPr id="41" name="文本框 40"/>
          <p:cNvSpPr txBox="1"/>
          <p:nvPr>
            <p:custDataLst>
              <p:tags r:id="rId2"/>
            </p:custDataLst>
          </p:nvPr>
        </p:nvSpPr>
        <p:spPr>
          <a:xfrm>
            <a:off x="491490" y="1285240"/>
            <a:ext cx="4080510" cy="565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60025"/>
                </a:soli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pitchFamily="34" charset="-122"/>
              </a:rPr>
              <a:t>支持更多特色指标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E60025"/>
              </a:soli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91490" y="1850390"/>
            <a:ext cx="4664075" cy="9048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Arial" panose="020B0604020202020204"/>
              </a:rPr>
              <a:t>新增策略风格、套利机会、跟踪指数等不同特色指标筛选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Arial" panose="020B0604020202020204"/>
              </a:rPr>
              <a:t>。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sym typeface="Arial" panose="020B0604020202020204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sym typeface="Arial" panose="020B0604020202020204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458470" y="2877185"/>
            <a:ext cx="3908425" cy="565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E60025"/>
                </a:soli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pitchFamily="34" charset="-122"/>
              </a:rPr>
              <a:t>支持通过板块筛选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E60025"/>
                </a:soli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pitchFamily="34" charset="-122"/>
              </a:rPr>
              <a:t>ETF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E60025"/>
              </a:soli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8" name="矩形 17"/>
          <p:cNvSpPr/>
          <p:nvPr>
            <p:custDataLst>
              <p:tags r:id="rId5"/>
            </p:custDataLst>
          </p:nvPr>
        </p:nvSpPr>
        <p:spPr>
          <a:xfrm>
            <a:off x="514985" y="3444240"/>
            <a:ext cx="4432300" cy="9048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Arial" panose="020B0604020202020204"/>
              </a:rPr>
              <a:t>支持在板块筛选结果上，再次筛选关联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Arial" panose="020B0604020202020204"/>
              </a:rPr>
              <a:t>ETF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Arial" panose="020B0604020202020204"/>
              </a:rPr>
              <a:t>结果。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sym typeface="Arial" panose="020B0604020202020204"/>
            </a:endParaRPr>
          </a:p>
        </p:txBody>
      </p:sp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491490" y="4753610"/>
            <a:ext cx="3908425" cy="565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60025"/>
                </a:soli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pitchFamily="34" charset="-122"/>
              </a:rPr>
              <a:t>UI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60025"/>
                </a:soli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pitchFamily="34" charset="-122"/>
              </a:rPr>
              <a:t>全新升级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E60025"/>
              </a:soli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753110" y="5559425"/>
            <a:ext cx="4432300" cy="9048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Arial" panose="020B0604020202020204"/>
              </a:rPr>
              <a:t>UI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Arial" panose="020B0604020202020204"/>
              </a:rPr>
              <a:t>全新升级。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sym typeface="Arial" panose="020B0604020202020204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sym typeface="Arial" panose="020B0604020202020204"/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372610" y="95250"/>
            <a:ext cx="3650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3200" b="1">
                <a:solidFill>
                  <a:schemeClr val="bg1"/>
                </a:solidFill>
              </a:rPr>
              <a:t>策略选择</a:t>
            </a:r>
            <a:endParaRPr lang="zh-CN" sz="3200" b="1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370" y="835660"/>
            <a:ext cx="11859895" cy="55899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440" y="3703320"/>
            <a:ext cx="3095625" cy="1409700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7" name="圆角矩形标注 6"/>
          <p:cNvSpPr/>
          <p:nvPr/>
        </p:nvSpPr>
        <p:spPr>
          <a:xfrm>
            <a:off x="4620895" y="1729105"/>
            <a:ext cx="1464945" cy="619760"/>
          </a:xfrm>
          <a:prstGeom prst="wedgeRoundRectCallout">
            <a:avLst>
              <a:gd name="adj1" fmla="val -45968"/>
              <a:gd name="adj2" fmla="val -92622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最大回撤</a:t>
            </a:r>
            <a:endParaRPr lang="zh-CN" altLang="en-US"/>
          </a:p>
          <a:p>
            <a:pPr algn="ctr"/>
            <a:r>
              <a:rPr lang="en-US" altLang="zh-CN"/>
              <a:t>3.12%</a:t>
            </a:r>
            <a:endParaRPr lang="en-US" altLang="zh-CN"/>
          </a:p>
        </p:txBody>
      </p:sp>
      <p:sp>
        <p:nvSpPr>
          <p:cNvPr id="8" name="圆角矩形标注 7"/>
          <p:cNvSpPr/>
          <p:nvPr/>
        </p:nvSpPr>
        <p:spPr>
          <a:xfrm>
            <a:off x="730885" y="1729105"/>
            <a:ext cx="3242310" cy="969645"/>
          </a:xfrm>
          <a:prstGeom prst="wedgeRoundRectCallout">
            <a:avLst>
              <a:gd name="adj1" fmla="val -45968"/>
              <a:gd name="adj2" fmla="val -92622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2025</a:t>
            </a:r>
            <a:r>
              <a:rPr lang="zh-CN" altLang="en-US"/>
              <a:t>年</a:t>
            </a:r>
            <a:r>
              <a:rPr lang="en-US" altLang="zh-CN"/>
              <a:t>7</a:t>
            </a:r>
            <a:r>
              <a:rPr lang="zh-CN" altLang="en-US"/>
              <a:t>月</a:t>
            </a:r>
            <a:r>
              <a:rPr lang="en-US" altLang="zh-CN"/>
              <a:t>-2026</a:t>
            </a:r>
            <a:r>
              <a:rPr lang="zh-CN" altLang="en-US"/>
              <a:t>年</a:t>
            </a:r>
            <a:r>
              <a:rPr lang="en-US" altLang="zh-CN"/>
              <a:t>2</a:t>
            </a:r>
            <a:r>
              <a:rPr lang="zh-CN" altLang="en-US"/>
              <a:t>月</a:t>
            </a:r>
            <a:endParaRPr lang="zh-CN" altLang="en-US"/>
          </a:p>
          <a:p>
            <a:pPr algn="ctr"/>
            <a:r>
              <a:rPr lang="zh-CN" altLang="en-US"/>
              <a:t>显示</a:t>
            </a:r>
            <a:r>
              <a:rPr lang="en-US" altLang="zh-CN"/>
              <a:t>15%</a:t>
            </a:r>
            <a:r>
              <a:rPr lang="zh-CN" altLang="en-US"/>
              <a:t>，扣滑点，约</a:t>
            </a:r>
            <a:r>
              <a:rPr lang="en-US" altLang="zh-CN"/>
              <a:t>12%</a:t>
            </a:r>
            <a:endParaRPr lang="en-US" altLang="zh-CN"/>
          </a:p>
        </p:txBody>
      </p:sp>
      <p:sp>
        <p:nvSpPr>
          <p:cNvPr id="9" name="圆角矩形标注 8"/>
          <p:cNvSpPr/>
          <p:nvPr/>
        </p:nvSpPr>
        <p:spPr>
          <a:xfrm>
            <a:off x="5187950" y="5027930"/>
            <a:ext cx="2835910" cy="681990"/>
          </a:xfrm>
          <a:prstGeom prst="wedgeRoundRectCallout">
            <a:avLst>
              <a:gd name="adj1" fmla="val -50716"/>
              <a:gd name="adj2" fmla="val -83426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2025</a:t>
            </a:r>
            <a:r>
              <a:rPr lang="zh-CN" altLang="en-US"/>
              <a:t>年</a:t>
            </a:r>
            <a:r>
              <a:rPr lang="en-US" altLang="zh-CN"/>
              <a:t>8</a:t>
            </a:r>
            <a:r>
              <a:rPr lang="zh-CN" altLang="en-US"/>
              <a:t>月至</a:t>
            </a:r>
            <a:r>
              <a:rPr lang="en-US" altLang="zh-CN"/>
              <a:t>2026</a:t>
            </a:r>
            <a:r>
              <a:rPr lang="zh-CN" altLang="en-US"/>
              <a:t>年</a:t>
            </a:r>
            <a:r>
              <a:rPr lang="en-US" altLang="zh-CN"/>
              <a:t>1</a:t>
            </a:r>
            <a:r>
              <a:rPr lang="zh-CN" altLang="en-US"/>
              <a:t>月</a:t>
            </a:r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1965" y="2192655"/>
            <a:ext cx="2654300" cy="3729990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1956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_177390942956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920x1080_17739094361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67755" y="788035"/>
            <a:ext cx="5437505" cy="2897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90000"/>
              </a:lnSpc>
            </a:pPr>
            <a:r>
              <a:rPr lang="zh-CN" altLang="en-US" sz="320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DIN Black" charset="0"/>
                <a:sym typeface="+mn-ea"/>
              </a:rPr>
              <a:t>市场行情解析</a:t>
            </a:r>
            <a:endParaRPr lang="zh-CN" altLang="en-US" sz="320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DIN Black" charset="0"/>
              <a:sym typeface="+mn-ea"/>
            </a:endParaRPr>
          </a:p>
          <a:p>
            <a:pPr>
              <a:lnSpc>
                <a:spcPct val="190000"/>
              </a:lnSpc>
            </a:pPr>
            <a:r>
              <a:rPr lang="zh-CN" sz="320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DIN Black" charset="0"/>
                <a:sym typeface="+mn-ea"/>
              </a:rPr>
              <a:t>涨停跟风</a:t>
            </a:r>
            <a:endParaRPr lang="zh-CN" sz="320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DIN Black" charset="0"/>
              <a:sym typeface="+mn-ea"/>
            </a:endParaRPr>
          </a:p>
          <a:p>
            <a:pPr>
              <a:lnSpc>
                <a:spcPct val="190000"/>
              </a:lnSpc>
            </a:pPr>
            <a:r>
              <a:rPr lang="en-US" altLang="zh-CN" sz="320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DIN Black" charset="0"/>
                <a:sym typeface="+mn-ea"/>
              </a:rPr>
              <a:t>EDB</a:t>
            </a:r>
            <a:r>
              <a:rPr lang="zh-CN" altLang="en-US" sz="320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DIN Black" charset="0"/>
                <a:sym typeface="+mn-ea"/>
              </a:rPr>
              <a:t>异动</a:t>
            </a:r>
            <a:endParaRPr lang="zh-CN" altLang="en-US" sz="320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DIN Black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37785" y="849313"/>
            <a:ext cx="955040" cy="283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01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02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03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en-US" altLang="zh-CN" sz="32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01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59280" y="2945130"/>
            <a:ext cx="84734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市场行情解析</a:t>
            </a:r>
            <a:endParaRPr lang="en-US" altLang="zh-CN" sz="800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14545" y="95250"/>
            <a:ext cx="30765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3</a:t>
            </a:r>
            <a:r>
              <a:rPr lang="zh-CN" altLang="en-US" sz="3200" b="1" dirty="0">
                <a:solidFill>
                  <a:schemeClr val="bg1"/>
                </a:solidFill>
              </a:rPr>
              <a:t>月</a:t>
            </a:r>
            <a:r>
              <a:rPr lang="en-US" altLang="zh-CN" sz="3200" b="1" dirty="0">
                <a:solidFill>
                  <a:schemeClr val="bg1"/>
                </a:solidFill>
              </a:rPr>
              <a:t>19</a:t>
            </a:r>
            <a:r>
              <a:rPr lang="zh-CN" altLang="en-US" sz="3200" b="1" dirty="0">
                <a:solidFill>
                  <a:schemeClr val="bg1"/>
                </a:solidFill>
              </a:rPr>
              <a:t>日观点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4300" y="4516755"/>
            <a:ext cx="750443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000" b="1">
                <a:solidFill>
                  <a:srgbClr val="C00000"/>
                </a:solidFill>
              </a:rPr>
              <a:t>1</a:t>
            </a:r>
            <a:r>
              <a:rPr lang="zh-CN" altLang="en-US" sz="2000" b="1">
                <a:solidFill>
                  <a:srgbClr val="C00000"/>
                </a:solidFill>
              </a:rPr>
              <a:t>、</a:t>
            </a:r>
            <a:r>
              <a:rPr lang="zh-CN" sz="2000" b="1">
                <a:solidFill>
                  <a:srgbClr val="C00000"/>
                </a:solidFill>
              </a:rPr>
              <a:t>牛线下移，平均股价杀破下方支撑位（</a:t>
            </a:r>
            <a:r>
              <a:rPr lang="en-US" altLang="zh-CN" sz="2000" b="1">
                <a:solidFill>
                  <a:srgbClr val="C00000"/>
                </a:solidFill>
              </a:rPr>
              <a:t>22.60</a:t>
            </a:r>
            <a:r>
              <a:rPr lang="zh-CN" sz="2000" b="1">
                <a:solidFill>
                  <a:srgbClr val="C00000"/>
                </a:solidFill>
              </a:rPr>
              <a:t>）</a:t>
            </a:r>
            <a:endParaRPr lang="zh-CN" altLang="en-US" sz="2000" b="1">
              <a:solidFill>
                <a:srgbClr val="C00000"/>
              </a:solidFill>
            </a:endParaRPr>
          </a:p>
          <a:p>
            <a:r>
              <a:rPr lang="en-US" altLang="zh-CN" sz="2000" b="1">
                <a:solidFill>
                  <a:srgbClr val="C00000"/>
                </a:solidFill>
              </a:rPr>
              <a:t>2</a:t>
            </a:r>
            <a:r>
              <a:rPr lang="zh-CN" altLang="en-US" sz="2000" b="1">
                <a:solidFill>
                  <a:srgbClr val="C00000"/>
                </a:solidFill>
              </a:rPr>
              <a:t>、捕捞季节只金叉了一天，便死叉了，市场情绪低迷。</a:t>
            </a:r>
            <a:endParaRPr lang="zh-CN" altLang="en-US" sz="2000" b="1">
              <a:solidFill>
                <a:srgbClr val="C00000"/>
              </a:solidFill>
            </a:endParaRPr>
          </a:p>
          <a:p>
            <a:r>
              <a:rPr lang="en-US" altLang="zh-CN" sz="2000" b="1">
                <a:solidFill>
                  <a:srgbClr val="C00000"/>
                </a:solidFill>
              </a:rPr>
              <a:t>3</a:t>
            </a:r>
            <a:r>
              <a:rPr lang="zh-CN" altLang="en-US" sz="2000" b="1">
                <a:solidFill>
                  <a:srgbClr val="C00000"/>
                </a:solidFill>
              </a:rPr>
              <a:t>、流动资金翻红的要求降至</a:t>
            </a:r>
            <a:r>
              <a:rPr lang="en-US" altLang="zh-CN" sz="2000" b="1">
                <a:solidFill>
                  <a:srgbClr val="C00000"/>
                </a:solidFill>
              </a:rPr>
              <a:t>2.4</a:t>
            </a:r>
            <a:r>
              <a:rPr lang="zh-CN" altLang="en-US" sz="2000" b="1">
                <a:solidFill>
                  <a:srgbClr val="C00000"/>
                </a:solidFill>
              </a:rPr>
              <a:t>万亿，今天成交额</a:t>
            </a:r>
            <a:r>
              <a:rPr lang="en-US" altLang="zh-CN" sz="2000" b="1">
                <a:solidFill>
                  <a:srgbClr val="C00000"/>
                </a:solidFill>
              </a:rPr>
              <a:t>2.1</a:t>
            </a:r>
            <a:r>
              <a:rPr lang="zh-CN" altLang="en-US" sz="2000" b="1">
                <a:solidFill>
                  <a:srgbClr val="C00000"/>
                </a:solidFill>
              </a:rPr>
              <a:t>万亿</a:t>
            </a:r>
            <a:endParaRPr lang="zh-CN" altLang="en-US" sz="2000" b="1">
              <a:solidFill>
                <a:srgbClr val="C00000"/>
              </a:solidFill>
            </a:endParaRPr>
          </a:p>
          <a:p>
            <a:r>
              <a:rPr lang="en-US" altLang="zh-CN" sz="2000" b="1">
                <a:solidFill>
                  <a:srgbClr val="C00000"/>
                </a:solidFill>
              </a:rPr>
              <a:t>4</a:t>
            </a:r>
            <a:r>
              <a:rPr lang="zh-CN" altLang="en-US" sz="2000" b="1">
                <a:solidFill>
                  <a:srgbClr val="C00000"/>
                </a:solidFill>
              </a:rPr>
              <a:t>、横向统计红色数值来到</a:t>
            </a:r>
            <a:r>
              <a:rPr lang="en-US" altLang="zh-CN" sz="2000" b="1">
                <a:solidFill>
                  <a:srgbClr val="C00000"/>
                </a:solidFill>
              </a:rPr>
              <a:t>7.3</a:t>
            </a:r>
            <a:r>
              <a:rPr lang="zh-CN" altLang="en-US" sz="2000" b="1">
                <a:solidFill>
                  <a:srgbClr val="C00000"/>
                </a:solidFill>
              </a:rPr>
              <a:t>，逼近</a:t>
            </a:r>
            <a:r>
              <a:rPr lang="en-US" altLang="zh-CN" sz="2000" b="1">
                <a:solidFill>
                  <a:srgbClr val="C00000"/>
                </a:solidFill>
              </a:rPr>
              <a:t>5</a:t>
            </a:r>
            <a:r>
              <a:rPr lang="zh-CN" altLang="en-US" sz="2000" b="1">
                <a:solidFill>
                  <a:srgbClr val="C00000"/>
                </a:solidFill>
              </a:rPr>
              <a:t>附近极限位。</a:t>
            </a:r>
            <a:endParaRPr lang="zh-CN" altLang="en-US" sz="2000" b="1">
              <a:solidFill>
                <a:srgbClr val="C00000"/>
              </a:solidFill>
            </a:endParaRPr>
          </a:p>
          <a:p>
            <a:endParaRPr lang="zh-CN" altLang="en-US" sz="2000" b="1">
              <a:solidFill>
                <a:srgbClr val="C00000"/>
              </a:solidFill>
            </a:endParaRPr>
          </a:p>
          <a:p>
            <a:r>
              <a:rPr lang="zh-CN" sz="2000" b="1">
                <a:solidFill>
                  <a:srgbClr val="C00000"/>
                </a:solidFill>
              </a:rPr>
              <a:t>总论：短期很弱，但也注意随时可以出现的变盘走势。</a:t>
            </a:r>
            <a:endParaRPr lang="zh-CN" sz="2000" b="1">
              <a:solidFill>
                <a:srgbClr val="C0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9735" y="1035050"/>
            <a:ext cx="4522470" cy="3314065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1120" y="3322320"/>
            <a:ext cx="4095750" cy="2047875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4815" y="1035050"/>
            <a:ext cx="2485390" cy="2025650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8760" y="1035050"/>
            <a:ext cx="3619500" cy="2000250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02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59280" y="2945130"/>
            <a:ext cx="84734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8000" dirty="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涨停跟风</a:t>
            </a:r>
            <a:endParaRPr lang="zh-CN" sz="8000" dirty="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2460" y="793115"/>
            <a:ext cx="10784205" cy="5829935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8323580" y="963930"/>
            <a:ext cx="3093085" cy="3644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highlight>
                  <a:srgbClr val="FFFF00"/>
                </a:highlight>
              </a:rPr>
              <a:t>1.</a:t>
            </a:r>
            <a:r>
              <a:rPr lang="zh-CN">
                <a:highlight>
                  <a:srgbClr val="FFFF00"/>
                </a:highlight>
              </a:rPr>
              <a:t>领涨股涨停类型选择</a:t>
            </a:r>
            <a:r>
              <a:rPr lang="en-US" altLang="zh-CN">
                <a:highlight>
                  <a:srgbClr val="FFFF00"/>
                </a:highlight>
              </a:rPr>
              <a:t> </a:t>
            </a:r>
            <a:endParaRPr lang="en-US" altLang="zh-CN">
              <a:highlight>
                <a:srgbClr val="FFFF00"/>
              </a:highlight>
            </a:endParaRPr>
          </a:p>
        </p:txBody>
      </p:sp>
      <p:sp>
        <p:nvSpPr>
          <p:cNvPr id="12" name="文本框 11"/>
          <p:cNvSpPr txBox="1"/>
          <p:nvPr>
            <p:custDataLst>
              <p:tags r:id="rId3"/>
            </p:custDataLst>
          </p:nvPr>
        </p:nvSpPr>
        <p:spPr>
          <a:xfrm>
            <a:off x="8362950" y="3525520"/>
            <a:ext cx="3053715" cy="3644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highlight>
                  <a:srgbClr val="FFFF00"/>
                </a:highlight>
              </a:rPr>
              <a:t>2.</a:t>
            </a:r>
            <a:r>
              <a:rPr lang="zh-CN">
                <a:highlight>
                  <a:srgbClr val="FFFF00"/>
                </a:highlight>
              </a:rPr>
              <a:t>跟风股条件类型选择</a:t>
            </a:r>
            <a:endParaRPr lang="zh-CN">
              <a:highlight>
                <a:srgbClr val="FFFF00"/>
              </a:highlight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5325" y="906145"/>
            <a:ext cx="1305560" cy="1010920"/>
          </a:xfrm>
          <a:prstGeom prst="rect">
            <a:avLst/>
          </a:prstGeom>
        </p:spPr>
      </p:pic>
      <p:pic>
        <p:nvPicPr>
          <p:cNvPr id="4" name="图片 3" descr="指引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40425" y="1595120"/>
            <a:ext cx="691515" cy="691515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3497580" y="1960880"/>
            <a:ext cx="1737360" cy="3549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highlight>
                  <a:srgbClr val="FFFF00"/>
                </a:highlight>
              </a:rPr>
              <a:t>3.</a:t>
            </a:r>
            <a:r>
              <a:rPr lang="zh-CN" altLang="en-US">
                <a:highlight>
                  <a:srgbClr val="FFFF00"/>
                </a:highlight>
              </a:rPr>
              <a:t>领涨股</a:t>
            </a:r>
            <a:r>
              <a:rPr lang="en-US">
                <a:highlight>
                  <a:srgbClr val="FFFF00"/>
                </a:highlight>
              </a:rPr>
              <a:t>K</a:t>
            </a:r>
            <a:r>
              <a:rPr lang="zh-CN" altLang="en-US">
                <a:highlight>
                  <a:srgbClr val="FFFF00"/>
                </a:highlight>
              </a:rPr>
              <a:t>线图</a:t>
            </a:r>
            <a:endParaRPr lang="zh-CN" altLang="en-US">
              <a:highlight>
                <a:srgbClr val="FFFF00"/>
              </a:highlight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3497580" y="3926205"/>
            <a:ext cx="2273935" cy="4171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highlight>
                  <a:srgbClr val="FFFF00"/>
                </a:highlight>
              </a:rPr>
              <a:t>4.</a:t>
            </a:r>
            <a:r>
              <a:rPr lang="zh-CN" altLang="en-US">
                <a:highlight>
                  <a:srgbClr val="FFFF00"/>
                </a:highlight>
              </a:rPr>
              <a:t>跟风股</a:t>
            </a:r>
            <a:r>
              <a:rPr lang="en-US" altLang="zh-CN">
                <a:highlight>
                  <a:srgbClr val="FFFF00"/>
                </a:highlight>
              </a:rPr>
              <a:t>K</a:t>
            </a:r>
            <a:r>
              <a:rPr lang="zh-CN" altLang="en-US">
                <a:highlight>
                  <a:srgbClr val="FFFF00"/>
                </a:highlight>
              </a:rPr>
              <a:t>线图</a:t>
            </a:r>
            <a:endParaRPr lang="zh-CN" altLang="en-US">
              <a:highlight>
                <a:srgbClr val="FFFF00"/>
              </a:highlight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203700" y="95250"/>
            <a:ext cx="37839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200" b="1">
                <a:solidFill>
                  <a:schemeClr val="bg1"/>
                </a:solidFill>
              </a:rPr>
              <a:t>3</a:t>
            </a:r>
            <a:r>
              <a:rPr lang="zh-CN" altLang="en-US" sz="3200" b="1">
                <a:solidFill>
                  <a:schemeClr val="bg1"/>
                </a:solidFill>
              </a:rPr>
              <a:t>连板股带跟风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855" y="916940"/>
            <a:ext cx="11971655" cy="55295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260" y="987425"/>
            <a:ext cx="5071110" cy="5293995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080" y="987425"/>
            <a:ext cx="5053330" cy="5266690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4" name="文本框 3"/>
          <p:cNvSpPr txBox="1"/>
          <p:nvPr/>
        </p:nvSpPr>
        <p:spPr>
          <a:xfrm>
            <a:off x="4203700" y="95250"/>
            <a:ext cx="37839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200" b="1">
                <a:solidFill>
                  <a:schemeClr val="bg1"/>
                </a:solidFill>
              </a:rPr>
              <a:t>本周符合的个股</a:t>
            </a:r>
            <a:endParaRPr lang="zh-CN" sz="3200" b="1">
              <a:solidFill>
                <a:schemeClr val="bg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03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59280" y="2945130"/>
            <a:ext cx="84734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EDB</a:t>
            </a:r>
            <a:r>
              <a:rPr lang="zh-CN" altLang="en-US" sz="8000" dirty="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异动</a:t>
            </a:r>
            <a:endParaRPr lang="zh-CN" altLang="en-US" sz="8000" dirty="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2.xml><?xml version="1.0" encoding="utf-8"?>
<p:tagLst xmlns:p="http://schemas.openxmlformats.org/presentationml/2006/main">
  <p:tag name="KSO_WM_UNIT_PLACING_PICTURE_USER_VIEWPORT" val="{&quot;height&quot;:2082,&quot;width&quot;:10544}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6.xml><?xml version="1.0" encoding="utf-8"?>
<p:tagLst xmlns:p="http://schemas.openxmlformats.org/presentationml/2006/main">
  <p:tag name="KSO_WM_BEAUTIFY_FLAG" val=""/>
  <p:tag name="KSO_WM_DIAGRAM_VIRTUALLY_FRAME" val="{&quot;height&quot;:363.6,&quot;left&quot;:54.4,&quot;top&quot;:122.4,&quot;width&quot;:869.25}"/>
</p:tagLst>
</file>

<file path=ppt/tags/tag47.xml><?xml version="1.0" encoding="utf-8"?>
<p:tagLst xmlns:p="http://schemas.openxmlformats.org/presentationml/2006/main">
  <p:tag name="KSO_WM_DIAGRAM_VIRTUALLY_FRAME" val="{&quot;height&quot;:363.6,&quot;left&quot;:54.4,&quot;top&quot;:122.4,&quot;width&quot;:869.25}"/>
</p:tagLst>
</file>

<file path=ppt/tags/tag48.xml><?xml version="1.0" encoding="utf-8"?>
<p:tagLst xmlns:p="http://schemas.openxmlformats.org/presentationml/2006/main">
  <p:tag name="KSO_WM_BEAUTIFY_FLAG" val=""/>
  <p:tag name="KSO_WM_DIAGRAM_VIRTUALLY_FRAME" val="{&quot;height&quot;:363.6,&quot;left&quot;:54.4,&quot;top&quot;:122.4,&quot;width&quot;:869.25}"/>
</p:tagLst>
</file>

<file path=ppt/tags/tag49.xml><?xml version="1.0" encoding="utf-8"?>
<p:tagLst xmlns:p="http://schemas.openxmlformats.org/presentationml/2006/main">
  <p:tag name="KSO_WM_DIAGRAM_VIRTUALLY_FRAME" val="{&quot;height&quot;:363.6,&quot;left&quot;:54.4,&quot;top&quot;:122.4,&quot;width&quot;:869.25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BEAUTIFY_FLAG" val=""/>
  <p:tag name="KSO_WM_DIAGRAM_VIRTUALLY_FRAME" val="{&quot;height&quot;:363.6,&quot;left&quot;:54.4,&quot;top&quot;:122.4,&quot;width&quot;:869.25}"/>
</p:tagLst>
</file>

<file path=ppt/tags/tag51.xml><?xml version="1.0" encoding="utf-8"?>
<p:tagLst xmlns:p="http://schemas.openxmlformats.org/presentationml/2006/main">
  <p:tag name="KSO_WM_DIAGRAM_VIRTUALLY_FRAME" val="{&quot;height&quot;:363.6,&quot;left&quot;:54.4,&quot;top&quot;:122.4,&quot;width&quot;:869.25}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PP_MARK_KEY" val="257877f6-fe8c-4c47-ab4c-274c99a6a791"/>
  <p:tag name="COMMONDATA" val="eyJoZGlkIjoiNmFkOTM4YTBmYzkwNDBjOWYzNjBlMTAzZTIxNjcwNGEifQ=="/>
</p:tagLst>
</file>

<file path=ppt/tags/tag6.xml><?xml version="1.0" encoding="utf-8"?>
<p:tagLst xmlns:p="http://schemas.openxmlformats.org/presentationml/2006/main">
  <p:tag name="KSO_WM_UNIT_PLACING_PICTURE_USER_VIEWPORT" val="{&quot;height&quot;:10800,&quot;width&quot;:19200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512</Words>
  <Application>WPS 演示</Application>
  <PresentationFormat>宽屏</PresentationFormat>
  <Paragraphs>79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4" baseType="lpstr">
      <vt:lpstr>Arial</vt:lpstr>
      <vt:lpstr>宋体</vt:lpstr>
      <vt:lpstr>Wingdings</vt:lpstr>
      <vt:lpstr>微软雅黑</vt:lpstr>
      <vt:lpstr>Wingdings</vt:lpstr>
      <vt:lpstr>思源黑体 CN Medium</vt:lpstr>
      <vt:lpstr>思源黑体 CN Normal</vt:lpstr>
      <vt:lpstr>思源黑体 CN Light</vt:lpstr>
      <vt:lpstr>思源黑体 CN Bold</vt:lpstr>
      <vt:lpstr>DIN Black</vt:lpstr>
      <vt:lpstr>Segoe Print</vt:lpstr>
      <vt:lpstr>Noto Sans S Chinese Medium</vt:lpstr>
      <vt:lpstr>Arial</vt:lpstr>
      <vt:lpstr>Arial Unicode MS</vt:lpstr>
      <vt:lpstr>Calibri</vt:lpstr>
      <vt:lpstr>Noto Sans S Chinese Medium</vt:lpstr>
      <vt:lpstr>DIN Pro</vt:lpstr>
      <vt:lpstr>Saturday Sans Regular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莓莓</cp:lastModifiedBy>
  <cp:revision>603</cp:revision>
  <dcterms:created xsi:type="dcterms:W3CDTF">2019-06-19T02:08:00Z</dcterms:created>
  <dcterms:modified xsi:type="dcterms:W3CDTF">2026-03-19T08:37:51Z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2DDFABF7C3B54CA8B6CA8207641CF730_13</vt:lpwstr>
  </property>
</Properties>
</file>