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3" r:id="rId3"/>
  </p:sldMasterIdLst>
  <p:notesMasterIdLst>
    <p:notesMasterId r:id="rId27"/>
  </p:notesMasterIdLst>
  <p:handoutMasterIdLst>
    <p:handoutMasterId r:id="rId28"/>
  </p:handoutMasterIdLst>
  <p:sldIdLst>
    <p:sldId id="307" r:id="rId4"/>
    <p:sldId id="663" r:id="rId5"/>
    <p:sldId id="836" r:id="rId6"/>
    <p:sldId id="835" r:id="rId7"/>
    <p:sldId id="729" r:id="rId8"/>
    <p:sldId id="837" r:id="rId9"/>
    <p:sldId id="838" r:id="rId10"/>
    <p:sldId id="839" r:id="rId11"/>
    <p:sldId id="817" r:id="rId12"/>
    <p:sldId id="818" r:id="rId13"/>
    <p:sldId id="819" r:id="rId14"/>
    <p:sldId id="820" r:id="rId15"/>
    <p:sldId id="821" r:id="rId16"/>
    <p:sldId id="822" r:id="rId17"/>
    <p:sldId id="825" r:id="rId18"/>
    <p:sldId id="731" r:id="rId19"/>
    <p:sldId id="823" r:id="rId20"/>
    <p:sldId id="824" r:id="rId21"/>
    <p:sldId id="798" r:id="rId22"/>
    <p:sldId id="771" r:id="rId23"/>
    <p:sldId id="856" r:id="rId24"/>
    <p:sldId id="855" r:id="rId25"/>
    <p:sldId id="503" r:id="rId26"/>
  </p:sldIdLst>
  <p:sldSz cx="12192000" cy="6858000"/>
  <p:notesSz cx="6858000" cy="9144000"/>
  <p:embeddedFontLst>
    <p:embeddedFont>
      <p:font typeface="微软雅黑" panose="020B0503020204020204" pitchFamily="34" charset="-122"/>
      <p:regular r:id="rId33"/>
    </p:embeddedFont>
    <p:embeddedFont>
      <p:font typeface="方正宝黑体 简 Light" panose="02000400000000000000" charset="-122"/>
      <p:regular r:id="rId34"/>
    </p:embeddedFont>
    <p:embeddedFont>
      <p:font typeface="黑体" panose="02010609060101010101" charset="-122"/>
      <p:regular r:id="rId35"/>
    </p:embeddedFont>
    <p:embeddedFont>
      <p:font typeface="Calibri" panose="020F0502020204030204" charset="0"/>
      <p:regular r:id="rId36"/>
      <p:bold r:id="rId37"/>
      <p:italic r:id="rId38"/>
      <p:boldItalic r:id="rId39"/>
    </p:embeddedFont>
    <p:embeddedFont>
      <p:font typeface="印品朗黑体" panose="00000800000000000000" charset="-122"/>
      <p:regular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7" userDrawn="1">
          <p15:clr>
            <a:srgbClr val="A4A3A4"/>
          </p15:clr>
        </p15:guide>
        <p15:guide id="2" pos="377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41789"/>
    <a:srgbClr val="210BB8"/>
    <a:srgbClr val="D9D9D9"/>
    <a:srgbClr val="742F01"/>
    <a:srgbClr val="4A4A4A"/>
    <a:srgbClr val="FFFEEB"/>
    <a:srgbClr val="FFF4A3"/>
    <a:srgbClr val="7C0000"/>
    <a:srgbClr val="7E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77"/>
        <p:guide pos="377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66.xml"/><Relationship Id="rId40" Type="http://schemas.openxmlformats.org/officeDocument/2006/relationships/font" Target="fonts/font8.fntdata"/><Relationship Id="rId4" Type="http://schemas.openxmlformats.org/officeDocument/2006/relationships/slide" Target="slides/slide1.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tags" Target="../tags/tag2.xm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tags" Target="../tags/tag4.xml"/><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1.png"/><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tags" Target="../tags/tag15.xml"/><Relationship Id="rId3" Type="http://schemas.openxmlformats.org/officeDocument/2006/relationships/image" Target="../media/image3.png"/><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4" name="图片 3" descr="//192.168.10.86/素材/营销策划/7.课程/炒股进阶班课程项目/2024年/2024年6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8" name="文本框 7"/>
          <p:cNvSpPr txBox="1"/>
          <p:nvPr userDrawn="1"/>
        </p:nvSpPr>
        <p:spPr>
          <a:xfrm>
            <a:off x="0" y="6579870"/>
            <a:ext cx="12192635"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 :刘</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涛丨执业编号:A1120619060024</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13" name="图片 12"/>
          <p:cNvPicPr>
            <a:picLocks noChangeAspect="1"/>
          </p:cNvPicPr>
          <p:nvPr userDrawn="1"/>
        </p:nvPicPr>
        <p:blipFill>
          <a:blip r:embed="rId5"/>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6"/>
          <a:stretch>
            <a:fillRect/>
          </a:stretch>
        </p:blipFill>
        <p:spPr>
          <a:xfrm>
            <a:off x="635" y="0"/>
            <a:ext cx="12192000" cy="5156835"/>
          </a:xfrm>
          <a:prstGeom prst="rect">
            <a:avLst/>
          </a:prstGeom>
        </p:spPr>
      </p:pic>
      <p:sp>
        <p:nvSpPr>
          <p:cNvPr id="2" name="文本框 1"/>
          <p:cNvSpPr txBox="1"/>
          <p:nvPr userDrawn="1"/>
        </p:nvSpPr>
        <p:spPr>
          <a:xfrm>
            <a:off x="-635" y="6582410"/>
            <a:ext cx="12192000" cy="275590"/>
          </a:xfrm>
          <a:prstGeom prst="rect">
            <a:avLst/>
          </a:prstGeom>
          <a:noFill/>
        </p:spPr>
        <p:txBody>
          <a:bodyPr wrap="square" rtlCol="0">
            <a:spAutoFit/>
          </a:bodyPr>
          <a:p>
            <a:pPr algn="ctr"/>
            <a:r>
              <a:rPr 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刘涛丨执业编号：</a:t>
            </a:r>
            <a:r>
              <a:rPr lang="en-US" alt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sym typeface="+mn-ea"/>
              </a:rPr>
              <a:t> A1120619060024</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endParaRPr>
          </a:p>
        </p:txBody>
      </p:sp>
      <p:pic>
        <p:nvPicPr>
          <p:cNvPr id="19" name="图片 18" descr="经传logo白色"/>
          <p:cNvPicPr>
            <a:picLocks noChangeAspect="1"/>
          </p:cNvPicPr>
          <p:nvPr userDrawn="1"/>
        </p:nvPicPr>
        <p:blipFill>
          <a:blip r:embed="rId7"/>
          <a:stretch>
            <a:fillRect/>
          </a:stretch>
        </p:blipFill>
        <p:spPr>
          <a:xfrm>
            <a:off x="10331450" y="182880"/>
            <a:ext cx="1594898" cy="36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sp>
        <p:nvSpPr>
          <p:cNvPr id="18" name="文本框 17"/>
          <p:cNvSpPr txBox="1"/>
          <p:nvPr userDrawn="1">
            <p:custDataLst>
              <p:tags r:id="rId4"/>
            </p:custDataLst>
          </p:nvPr>
        </p:nvSpPr>
        <p:spPr>
          <a:xfrm>
            <a:off x="9048750" y="6337300"/>
            <a:ext cx="2801620" cy="354330"/>
          </a:xfrm>
          <a:prstGeom prst="rect">
            <a:avLst/>
          </a:prstGeom>
          <a:noFill/>
        </p:spPr>
        <p:txBody>
          <a:bodyPr wrap="square" rtlCol="0">
            <a:noAutofit/>
          </a:bodyPr>
          <a:p>
            <a:pPr fontAlgn="auto">
              <a:lnSpc>
                <a:spcPct val="120000"/>
              </a:lnSpc>
            </a:pPr>
            <a:r>
              <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股市有风险</a:t>
            </a:r>
            <a:r>
              <a:rPr lang="en-US" altLang="zh-CN"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a:t>
            </a:r>
            <a:r>
              <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投资需谨慎！</a:t>
            </a:r>
            <a:endPar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2" name="图片 1" descr="目录页"/>
          <p:cNvPicPr>
            <a:picLocks noChangeAspect="1"/>
          </p:cNvPicPr>
          <p:nvPr userDrawn="1"/>
        </p:nvPicPr>
        <p:blipFill>
          <a:blip r:embed="rId5"/>
          <a:stretch>
            <a:fillRect/>
          </a:stretch>
        </p:blipFill>
        <p:spPr>
          <a:xfrm>
            <a:off x="-600" y="6703"/>
            <a:ext cx="12193200" cy="6866185"/>
          </a:xfrm>
          <a:prstGeom prst="rect">
            <a:avLst/>
          </a:prstGeom>
        </p:spPr>
      </p:pic>
      <p:pic>
        <p:nvPicPr>
          <p:cNvPr id="22" name="图片 21" descr="经传logo白色"/>
          <p:cNvPicPr>
            <a:picLocks noChangeAspect="1"/>
          </p:cNvPicPr>
          <p:nvPr userDrawn="1"/>
        </p:nvPicPr>
        <p:blipFill>
          <a:blip r:embed="rId6"/>
          <a:stretch>
            <a:fillRect/>
          </a:stretch>
        </p:blipFill>
        <p:spPr>
          <a:xfrm>
            <a:off x="10331450" y="182880"/>
            <a:ext cx="1594898" cy="360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8" name="文本框 7"/>
          <p:cNvSpPr txBox="1"/>
          <p:nvPr userDrawn="1"/>
        </p:nvSpPr>
        <p:spPr>
          <a:xfrm>
            <a:off x="0" y="6579870"/>
            <a:ext cx="12192635"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 :刘</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涛丨执业编号:A1120619060024</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13" name="图片 12"/>
          <p:cNvPicPr>
            <a:picLocks noChangeAspect="1"/>
          </p:cNvPicPr>
          <p:nvPr userDrawn="1"/>
        </p:nvPicPr>
        <p:blipFill>
          <a:blip r:embed="rId5"/>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6"/>
          <a:stretch>
            <a:fillRect/>
          </a:stretch>
        </p:blipFill>
        <p:spPr>
          <a:xfrm>
            <a:off x="635" y="0"/>
            <a:ext cx="12192000" cy="5156835"/>
          </a:xfrm>
          <a:prstGeom prst="rect">
            <a:avLst/>
          </a:prstGeom>
        </p:spPr>
      </p:pic>
      <p:sp>
        <p:nvSpPr>
          <p:cNvPr id="2" name="文本框 1"/>
          <p:cNvSpPr txBox="1"/>
          <p:nvPr userDrawn="1"/>
        </p:nvSpPr>
        <p:spPr>
          <a:xfrm>
            <a:off x="-635" y="6582410"/>
            <a:ext cx="12192000" cy="275590"/>
          </a:xfrm>
          <a:prstGeom prst="rect">
            <a:avLst/>
          </a:prstGeom>
          <a:noFill/>
        </p:spPr>
        <p:txBody>
          <a:bodyPr wrap="square" rtlCol="0">
            <a:spAutoFit/>
          </a:bodyPr>
          <a:p>
            <a:pPr algn="ctr"/>
            <a:r>
              <a:rPr 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刘涛丨执业编号：</a:t>
            </a:r>
            <a:r>
              <a:rPr lang="en-US" alt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sym typeface="+mn-ea"/>
              </a:rPr>
              <a:t> A1120619060024</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endParaRPr>
          </a:p>
        </p:txBody>
      </p:sp>
      <p:pic>
        <p:nvPicPr>
          <p:cNvPr id="19" name="图片 18" descr="经传logo白色"/>
          <p:cNvPicPr>
            <a:picLocks noChangeAspect="1"/>
          </p:cNvPicPr>
          <p:nvPr userDrawn="1"/>
        </p:nvPicPr>
        <p:blipFill>
          <a:blip r:embed="rId7"/>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8"/>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tags" Target="../tags/tag13.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25.xml"/><Relationship Id="rId4" Type="http://schemas.openxmlformats.org/officeDocument/2006/relationships/image" Target="../media/image9.png"/><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0.xml"/><Relationship Id="rId2" Type="http://schemas.openxmlformats.org/officeDocument/2006/relationships/image" Target="../media/image17.png"/><Relationship Id="rId1" Type="http://schemas.openxmlformats.org/officeDocument/2006/relationships/tags" Target="../tags/tag39.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2.xml"/><Relationship Id="rId2" Type="http://schemas.openxmlformats.org/officeDocument/2006/relationships/image" Target="../media/image18.png"/><Relationship Id="rId1" Type="http://schemas.openxmlformats.org/officeDocument/2006/relationships/tags" Target="../tags/tag41.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4.xml"/><Relationship Id="rId2" Type="http://schemas.openxmlformats.org/officeDocument/2006/relationships/image" Target="../media/image19.png"/><Relationship Id="rId1" Type="http://schemas.openxmlformats.org/officeDocument/2006/relationships/tags" Target="../tags/tag43.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6.xml"/><Relationship Id="rId2" Type="http://schemas.openxmlformats.org/officeDocument/2006/relationships/image" Target="../media/image20.png"/><Relationship Id="rId1" Type="http://schemas.openxmlformats.org/officeDocument/2006/relationships/tags" Target="../tags/tag45.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8.xml"/><Relationship Id="rId2" Type="http://schemas.openxmlformats.org/officeDocument/2006/relationships/image" Target="../media/image21.png"/><Relationship Id="rId1" Type="http://schemas.openxmlformats.org/officeDocument/2006/relationships/tags" Target="../tags/tag4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0.xml"/><Relationship Id="rId2" Type="http://schemas.openxmlformats.org/officeDocument/2006/relationships/image" Target="../media/image22.png"/><Relationship Id="rId1" Type="http://schemas.openxmlformats.org/officeDocument/2006/relationships/tags" Target="../tags/tag4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2.xml"/><Relationship Id="rId2" Type="http://schemas.openxmlformats.org/officeDocument/2006/relationships/image" Target="../media/image23.png"/><Relationship Id="rId1" Type="http://schemas.openxmlformats.org/officeDocument/2006/relationships/tags" Target="../tags/tag5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4.xml"/><Relationship Id="rId2" Type="http://schemas.openxmlformats.org/officeDocument/2006/relationships/image" Target="../media/image24.png"/><Relationship Id="rId1" Type="http://schemas.openxmlformats.org/officeDocument/2006/relationships/tags" Target="../tags/tag53.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6.xml"/><Relationship Id="rId2" Type="http://schemas.openxmlformats.org/officeDocument/2006/relationships/image" Target="../media/image25.png"/><Relationship Id="rId1" Type="http://schemas.openxmlformats.org/officeDocument/2006/relationships/tags" Target="../tags/tag55.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8.xml"/><Relationship Id="rId2" Type="http://schemas.openxmlformats.org/officeDocument/2006/relationships/image" Target="../media/image26.png"/><Relationship Id="rId1" Type="http://schemas.openxmlformats.org/officeDocument/2006/relationships/tags" Target="../tags/tag5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2.xml"/><Relationship Id="rId2" Type="http://schemas.openxmlformats.org/officeDocument/2006/relationships/image" Target="../media/image27.png"/><Relationship Id="rId1" Type="http://schemas.openxmlformats.org/officeDocument/2006/relationships/tags" Target="../tags/tag61.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4.xml"/><Relationship Id="rId2" Type="http://schemas.openxmlformats.org/officeDocument/2006/relationships/image" Target="../media/image28.png"/><Relationship Id="rId1" Type="http://schemas.openxmlformats.org/officeDocument/2006/relationships/tags" Target="../tags/tag6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5.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xml"/><Relationship Id="rId2" Type="http://schemas.openxmlformats.org/officeDocument/2006/relationships/image" Target="../media/image13.png"/><Relationship Id="rId1" Type="http://schemas.openxmlformats.org/officeDocument/2006/relationships/tags" Target="../tags/tag29.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2.xml"/><Relationship Id="rId2" Type="http://schemas.openxmlformats.org/officeDocument/2006/relationships/image" Target="../media/image14.png"/><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6.xml"/><Relationship Id="rId2" Type="http://schemas.openxmlformats.org/officeDocument/2006/relationships/image" Target="../media/image15.png"/><Relationship Id="rId1" Type="http://schemas.openxmlformats.org/officeDocument/2006/relationships/tags" Target="../tags/tag35.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8.xml"/><Relationship Id="rId2" Type="http://schemas.openxmlformats.org/officeDocument/2006/relationships/image" Target="../media/image16.png"/><Relationship Id="rId1" Type="http://schemas.openxmlformats.org/officeDocument/2006/relationships/tags" Target="../tags/tag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文本框 17"/>
          <p:cNvSpPr txBox="1"/>
          <p:nvPr>
            <p:custDataLst>
              <p:tags r:id="rId1"/>
            </p:custDataLst>
          </p:nvPr>
        </p:nvSpPr>
        <p:spPr>
          <a:xfrm>
            <a:off x="1950085" y="4187825"/>
            <a:ext cx="6123305" cy="1071245"/>
          </a:xfrm>
          <a:prstGeom prst="rect">
            <a:avLst/>
          </a:prstGeom>
          <a:noFill/>
        </p:spPr>
        <p:txBody>
          <a:bodyPr wrap="square" rtlCol="0">
            <a:noAutofit/>
          </a:bodyPr>
          <a:p>
            <a:pPr algn="just" fontAlgn="auto">
              <a:lnSpc>
                <a:spcPct val="120000"/>
              </a:lnSpc>
            </a:pPr>
            <a:r>
              <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十多年从业经验,专注实战操作研究，独创《人气战法》《黄金战法》《绝对龙头战法》，熟知散户操作心理，建立完整盈利模式，精湛的短线技术，准确把握市场热点，帮助散户们在操作中确定方向，深受全国用户喜爱！</a:t>
            </a:r>
            <a:endPar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endParaRPr>
          </a:p>
        </p:txBody>
      </p:sp>
      <p:sp>
        <p:nvSpPr>
          <p:cNvPr id="6" name="文本框 5"/>
          <p:cNvSpPr txBox="1"/>
          <p:nvPr/>
        </p:nvSpPr>
        <p:spPr>
          <a:xfrm>
            <a:off x="4909185" y="43033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2"/>
            </p:custDataLst>
          </p:nvPr>
        </p:nvSpPr>
        <p:spPr>
          <a:xfrm>
            <a:off x="4909185" y="46177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5" name="文本框 4"/>
          <p:cNvSpPr txBox="1"/>
          <p:nvPr>
            <p:custDataLst>
              <p:tags r:id="rId3"/>
            </p:custDataLst>
          </p:nvPr>
        </p:nvSpPr>
        <p:spPr>
          <a:xfrm>
            <a:off x="4290060" y="3625850"/>
            <a:ext cx="4839335" cy="384810"/>
          </a:xfrm>
          <a:prstGeom prst="rect">
            <a:avLst/>
          </a:prstGeom>
          <a:noFill/>
        </p:spPr>
        <p:txBody>
          <a:bodyPr wrap="square" rtlCol="0">
            <a:noAutofit/>
          </a:bodyPr>
          <a:p>
            <a:r>
              <a:rPr lang="zh-CN" altLang="en-US">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刘</a:t>
            </a:r>
            <a:r>
              <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涛</a:t>
            </a:r>
            <a:r>
              <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执业编号:A1120619060024</a:t>
            </a:r>
            <a:endPar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4" name="文本框 3"/>
          <p:cNvSpPr txBox="1"/>
          <p:nvPr userDrawn="1"/>
        </p:nvSpPr>
        <p:spPr>
          <a:xfrm>
            <a:off x="1205230" y="3541395"/>
            <a:ext cx="2522855" cy="491490"/>
          </a:xfrm>
          <a:prstGeom prst="rect">
            <a:avLst/>
          </a:prstGeom>
          <a:noFill/>
        </p:spPr>
        <p:txBody>
          <a:bodyPr wrap="square" rtlCol="0">
            <a:spAutoFit/>
          </a:bodyPr>
          <a:p>
            <a:r>
              <a:rPr lang="en-US" sz="2600" dirty="0">
                <a:solidFill>
                  <a:srgbClr val="915C09"/>
                </a:solidFill>
                <a:latin typeface="思源黑体 CN Medium" panose="020B0600000000000000" pitchFamily="34" charset="-122"/>
                <a:ea typeface="思源黑体 CN Medium" panose="020B0600000000000000" pitchFamily="34" charset="-122"/>
                <a:sym typeface="+mn-ea"/>
              </a:rPr>
              <a:t>12</a:t>
            </a:r>
            <a:r>
              <a:rPr sz="2600" dirty="0">
                <a:solidFill>
                  <a:srgbClr val="915C09"/>
                </a:solidFill>
                <a:latin typeface="思源黑体 CN Medium" panose="020B0600000000000000" pitchFamily="34" charset="-122"/>
                <a:ea typeface="思源黑体 CN Medium" panose="020B0600000000000000" pitchFamily="34" charset="-122"/>
                <a:sym typeface="+mn-ea"/>
              </a:rPr>
              <a:t>月</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25</a:t>
            </a:r>
            <a:r>
              <a:rPr sz="2600" dirty="0">
                <a:solidFill>
                  <a:srgbClr val="915C09"/>
                </a:solidFill>
                <a:latin typeface="思源黑体 CN Medium" panose="020B0600000000000000" pitchFamily="34" charset="-122"/>
                <a:ea typeface="思源黑体 CN Medium" panose="020B0600000000000000" pitchFamily="34" charset="-122"/>
                <a:sym typeface="+mn-ea"/>
              </a:rPr>
              <a:t>日 </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3</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:30</a:t>
            </a:r>
            <a:endParaRPr sz="2600" dirty="0">
              <a:solidFill>
                <a:srgbClr val="915C09"/>
              </a:solidFill>
              <a:latin typeface="思源黑体 CN Medium" panose="020B0600000000000000" pitchFamily="34" charset="-122"/>
              <a:ea typeface="思源黑体 CN Medium" panose="020B0600000000000000" pitchFamily="34" charset="-122"/>
              <a:sym typeface="+mn-ea"/>
            </a:endParaRPr>
          </a:p>
        </p:txBody>
      </p:sp>
      <p:pic>
        <p:nvPicPr>
          <p:cNvPr id="7" name="图片 6" descr="刘涛_1661826554142"/>
          <p:cNvPicPr>
            <a:picLocks noChangeAspect="1"/>
          </p:cNvPicPr>
          <p:nvPr/>
        </p:nvPicPr>
        <p:blipFill>
          <a:blip r:embed="rId4"/>
          <a:srcRect b="9903"/>
          <a:stretch>
            <a:fillRect/>
          </a:stretch>
        </p:blipFill>
        <p:spPr>
          <a:xfrm>
            <a:off x="8133080" y="675640"/>
            <a:ext cx="3101340" cy="5083810"/>
          </a:xfrm>
          <a:prstGeom prst="rect">
            <a:avLst/>
          </a:prstGeom>
        </p:spPr>
      </p:pic>
      <p:sp>
        <p:nvSpPr>
          <p:cNvPr id="9" name="文本框 8"/>
          <p:cNvSpPr txBox="1"/>
          <p:nvPr/>
        </p:nvSpPr>
        <p:spPr>
          <a:xfrm>
            <a:off x="1279525" y="591820"/>
            <a:ext cx="7658100" cy="2343150"/>
          </a:xfrm>
          <a:prstGeom prst="rect">
            <a:avLst/>
          </a:prstGeom>
          <a:noFill/>
        </p:spPr>
        <p:txBody>
          <a:bodyPr wrap="square" rtlCol="0">
            <a:noAutofit/>
          </a:bodyPr>
          <a:p>
            <a:pPr algn="ctr">
              <a:lnSpc>
                <a:spcPct val="90000"/>
              </a:lnSpc>
            </a:pPr>
            <a:r>
              <a:rPr lang="en-US" altLang="zh-CN" sz="6000" b="0" i="0" dirty="0">
                <a:solidFill>
                  <a:schemeClr val="bg1"/>
                </a:solidFill>
                <a:effectLst/>
                <a:latin typeface="思源黑体 CN Heavy" panose="020B0A00000000000000" pitchFamily="34" charset="-122"/>
                <a:ea typeface="思源黑体 CN Heavy" panose="020B0A00000000000000" pitchFamily="34" charset="-122"/>
              </a:rPr>
              <a:t>  </a:t>
            </a:r>
            <a:r>
              <a:rPr lang="zh-CN" altLang="en-US" sz="6000" b="0" i="0" dirty="0">
                <a:solidFill>
                  <a:schemeClr val="bg1"/>
                </a:solidFill>
                <a:effectLst/>
                <a:latin typeface="思源黑体 CN Heavy" panose="020B0A00000000000000" pitchFamily="34" charset="-122"/>
                <a:ea typeface="思源黑体 CN Heavy" panose="020B0A00000000000000" pitchFamily="34" charset="-122"/>
              </a:rPr>
              <a:t>潜伏主线行情，</a:t>
            </a:r>
            <a:endParaRPr lang="zh-CN" altLang="en-US" sz="6000" b="0" i="0" dirty="0">
              <a:solidFill>
                <a:schemeClr val="bg1"/>
              </a:solidFill>
              <a:effectLst/>
              <a:latin typeface="思源黑体 CN Heavy" panose="020B0A00000000000000" pitchFamily="34" charset="-122"/>
              <a:ea typeface="思源黑体 CN Heavy" panose="020B0A00000000000000" pitchFamily="34" charset="-122"/>
            </a:endParaRPr>
          </a:p>
          <a:p>
            <a:pPr algn="ctr">
              <a:lnSpc>
                <a:spcPct val="90000"/>
              </a:lnSpc>
            </a:pPr>
            <a:r>
              <a:rPr lang="zh-CN" altLang="en-US" sz="6000" b="0" i="0" dirty="0">
                <a:solidFill>
                  <a:schemeClr val="bg1"/>
                </a:solidFill>
                <a:effectLst/>
                <a:latin typeface="思源黑体 CN Heavy" panose="020B0A00000000000000" pitchFamily="34" charset="-122"/>
                <a:ea typeface="思源黑体 CN Heavy" panose="020B0A00000000000000" pitchFamily="34" charset="-122"/>
              </a:rPr>
              <a:t>任他风吹雨打</a:t>
            </a:r>
            <a:endParaRPr lang="zh-CN" altLang="en-US" sz="6000" b="0" i="0" dirty="0">
              <a:solidFill>
                <a:schemeClr val="bg1"/>
              </a:solidFill>
              <a:effectLst/>
              <a:latin typeface="思源黑体 CN Heavy" panose="020B0A00000000000000" pitchFamily="34" charset="-122"/>
              <a:ea typeface="思源黑体 CN Heavy" panose="020B0A00000000000000" pitchFamily="34" charset="-122"/>
            </a:endParaRPr>
          </a:p>
        </p:txBody>
      </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2540" y="121920"/>
            <a:ext cx="577024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学一种技术</a:t>
            </a:r>
            <a:r>
              <a:rPr lang="zh-CN" altLang="en-US" sz="2400" b="1">
                <a:solidFill>
                  <a:schemeClr val="bg1"/>
                </a:solidFill>
              </a:rPr>
              <a:t>图形</a:t>
            </a:r>
            <a:endParaRPr lang="zh-CN" altLang="en-US" sz="2400" b="1">
              <a:solidFill>
                <a:schemeClr val="bg1"/>
              </a:solidFill>
            </a:endParaRPr>
          </a:p>
        </p:txBody>
      </p:sp>
      <p:sp>
        <p:nvSpPr>
          <p:cNvPr id="7" name="矩形 6"/>
          <p:cNvSpPr/>
          <p:nvPr>
            <p:custDataLst>
              <p:tags r:id="rId1"/>
            </p:custDataLst>
          </p:nvPr>
        </p:nvSpPr>
        <p:spPr>
          <a:xfrm>
            <a:off x="2773680" y="744855"/>
            <a:ext cx="8306435" cy="1774825"/>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r>
              <a:rPr lang="en-US" sz="1400">
                <a:solidFill>
                  <a:schemeClr val="tx1">
                    <a:lumMod val="85000"/>
                    <a:lumOff val="15000"/>
                  </a:schemeClr>
                </a:solidFill>
                <a:latin typeface="+mn-ea"/>
                <a:cs typeface="+mn-ea"/>
              </a:rPr>
              <a:t>1</a:t>
            </a:r>
            <a:r>
              <a:rPr lang="zh-CN" altLang="en-US" sz="1400">
                <a:solidFill>
                  <a:schemeClr val="tx1">
                    <a:lumMod val="85000"/>
                    <a:lumOff val="15000"/>
                  </a:schemeClr>
                </a:solidFill>
                <a:latin typeface="+mn-ea"/>
                <a:cs typeface="+mn-ea"/>
              </a:rPr>
              <a:t>，上市之后未出现大涨</a:t>
            </a:r>
            <a:r>
              <a:rPr lang="en-US" altLang="zh-CN" sz="1400">
                <a:solidFill>
                  <a:schemeClr val="tx1">
                    <a:lumMod val="85000"/>
                    <a:lumOff val="15000"/>
                  </a:schemeClr>
                </a:solidFill>
                <a:latin typeface="+mn-ea"/>
                <a:cs typeface="+mn-ea"/>
              </a:rPr>
              <a:t>   2</a:t>
            </a:r>
            <a:r>
              <a:rPr lang="zh-CN" altLang="en-US" sz="1400">
                <a:solidFill>
                  <a:schemeClr val="tx1">
                    <a:lumMod val="85000"/>
                    <a:lumOff val="15000"/>
                  </a:schemeClr>
                </a:solidFill>
                <a:latin typeface="+mn-ea"/>
                <a:cs typeface="+mn-ea"/>
              </a:rPr>
              <a:t>，业绩非常好</a:t>
            </a:r>
            <a:r>
              <a:rPr lang="en-US" altLang="zh-CN" sz="1400">
                <a:solidFill>
                  <a:schemeClr val="tx1">
                    <a:lumMod val="85000"/>
                    <a:lumOff val="15000"/>
                  </a:schemeClr>
                </a:solidFill>
                <a:latin typeface="+mn-ea"/>
                <a:cs typeface="+mn-ea"/>
              </a:rPr>
              <a:t>  3</a:t>
            </a:r>
            <a:r>
              <a:rPr lang="zh-CN" altLang="en-US" sz="1400">
                <a:solidFill>
                  <a:schemeClr val="tx1">
                    <a:lumMod val="85000"/>
                    <a:lumOff val="15000"/>
                  </a:schemeClr>
                </a:solidFill>
                <a:latin typeface="+mn-ea"/>
                <a:cs typeface="+mn-ea"/>
              </a:rPr>
              <a:t>，多少在热点范围</a:t>
            </a:r>
            <a:r>
              <a:rPr lang="zh-CN" altLang="en-US" sz="1400">
                <a:solidFill>
                  <a:schemeClr val="tx1">
                    <a:lumMod val="85000"/>
                    <a:lumOff val="15000"/>
                  </a:schemeClr>
                </a:solidFill>
                <a:latin typeface="+mn-ea"/>
                <a:cs typeface="+mn-ea"/>
              </a:rPr>
              <a:t>内</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endParaRPr lang="zh-CN" altLang="en-US" sz="1400">
              <a:solidFill>
                <a:schemeClr val="tx1">
                  <a:lumMod val="85000"/>
                  <a:lumOff val="15000"/>
                </a:schemeClr>
              </a:solidFill>
              <a:latin typeface="+mn-ea"/>
              <a:cs typeface="+mn-ea"/>
            </a:endParaRPr>
          </a:p>
        </p:txBody>
      </p:sp>
      <p:pic>
        <p:nvPicPr>
          <p:cNvPr id="4" name="图片 3"/>
          <p:cNvPicPr>
            <a:picLocks noChangeAspect="1"/>
          </p:cNvPicPr>
          <p:nvPr/>
        </p:nvPicPr>
        <p:blipFill>
          <a:blip r:embed="rId2"/>
          <a:stretch>
            <a:fillRect/>
          </a:stretch>
        </p:blipFill>
        <p:spPr>
          <a:xfrm>
            <a:off x="216535" y="1212215"/>
            <a:ext cx="11759565" cy="5165090"/>
          </a:xfrm>
          <a:prstGeom prst="rect">
            <a:avLst/>
          </a:prstGeom>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2540" y="121920"/>
            <a:ext cx="577024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学两种买入</a:t>
            </a:r>
            <a:r>
              <a:rPr lang="zh-CN" altLang="en-US" sz="2400" b="1">
                <a:solidFill>
                  <a:schemeClr val="bg1"/>
                </a:solidFill>
              </a:rPr>
              <a:t>技巧</a:t>
            </a:r>
            <a:endParaRPr lang="zh-CN" altLang="en-US" sz="2400" b="1">
              <a:solidFill>
                <a:schemeClr val="bg1"/>
              </a:solidFill>
            </a:endParaRPr>
          </a:p>
        </p:txBody>
      </p:sp>
      <p:sp>
        <p:nvSpPr>
          <p:cNvPr id="7" name="矩形 6"/>
          <p:cNvSpPr/>
          <p:nvPr>
            <p:custDataLst>
              <p:tags r:id="rId1"/>
            </p:custDataLst>
          </p:nvPr>
        </p:nvSpPr>
        <p:spPr>
          <a:xfrm>
            <a:off x="2773680" y="744855"/>
            <a:ext cx="7983220" cy="393700"/>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买点</a:t>
            </a:r>
            <a:r>
              <a:rPr lang="en-US" altLang="zh-CN" sz="1400">
                <a:solidFill>
                  <a:schemeClr val="tx1">
                    <a:lumMod val="85000"/>
                    <a:lumOff val="15000"/>
                  </a:schemeClr>
                </a:solidFill>
                <a:latin typeface="+mn-ea"/>
                <a:cs typeface="+mn-ea"/>
              </a:rPr>
              <a:t>1</a:t>
            </a:r>
            <a:r>
              <a:rPr lang="zh-CN" altLang="en-US" sz="1400">
                <a:solidFill>
                  <a:schemeClr val="tx1">
                    <a:lumMod val="85000"/>
                    <a:lumOff val="15000"/>
                  </a:schemeClr>
                </a:solidFill>
                <a:latin typeface="+mn-ea"/>
                <a:cs typeface="+mn-ea"/>
              </a:rPr>
              <a:t>，买在控盘启动位置，</a:t>
            </a: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中线开始有资金进场，中线形成</a:t>
            </a:r>
            <a:r>
              <a:rPr lang="en-US" altLang="zh-CN" sz="1400">
                <a:solidFill>
                  <a:schemeClr val="tx1">
                    <a:lumMod val="85000"/>
                    <a:lumOff val="15000"/>
                  </a:schemeClr>
                </a:solidFill>
                <a:latin typeface="+mn-ea"/>
                <a:cs typeface="+mn-ea"/>
              </a:rPr>
              <a:t>B</a:t>
            </a:r>
            <a:r>
              <a:rPr lang="zh-CN" altLang="en-US" sz="1400">
                <a:solidFill>
                  <a:schemeClr val="tx1">
                    <a:lumMod val="85000"/>
                    <a:lumOff val="15000"/>
                  </a:schemeClr>
                </a:solidFill>
                <a:latin typeface="+mn-ea"/>
                <a:cs typeface="+mn-ea"/>
              </a:rPr>
              <a:t>点</a:t>
            </a: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启动布局</a:t>
            </a: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做</a:t>
            </a:r>
            <a:r>
              <a:rPr lang="zh-CN" altLang="en-US" sz="1400">
                <a:solidFill>
                  <a:schemeClr val="tx1">
                    <a:lumMod val="85000"/>
                    <a:lumOff val="15000"/>
                  </a:schemeClr>
                </a:solidFill>
                <a:latin typeface="+mn-ea"/>
                <a:cs typeface="+mn-ea"/>
              </a:rPr>
              <a:t>潜伏</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endParaRPr lang="zh-CN" altLang="en-US" sz="1400">
              <a:solidFill>
                <a:schemeClr val="tx1">
                  <a:lumMod val="85000"/>
                  <a:lumOff val="15000"/>
                </a:schemeClr>
              </a:solidFill>
              <a:latin typeface="+mn-ea"/>
              <a:cs typeface="+mn-ea"/>
            </a:endParaRPr>
          </a:p>
        </p:txBody>
      </p:sp>
      <p:pic>
        <p:nvPicPr>
          <p:cNvPr id="3" name="图片 2"/>
          <p:cNvPicPr>
            <a:picLocks noChangeAspect="1"/>
          </p:cNvPicPr>
          <p:nvPr/>
        </p:nvPicPr>
        <p:blipFill>
          <a:blip r:embed="rId2"/>
          <a:stretch>
            <a:fillRect/>
          </a:stretch>
        </p:blipFill>
        <p:spPr>
          <a:xfrm>
            <a:off x="45085" y="1240155"/>
            <a:ext cx="12049760" cy="5241925"/>
          </a:xfrm>
          <a:prstGeom prst="rect">
            <a:avLst/>
          </a:prstGeom>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2540" y="121920"/>
            <a:ext cx="577024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学两种买入</a:t>
            </a:r>
            <a:r>
              <a:rPr lang="zh-CN" altLang="en-US" sz="2400" b="1">
                <a:solidFill>
                  <a:schemeClr val="bg1"/>
                </a:solidFill>
              </a:rPr>
              <a:t>技巧</a:t>
            </a:r>
            <a:endParaRPr lang="zh-CN" altLang="en-US" sz="2400" b="1">
              <a:solidFill>
                <a:schemeClr val="bg1"/>
              </a:solidFill>
            </a:endParaRPr>
          </a:p>
        </p:txBody>
      </p:sp>
      <p:sp>
        <p:nvSpPr>
          <p:cNvPr id="7" name="矩形 6"/>
          <p:cNvSpPr/>
          <p:nvPr>
            <p:custDataLst>
              <p:tags r:id="rId1"/>
            </p:custDataLst>
          </p:nvPr>
        </p:nvSpPr>
        <p:spPr>
          <a:xfrm>
            <a:off x="2773680" y="744855"/>
            <a:ext cx="7983220" cy="393700"/>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买点</a:t>
            </a:r>
            <a:r>
              <a:rPr lang="en-US" altLang="zh-CN" sz="1400">
                <a:solidFill>
                  <a:schemeClr val="tx1">
                    <a:lumMod val="85000"/>
                    <a:lumOff val="15000"/>
                  </a:schemeClr>
                </a:solidFill>
                <a:latin typeface="+mn-ea"/>
                <a:cs typeface="+mn-ea"/>
              </a:rPr>
              <a:t>1</a:t>
            </a:r>
            <a:r>
              <a:rPr lang="zh-CN" altLang="en-US" sz="1400">
                <a:solidFill>
                  <a:schemeClr val="tx1">
                    <a:lumMod val="85000"/>
                    <a:lumOff val="15000"/>
                  </a:schemeClr>
                </a:solidFill>
                <a:latin typeface="+mn-ea"/>
                <a:cs typeface="+mn-ea"/>
              </a:rPr>
              <a:t>，买在控盘启动位置，</a:t>
            </a: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中线开始有资金进场，中线形成</a:t>
            </a:r>
            <a:r>
              <a:rPr lang="en-US" altLang="zh-CN" sz="1400">
                <a:solidFill>
                  <a:schemeClr val="tx1">
                    <a:lumMod val="85000"/>
                    <a:lumOff val="15000"/>
                  </a:schemeClr>
                </a:solidFill>
                <a:latin typeface="+mn-ea"/>
                <a:cs typeface="+mn-ea"/>
              </a:rPr>
              <a:t>B</a:t>
            </a:r>
            <a:r>
              <a:rPr lang="zh-CN" altLang="en-US" sz="1400">
                <a:solidFill>
                  <a:schemeClr val="tx1">
                    <a:lumMod val="85000"/>
                    <a:lumOff val="15000"/>
                  </a:schemeClr>
                </a:solidFill>
                <a:latin typeface="+mn-ea"/>
                <a:cs typeface="+mn-ea"/>
              </a:rPr>
              <a:t>点</a:t>
            </a: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启动布局</a:t>
            </a: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做</a:t>
            </a:r>
            <a:r>
              <a:rPr lang="zh-CN" altLang="en-US" sz="1400">
                <a:solidFill>
                  <a:schemeClr val="tx1">
                    <a:lumMod val="85000"/>
                    <a:lumOff val="15000"/>
                  </a:schemeClr>
                </a:solidFill>
                <a:latin typeface="+mn-ea"/>
                <a:cs typeface="+mn-ea"/>
              </a:rPr>
              <a:t>潜伏</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endParaRPr lang="zh-CN" altLang="en-US" sz="1400">
              <a:solidFill>
                <a:schemeClr val="tx1">
                  <a:lumMod val="85000"/>
                  <a:lumOff val="15000"/>
                </a:schemeClr>
              </a:solidFill>
              <a:latin typeface="+mn-ea"/>
              <a:cs typeface="+mn-ea"/>
            </a:endParaRPr>
          </a:p>
        </p:txBody>
      </p:sp>
      <p:pic>
        <p:nvPicPr>
          <p:cNvPr id="4" name="图片 3"/>
          <p:cNvPicPr>
            <a:picLocks noChangeAspect="1"/>
          </p:cNvPicPr>
          <p:nvPr/>
        </p:nvPicPr>
        <p:blipFill>
          <a:blip r:embed="rId2"/>
          <a:stretch>
            <a:fillRect/>
          </a:stretch>
        </p:blipFill>
        <p:spPr>
          <a:xfrm>
            <a:off x="77470" y="1138555"/>
            <a:ext cx="11885930" cy="5274310"/>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2540" y="121920"/>
            <a:ext cx="577024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学两种买入</a:t>
            </a:r>
            <a:r>
              <a:rPr lang="zh-CN" altLang="en-US" sz="2400" b="1">
                <a:solidFill>
                  <a:schemeClr val="bg1"/>
                </a:solidFill>
              </a:rPr>
              <a:t>技巧</a:t>
            </a:r>
            <a:endParaRPr lang="zh-CN" altLang="en-US" sz="2400" b="1">
              <a:solidFill>
                <a:schemeClr val="bg1"/>
              </a:solidFill>
            </a:endParaRPr>
          </a:p>
        </p:txBody>
      </p:sp>
      <p:sp>
        <p:nvSpPr>
          <p:cNvPr id="7" name="矩形 6"/>
          <p:cNvSpPr/>
          <p:nvPr>
            <p:custDataLst>
              <p:tags r:id="rId1"/>
            </p:custDataLst>
          </p:nvPr>
        </p:nvSpPr>
        <p:spPr>
          <a:xfrm>
            <a:off x="2773680" y="744855"/>
            <a:ext cx="7983220" cy="393700"/>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买点</a:t>
            </a:r>
            <a:r>
              <a:rPr lang="en-US" altLang="zh-CN" sz="1400">
                <a:solidFill>
                  <a:schemeClr val="tx1">
                    <a:lumMod val="85000"/>
                    <a:lumOff val="15000"/>
                  </a:schemeClr>
                </a:solidFill>
                <a:latin typeface="+mn-ea"/>
                <a:cs typeface="+mn-ea"/>
              </a:rPr>
              <a:t>2</a:t>
            </a:r>
            <a:r>
              <a:rPr lang="zh-CN" altLang="en-US" sz="1400">
                <a:solidFill>
                  <a:schemeClr val="tx1">
                    <a:lumMod val="85000"/>
                    <a:lumOff val="15000"/>
                  </a:schemeClr>
                </a:solidFill>
                <a:latin typeface="+mn-ea"/>
                <a:cs typeface="+mn-ea"/>
              </a:rPr>
              <a:t>，中线趋势回踩买入点，以</a:t>
            </a:r>
            <a:r>
              <a:rPr lang="en-US" altLang="zh-CN" sz="1400">
                <a:solidFill>
                  <a:schemeClr val="tx1">
                    <a:lumMod val="85000"/>
                    <a:lumOff val="15000"/>
                  </a:schemeClr>
                </a:solidFill>
                <a:latin typeface="+mn-ea"/>
                <a:cs typeface="+mn-ea"/>
              </a:rPr>
              <a:t>60</a:t>
            </a:r>
            <a:r>
              <a:rPr lang="zh-CN" altLang="en-US" sz="1400">
                <a:solidFill>
                  <a:schemeClr val="tx1">
                    <a:lumMod val="85000"/>
                    <a:lumOff val="15000"/>
                  </a:schemeClr>
                </a:solidFill>
                <a:latin typeface="+mn-ea"/>
                <a:cs typeface="+mn-ea"/>
              </a:rPr>
              <a:t>日线【周线智能辅助线附近】</a:t>
            </a:r>
            <a:r>
              <a:rPr lang="zh-CN" altLang="en-US" sz="1400">
                <a:solidFill>
                  <a:schemeClr val="tx1">
                    <a:lumMod val="85000"/>
                    <a:lumOff val="15000"/>
                  </a:schemeClr>
                </a:solidFill>
                <a:latin typeface="+mn-ea"/>
                <a:cs typeface="+mn-ea"/>
              </a:rPr>
              <a:t>为支撑布局</a:t>
            </a:r>
            <a:r>
              <a:rPr lang="en-US" altLang="zh-CN" sz="1400">
                <a:solidFill>
                  <a:schemeClr val="tx1">
                    <a:lumMod val="85000"/>
                    <a:lumOff val="15000"/>
                  </a:schemeClr>
                </a:solidFill>
                <a:latin typeface="+mn-ea"/>
                <a:cs typeface="+mn-ea"/>
              </a:rPr>
              <a:t>                 </a:t>
            </a:r>
            <a:endParaRPr lang="zh-CN" altLang="en-US" sz="1400">
              <a:solidFill>
                <a:schemeClr val="tx1">
                  <a:lumMod val="85000"/>
                  <a:lumOff val="15000"/>
                </a:schemeClr>
              </a:solidFill>
              <a:latin typeface="+mn-ea"/>
              <a:cs typeface="+mn-ea"/>
            </a:endParaRPr>
          </a:p>
        </p:txBody>
      </p:sp>
      <p:pic>
        <p:nvPicPr>
          <p:cNvPr id="3" name="图片 2"/>
          <p:cNvPicPr>
            <a:picLocks noChangeAspect="1"/>
          </p:cNvPicPr>
          <p:nvPr/>
        </p:nvPicPr>
        <p:blipFill>
          <a:blip r:embed="rId2"/>
          <a:stretch>
            <a:fillRect/>
          </a:stretch>
        </p:blipFill>
        <p:spPr>
          <a:xfrm>
            <a:off x="100330" y="1202690"/>
            <a:ext cx="12020550" cy="4991100"/>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2540" y="121920"/>
            <a:ext cx="577024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学两种买入</a:t>
            </a:r>
            <a:r>
              <a:rPr lang="zh-CN" altLang="en-US" sz="2400" b="1">
                <a:solidFill>
                  <a:schemeClr val="bg1"/>
                </a:solidFill>
              </a:rPr>
              <a:t>技巧</a:t>
            </a:r>
            <a:endParaRPr lang="zh-CN" altLang="en-US" sz="2400" b="1">
              <a:solidFill>
                <a:schemeClr val="bg1"/>
              </a:solidFill>
            </a:endParaRPr>
          </a:p>
        </p:txBody>
      </p:sp>
      <p:sp>
        <p:nvSpPr>
          <p:cNvPr id="7" name="矩形 6"/>
          <p:cNvSpPr/>
          <p:nvPr>
            <p:custDataLst>
              <p:tags r:id="rId1"/>
            </p:custDataLst>
          </p:nvPr>
        </p:nvSpPr>
        <p:spPr>
          <a:xfrm>
            <a:off x="2773680" y="744855"/>
            <a:ext cx="7983220" cy="393700"/>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买点</a:t>
            </a:r>
            <a:r>
              <a:rPr lang="en-US" altLang="zh-CN" sz="1400">
                <a:solidFill>
                  <a:schemeClr val="tx1">
                    <a:lumMod val="85000"/>
                    <a:lumOff val="15000"/>
                  </a:schemeClr>
                </a:solidFill>
                <a:latin typeface="+mn-ea"/>
                <a:cs typeface="+mn-ea"/>
              </a:rPr>
              <a:t>2</a:t>
            </a:r>
            <a:r>
              <a:rPr lang="zh-CN" altLang="en-US" sz="1400">
                <a:solidFill>
                  <a:schemeClr val="tx1">
                    <a:lumMod val="85000"/>
                    <a:lumOff val="15000"/>
                  </a:schemeClr>
                </a:solidFill>
                <a:latin typeface="+mn-ea"/>
                <a:cs typeface="+mn-ea"/>
              </a:rPr>
              <a:t>，中线趋势回踩买入点，以</a:t>
            </a:r>
            <a:r>
              <a:rPr lang="en-US" altLang="zh-CN" sz="1400">
                <a:solidFill>
                  <a:schemeClr val="tx1">
                    <a:lumMod val="85000"/>
                    <a:lumOff val="15000"/>
                  </a:schemeClr>
                </a:solidFill>
                <a:latin typeface="+mn-ea"/>
                <a:cs typeface="+mn-ea"/>
              </a:rPr>
              <a:t>60</a:t>
            </a:r>
            <a:r>
              <a:rPr lang="zh-CN" altLang="en-US" sz="1400">
                <a:solidFill>
                  <a:schemeClr val="tx1">
                    <a:lumMod val="85000"/>
                    <a:lumOff val="15000"/>
                  </a:schemeClr>
                </a:solidFill>
                <a:latin typeface="+mn-ea"/>
                <a:cs typeface="+mn-ea"/>
              </a:rPr>
              <a:t>日线【周线智能辅助线附近】</a:t>
            </a:r>
            <a:r>
              <a:rPr lang="zh-CN" altLang="en-US" sz="1400">
                <a:solidFill>
                  <a:schemeClr val="tx1">
                    <a:lumMod val="85000"/>
                    <a:lumOff val="15000"/>
                  </a:schemeClr>
                </a:solidFill>
                <a:latin typeface="+mn-ea"/>
                <a:cs typeface="+mn-ea"/>
              </a:rPr>
              <a:t>为支撑布局</a:t>
            </a:r>
            <a:r>
              <a:rPr lang="en-US" altLang="zh-CN" sz="1400">
                <a:solidFill>
                  <a:schemeClr val="tx1">
                    <a:lumMod val="85000"/>
                    <a:lumOff val="15000"/>
                  </a:schemeClr>
                </a:solidFill>
                <a:latin typeface="+mn-ea"/>
                <a:cs typeface="+mn-ea"/>
              </a:rPr>
              <a:t>                 </a:t>
            </a:r>
            <a:endParaRPr lang="zh-CN" altLang="en-US" sz="1400">
              <a:solidFill>
                <a:schemeClr val="tx1">
                  <a:lumMod val="85000"/>
                  <a:lumOff val="15000"/>
                </a:schemeClr>
              </a:solidFill>
              <a:latin typeface="+mn-ea"/>
              <a:cs typeface="+mn-ea"/>
            </a:endParaRPr>
          </a:p>
        </p:txBody>
      </p:sp>
      <p:pic>
        <p:nvPicPr>
          <p:cNvPr id="4" name="图片 3"/>
          <p:cNvPicPr>
            <a:picLocks noChangeAspect="1"/>
          </p:cNvPicPr>
          <p:nvPr/>
        </p:nvPicPr>
        <p:blipFill>
          <a:blip r:embed="rId2"/>
          <a:stretch>
            <a:fillRect/>
          </a:stretch>
        </p:blipFill>
        <p:spPr>
          <a:xfrm>
            <a:off x="320040" y="1138555"/>
            <a:ext cx="11726545" cy="5260975"/>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2540" y="121920"/>
            <a:ext cx="577024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学两种买入</a:t>
            </a:r>
            <a:r>
              <a:rPr lang="zh-CN" altLang="en-US" sz="2400" b="1">
                <a:solidFill>
                  <a:schemeClr val="bg1"/>
                </a:solidFill>
              </a:rPr>
              <a:t>技巧</a:t>
            </a:r>
            <a:endParaRPr lang="zh-CN" altLang="en-US" sz="2400" b="1">
              <a:solidFill>
                <a:schemeClr val="bg1"/>
              </a:solidFill>
            </a:endParaRPr>
          </a:p>
        </p:txBody>
      </p:sp>
      <p:sp>
        <p:nvSpPr>
          <p:cNvPr id="7" name="矩形 6"/>
          <p:cNvSpPr/>
          <p:nvPr>
            <p:custDataLst>
              <p:tags r:id="rId1"/>
            </p:custDataLst>
          </p:nvPr>
        </p:nvSpPr>
        <p:spPr>
          <a:xfrm>
            <a:off x="2773680" y="744855"/>
            <a:ext cx="7983220" cy="393700"/>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买点</a:t>
            </a:r>
            <a:r>
              <a:rPr lang="en-US" altLang="zh-CN" sz="1400">
                <a:solidFill>
                  <a:schemeClr val="tx1">
                    <a:lumMod val="85000"/>
                    <a:lumOff val="15000"/>
                  </a:schemeClr>
                </a:solidFill>
                <a:latin typeface="+mn-ea"/>
                <a:cs typeface="+mn-ea"/>
              </a:rPr>
              <a:t>2</a:t>
            </a:r>
            <a:r>
              <a:rPr lang="zh-CN" altLang="en-US" sz="1400">
                <a:solidFill>
                  <a:schemeClr val="tx1">
                    <a:lumMod val="85000"/>
                    <a:lumOff val="15000"/>
                  </a:schemeClr>
                </a:solidFill>
                <a:latin typeface="+mn-ea"/>
                <a:cs typeface="+mn-ea"/>
              </a:rPr>
              <a:t>，中线趋势回踩买入点，以</a:t>
            </a:r>
            <a:r>
              <a:rPr lang="en-US" altLang="zh-CN" sz="1400">
                <a:solidFill>
                  <a:schemeClr val="tx1">
                    <a:lumMod val="85000"/>
                    <a:lumOff val="15000"/>
                  </a:schemeClr>
                </a:solidFill>
                <a:latin typeface="+mn-ea"/>
                <a:cs typeface="+mn-ea"/>
              </a:rPr>
              <a:t>60</a:t>
            </a:r>
            <a:r>
              <a:rPr lang="zh-CN" altLang="en-US" sz="1400">
                <a:solidFill>
                  <a:schemeClr val="tx1">
                    <a:lumMod val="85000"/>
                    <a:lumOff val="15000"/>
                  </a:schemeClr>
                </a:solidFill>
                <a:latin typeface="+mn-ea"/>
                <a:cs typeface="+mn-ea"/>
              </a:rPr>
              <a:t>日线【周线智能辅助线附近】</a:t>
            </a:r>
            <a:r>
              <a:rPr lang="zh-CN" altLang="en-US" sz="1400">
                <a:solidFill>
                  <a:schemeClr val="tx1">
                    <a:lumMod val="85000"/>
                    <a:lumOff val="15000"/>
                  </a:schemeClr>
                </a:solidFill>
                <a:latin typeface="+mn-ea"/>
                <a:cs typeface="+mn-ea"/>
              </a:rPr>
              <a:t>为支撑布局</a:t>
            </a:r>
            <a:r>
              <a:rPr lang="en-US" altLang="zh-CN" sz="1400">
                <a:solidFill>
                  <a:schemeClr val="tx1">
                    <a:lumMod val="85000"/>
                    <a:lumOff val="15000"/>
                  </a:schemeClr>
                </a:solidFill>
                <a:latin typeface="+mn-ea"/>
                <a:cs typeface="+mn-ea"/>
              </a:rPr>
              <a:t>                 </a:t>
            </a:r>
            <a:endParaRPr lang="zh-CN" altLang="en-US" sz="1400">
              <a:solidFill>
                <a:schemeClr val="tx1">
                  <a:lumMod val="85000"/>
                  <a:lumOff val="15000"/>
                </a:schemeClr>
              </a:solidFill>
              <a:latin typeface="+mn-ea"/>
              <a:cs typeface="+mn-ea"/>
            </a:endParaRPr>
          </a:p>
        </p:txBody>
      </p:sp>
      <p:pic>
        <p:nvPicPr>
          <p:cNvPr id="3" name="图片 2"/>
          <p:cNvPicPr/>
          <p:nvPr/>
        </p:nvPicPr>
        <p:blipFill>
          <a:blip r:embed="rId2"/>
          <a:stretch>
            <a:fillRect/>
          </a:stretch>
        </p:blipFill>
        <p:spPr>
          <a:xfrm>
            <a:off x="179070" y="1210945"/>
            <a:ext cx="11654790" cy="4436110"/>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7112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业绩的扭转与股价的扭转</a:t>
            </a:r>
            <a:endPar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endParaRPr>
          </a:p>
        </p:txBody>
      </p:sp>
      <p:pic>
        <p:nvPicPr>
          <p:cNvPr id="3" name="图片 2"/>
          <p:cNvPicPr>
            <a:picLocks noChangeAspect="1"/>
          </p:cNvPicPr>
          <p:nvPr/>
        </p:nvPicPr>
        <p:blipFill>
          <a:blip r:embed="rId2"/>
          <a:stretch>
            <a:fillRect/>
          </a:stretch>
        </p:blipFill>
        <p:spPr>
          <a:xfrm>
            <a:off x="227330" y="733425"/>
            <a:ext cx="11957685" cy="5628640"/>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7112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业绩未出现扭转之前做短线</a:t>
            </a:r>
            <a:r>
              <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操作</a:t>
            </a:r>
            <a:endPar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endParaRPr>
          </a:p>
        </p:txBody>
      </p:sp>
      <p:pic>
        <p:nvPicPr>
          <p:cNvPr id="2" name="图片 1"/>
          <p:cNvPicPr>
            <a:picLocks noChangeAspect="1"/>
          </p:cNvPicPr>
          <p:nvPr/>
        </p:nvPicPr>
        <p:blipFill>
          <a:blip r:embed="rId2"/>
          <a:stretch>
            <a:fillRect/>
          </a:stretch>
        </p:blipFill>
        <p:spPr>
          <a:xfrm>
            <a:off x="50165" y="757555"/>
            <a:ext cx="12037060" cy="5646420"/>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7112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关注某些企业业绩扭转与趋势</a:t>
            </a:r>
            <a:r>
              <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扭转</a:t>
            </a:r>
            <a:endPar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endParaRPr>
          </a:p>
        </p:txBody>
      </p:sp>
      <p:pic>
        <p:nvPicPr>
          <p:cNvPr id="5" name="图片 4"/>
          <p:cNvPicPr>
            <a:picLocks noChangeAspect="1"/>
          </p:cNvPicPr>
          <p:nvPr/>
        </p:nvPicPr>
        <p:blipFill>
          <a:blip r:embed="rId2"/>
          <a:stretch>
            <a:fillRect/>
          </a:stretch>
        </p:blipFill>
        <p:spPr>
          <a:xfrm>
            <a:off x="439420" y="729615"/>
            <a:ext cx="11689080" cy="5549900"/>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7112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跨年主题确定，布局好等着</a:t>
            </a:r>
            <a:r>
              <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收钱</a:t>
            </a:r>
            <a:endPar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endParaRPr>
          </a:p>
        </p:txBody>
      </p:sp>
      <p:sp>
        <p:nvSpPr>
          <p:cNvPr id="5" name="文本框 4"/>
          <p:cNvSpPr txBox="1"/>
          <p:nvPr/>
        </p:nvSpPr>
        <p:spPr>
          <a:xfrm>
            <a:off x="-230505" y="482600"/>
            <a:ext cx="11864340" cy="6171565"/>
          </a:xfrm>
          <a:prstGeom prst="rect">
            <a:avLst/>
          </a:prstGeom>
        </p:spPr>
        <p:txBody>
          <a:bodyPr wrap="square">
            <a:noAutofit/>
          </a:bodyPr>
          <a:p>
            <a:r>
              <a:rPr lang="en-US" altLang="zh-CN" sz="1600">
                <a:solidFill>
                  <a:schemeClr val="bg1"/>
                </a:solidFill>
              </a:rPr>
              <a:t>                 </a:t>
            </a:r>
            <a:endParaRPr lang="en-US" altLang="zh-CN" sz="1600">
              <a:solidFill>
                <a:schemeClr val="bg1"/>
              </a:solidFill>
            </a:endParaRPr>
          </a:p>
          <a:p>
            <a:r>
              <a:rPr lang="en-US" altLang="zh-CN" sz="1600">
                <a:solidFill>
                  <a:schemeClr val="bg1"/>
                </a:solidFill>
              </a:rPr>
              <a:t>    </a:t>
            </a:r>
            <a:endParaRPr lang="zh-CN" altLang="en-US" sz="1600">
              <a:solidFill>
                <a:schemeClr val="bg1"/>
              </a:solidFill>
            </a:endParaRPr>
          </a:p>
          <a:p>
            <a:endParaRPr lang="zh-CN" altLang="en-US" sz="1600">
              <a:solidFill>
                <a:schemeClr val="bg1"/>
              </a:solidFill>
            </a:endParaRPr>
          </a:p>
          <a:p>
            <a:endParaRPr lang="zh-CN" altLang="en-US" sz="1600"/>
          </a:p>
          <a:p>
            <a:endParaRPr lang="zh-CN" altLang="en-US" sz="1600"/>
          </a:p>
          <a:p>
            <a:endParaRPr lang="zh-CN" altLang="en-US" sz="1600"/>
          </a:p>
        </p:txBody>
      </p:sp>
      <p:pic>
        <p:nvPicPr>
          <p:cNvPr id="3" name="图片 2"/>
          <p:cNvPicPr>
            <a:picLocks noChangeAspect="1"/>
          </p:cNvPicPr>
          <p:nvPr/>
        </p:nvPicPr>
        <p:blipFill>
          <a:blip r:embed="rId2"/>
          <a:stretch>
            <a:fillRect/>
          </a:stretch>
        </p:blipFill>
        <p:spPr>
          <a:xfrm>
            <a:off x="358140" y="850900"/>
            <a:ext cx="11372850" cy="5439410"/>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30505" y="482600"/>
            <a:ext cx="11864340" cy="6171565"/>
          </a:xfrm>
          <a:prstGeom prst="rect">
            <a:avLst/>
          </a:prstGeom>
        </p:spPr>
        <p:txBody>
          <a:bodyPr wrap="square">
            <a:noAutofit/>
          </a:bodyPr>
          <a:p>
            <a:r>
              <a:rPr lang="en-US" altLang="zh-CN" sz="1600">
                <a:solidFill>
                  <a:schemeClr val="bg1"/>
                </a:solidFill>
              </a:rPr>
              <a:t>                 </a:t>
            </a:r>
            <a:endParaRPr lang="en-US" altLang="zh-CN" sz="1600">
              <a:solidFill>
                <a:schemeClr val="bg1"/>
              </a:solidFill>
            </a:endParaRPr>
          </a:p>
          <a:p>
            <a:r>
              <a:rPr lang="en-US" altLang="zh-CN" sz="1600">
                <a:solidFill>
                  <a:schemeClr val="bg1"/>
                </a:solidFill>
              </a:rPr>
              <a:t>    </a:t>
            </a:r>
            <a:endParaRPr lang="zh-CN" altLang="en-US" sz="1600">
              <a:solidFill>
                <a:schemeClr val="bg1"/>
              </a:solidFill>
            </a:endParaRPr>
          </a:p>
          <a:p>
            <a:endParaRPr lang="zh-CN" altLang="en-US" sz="1600">
              <a:solidFill>
                <a:schemeClr val="bg1"/>
              </a:solidFill>
            </a:endParaRPr>
          </a:p>
          <a:p>
            <a:endParaRPr lang="zh-CN" altLang="en-US" sz="1600"/>
          </a:p>
          <a:p>
            <a:endParaRPr lang="zh-CN" altLang="en-US" sz="1600"/>
          </a:p>
          <a:p>
            <a:endParaRPr lang="zh-CN" altLang="en-US" sz="1600"/>
          </a:p>
        </p:txBody>
      </p:sp>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流动性牛配合基本面</a:t>
            </a:r>
            <a:r>
              <a:rPr lang="zh-CN" altLang="en-US" sz="2800" b="1">
                <a:solidFill>
                  <a:schemeClr val="bg1"/>
                </a:solidFill>
              </a:rPr>
              <a:t>牛</a:t>
            </a:r>
            <a:endParaRPr lang="zh-CN" altLang="en-US" sz="2800" b="1">
              <a:solidFill>
                <a:schemeClr val="bg1"/>
              </a:solidFill>
            </a:endParaRPr>
          </a:p>
        </p:txBody>
      </p:sp>
      <p:pic>
        <p:nvPicPr>
          <p:cNvPr id="7" name="图片 6"/>
          <p:cNvPicPr>
            <a:picLocks noChangeAspect="1"/>
          </p:cNvPicPr>
          <p:nvPr/>
        </p:nvPicPr>
        <p:blipFill>
          <a:blip r:embed="rId1"/>
          <a:stretch>
            <a:fillRect/>
          </a:stretch>
        </p:blipFill>
        <p:spPr>
          <a:xfrm>
            <a:off x="2035810" y="728980"/>
            <a:ext cx="8636000" cy="3352800"/>
          </a:xfrm>
          <a:prstGeom prst="rect">
            <a:avLst/>
          </a:prstGeom>
        </p:spPr>
      </p:pic>
      <p:sp>
        <p:nvSpPr>
          <p:cNvPr id="9" name="文本框 8"/>
          <p:cNvSpPr txBox="1"/>
          <p:nvPr/>
        </p:nvSpPr>
        <p:spPr>
          <a:xfrm>
            <a:off x="2199640" y="3905885"/>
            <a:ext cx="8779510" cy="2306955"/>
          </a:xfrm>
          <a:prstGeom prst="rect">
            <a:avLst/>
          </a:prstGeom>
          <a:noFill/>
        </p:spPr>
        <p:txBody>
          <a:bodyPr wrap="square" rtlCol="0" anchor="t">
            <a:spAutoFit/>
          </a:bodyPr>
          <a:p>
            <a:pPr marL="0" indent="0"/>
            <a:r>
              <a:rPr lang="en-US" altLang="zh-CN" sz="1600">
                <a:solidFill>
                  <a:srgbClr val="222222"/>
                </a:solidFill>
                <a:latin typeface="Arial" panose="020B0604020202020204"/>
                <a:ea typeface="Arial" panose="020B0604020202020204"/>
                <a:sym typeface="+mn-ea"/>
              </a:rPr>
              <a:t>A</a:t>
            </a:r>
            <a:r>
              <a:rPr lang="zh-CN" altLang="en-US" sz="1600">
                <a:solidFill>
                  <a:srgbClr val="222222"/>
                </a:solidFill>
                <a:latin typeface="Arial" panose="020B0604020202020204"/>
                <a:ea typeface="Arial" panose="020B0604020202020204"/>
                <a:sym typeface="+mn-ea"/>
              </a:rPr>
              <a:t>股市场</a:t>
            </a:r>
            <a:r>
              <a:rPr lang="en-US" altLang="zh-CN" sz="1600">
                <a:solidFill>
                  <a:srgbClr val="222222"/>
                </a:solidFill>
                <a:latin typeface="Arial" panose="020B0604020202020204"/>
                <a:ea typeface="Arial" panose="020B0604020202020204"/>
                <a:sym typeface="+mn-ea"/>
              </a:rPr>
              <a:t>2025</a:t>
            </a:r>
            <a:r>
              <a:rPr lang="zh-CN" altLang="en-US" sz="1600">
                <a:solidFill>
                  <a:srgbClr val="222222"/>
                </a:solidFill>
                <a:latin typeface="Arial" panose="020B0604020202020204"/>
                <a:ea typeface="Arial" panose="020B0604020202020204"/>
                <a:sym typeface="+mn-ea"/>
              </a:rPr>
              <a:t>年牛市有望从“流动性牛”逐步迈向“基本面牛为主，流动性牛为辅”</a:t>
            </a:r>
            <a:endParaRPr lang="zh-CN" altLang="en-US" sz="1600" i="0">
              <a:solidFill>
                <a:srgbClr val="222222"/>
              </a:solidFill>
              <a:latin typeface="Arial" panose="020B0604020202020204"/>
              <a:ea typeface="Arial" panose="020B0604020202020204"/>
            </a:endParaRPr>
          </a:p>
          <a:p>
            <a:pPr marL="0" indent="0"/>
            <a:r>
              <a:rPr lang="zh-CN" altLang="en-US" sz="1600">
                <a:solidFill>
                  <a:srgbClr val="222222"/>
                </a:solidFill>
                <a:latin typeface="Arial" panose="020B0604020202020204"/>
                <a:ea typeface="Arial" panose="020B0604020202020204"/>
                <a:sym typeface="+mn-ea"/>
              </a:rPr>
              <a:t>市场不可能快速切换大的方针，比如像</a:t>
            </a:r>
            <a:r>
              <a:rPr lang="en-US" altLang="zh-CN" sz="1600">
                <a:solidFill>
                  <a:srgbClr val="222222"/>
                </a:solidFill>
                <a:latin typeface="Arial" panose="020B0604020202020204"/>
                <a:ea typeface="Arial" panose="020B0604020202020204"/>
                <a:sym typeface="+mn-ea"/>
              </a:rPr>
              <a:t>09</a:t>
            </a:r>
            <a:r>
              <a:rPr lang="zh-CN" altLang="en-US" sz="1600">
                <a:solidFill>
                  <a:srgbClr val="222222"/>
                </a:solidFill>
                <a:latin typeface="Arial" panose="020B0604020202020204"/>
                <a:ea typeface="Arial" panose="020B0604020202020204"/>
                <a:sym typeface="+mn-ea"/>
              </a:rPr>
              <a:t>年牛市，</a:t>
            </a:r>
            <a:r>
              <a:rPr lang="en-US" altLang="zh-CN" sz="1600">
                <a:solidFill>
                  <a:srgbClr val="222222"/>
                </a:solidFill>
                <a:latin typeface="Arial" panose="020B0604020202020204"/>
                <a:ea typeface="Arial" panose="020B0604020202020204"/>
                <a:sym typeface="+mn-ea"/>
              </a:rPr>
              <a:t> 14 </a:t>
            </a:r>
            <a:r>
              <a:rPr lang="zh-CN" altLang="en-US" sz="1600">
                <a:solidFill>
                  <a:srgbClr val="222222"/>
                </a:solidFill>
                <a:latin typeface="Arial" panose="020B0604020202020204"/>
                <a:ea typeface="宋体" panose="02010600030101010101" pitchFamily="2" charset="-122"/>
                <a:sym typeface="+mn-ea"/>
              </a:rPr>
              <a:t>，</a:t>
            </a:r>
            <a:r>
              <a:rPr lang="en-US" altLang="zh-CN" sz="1600">
                <a:solidFill>
                  <a:srgbClr val="222222"/>
                </a:solidFill>
                <a:latin typeface="Arial" panose="020B0604020202020204"/>
                <a:ea typeface="宋体" panose="02010600030101010101" pitchFamily="2" charset="-122"/>
                <a:sym typeface="+mn-ea"/>
              </a:rPr>
              <a:t>15</a:t>
            </a:r>
            <a:r>
              <a:rPr lang="zh-CN" altLang="en-US" sz="1600">
                <a:solidFill>
                  <a:srgbClr val="222222"/>
                </a:solidFill>
                <a:latin typeface="Arial" panose="020B0604020202020204"/>
                <a:ea typeface="宋体" panose="02010600030101010101" pitchFamily="2" charset="-122"/>
                <a:sym typeface="+mn-ea"/>
              </a:rPr>
              <a:t>年牛市都是以市场资金推动带来的牛市行情，而资金推动的情况下，可能基本面尚未形成改变，所以波动幅度大，牛市难以持久。</a:t>
            </a:r>
            <a:endParaRPr lang="zh-CN" altLang="en-US" sz="1600">
              <a:solidFill>
                <a:srgbClr val="222222"/>
              </a:solidFill>
              <a:latin typeface="Arial" panose="020B0604020202020204"/>
              <a:ea typeface="宋体" panose="02010600030101010101" pitchFamily="2" charset="-122"/>
              <a:sym typeface="+mn-ea"/>
            </a:endParaRPr>
          </a:p>
          <a:p>
            <a:pPr marL="0" indent="0"/>
            <a:endParaRPr lang="zh-CN" altLang="en-US" sz="1600">
              <a:solidFill>
                <a:srgbClr val="222222"/>
              </a:solidFill>
              <a:latin typeface="Arial" panose="020B0604020202020204"/>
              <a:ea typeface="宋体" panose="02010600030101010101" pitchFamily="2" charset="-122"/>
              <a:sym typeface="+mn-ea"/>
            </a:endParaRPr>
          </a:p>
          <a:p>
            <a:pPr marL="0" indent="0"/>
            <a:r>
              <a:rPr lang="zh-CN" altLang="en-US" sz="1600">
                <a:solidFill>
                  <a:srgbClr val="222222"/>
                </a:solidFill>
                <a:latin typeface="Arial" panose="020B0604020202020204"/>
                <a:ea typeface="宋体" panose="02010600030101010101" pitchFamily="2" charset="-122"/>
                <a:sym typeface="+mn-ea"/>
              </a:rPr>
              <a:t>游资炒作的小票不会消失，但不会像之前一样乱炒，什么都炒，游资在后期也要关注基本面情况，而机构以基本面研究为主的核心龙头会反复新高，</a:t>
            </a:r>
            <a:r>
              <a:rPr lang="en-US" altLang="zh-CN" sz="1600">
                <a:solidFill>
                  <a:srgbClr val="222222"/>
                </a:solidFill>
                <a:latin typeface="Arial" panose="020B0604020202020204"/>
                <a:ea typeface="宋体" panose="02010600030101010101" pitchFamily="2" charset="-122"/>
                <a:sym typeface="+mn-ea"/>
              </a:rPr>
              <a:t> </a:t>
            </a:r>
            <a:r>
              <a:rPr lang="zh-CN" altLang="en-US" sz="1600">
                <a:solidFill>
                  <a:srgbClr val="222222"/>
                </a:solidFill>
                <a:latin typeface="Arial" panose="020B0604020202020204"/>
                <a:ea typeface="宋体" panose="02010600030101010101" pitchFamily="2" charset="-122"/>
                <a:sym typeface="+mn-ea"/>
              </a:rPr>
              <a:t>小票短线做，大票趋势反复</a:t>
            </a:r>
            <a:r>
              <a:rPr lang="zh-CN" altLang="en-US" sz="1600">
                <a:solidFill>
                  <a:srgbClr val="222222"/>
                </a:solidFill>
                <a:latin typeface="Arial" panose="020B0604020202020204"/>
                <a:ea typeface="宋体" panose="02010600030101010101" pitchFamily="2" charset="-122"/>
                <a:sym typeface="+mn-ea"/>
              </a:rPr>
              <a:t>做。</a:t>
            </a:r>
            <a:endParaRPr lang="zh-CN" altLang="en-US" sz="1600">
              <a:solidFill>
                <a:srgbClr val="222222"/>
              </a:solidFill>
              <a:latin typeface="Arial" panose="020B0604020202020204"/>
              <a:ea typeface="宋体" panose="02010600030101010101" pitchFamily="2" charset="-122"/>
              <a:sym typeface="+mn-ea"/>
            </a:endParaRPr>
          </a:p>
          <a:p>
            <a:pPr marL="0" indent="0"/>
            <a:endParaRPr lang="zh-CN" altLang="en-US" sz="1600">
              <a:solidFill>
                <a:srgbClr val="222222"/>
              </a:solidFill>
              <a:latin typeface="Arial" panose="020B0604020202020204"/>
              <a:ea typeface="宋体" panose="02010600030101010101" pitchFamily="2" charset="-122"/>
              <a:sym typeface="+mn-ea"/>
            </a:endParaRPr>
          </a:p>
          <a:p>
            <a:pPr marL="0" indent="0"/>
            <a:r>
              <a:rPr lang="zh-CN" altLang="en-US" sz="1600">
                <a:solidFill>
                  <a:srgbClr val="222222"/>
                </a:solidFill>
                <a:latin typeface="Arial" panose="020B0604020202020204"/>
                <a:ea typeface="宋体" panose="02010600030101010101" pitchFamily="2" charset="-122"/>
                <a:sym typeface="+mn-ea"/>
              </a:rPr>
              <a:t>以流动性牛市搭配基本面牛市！</a:t>
            </a:r>
            <a:r>
              <a:rPr lang="en-US" altLang="zh-CN" sz="1600">
                <a:solidFill>
                  <a:srgbClr val="222222"/>
                </a:solidFill>
                <a:latin typeface="Arial" panose="020B0604020202020204"/>
                <a:ea typeface="宋体" panose="02010600030101010101" pitchFamily="2" charset="-122"/>
                <a:sym typeface="+mn-ea"/>
              </a:rPr>
              <a:t> </a:t>
            </a:r>
            <a:endParaRPr lang="zh-CN" altLang="en-US" sz="1600">
              <a:solidFill>
                <a:srgbClr val="222222"/>
              </a:solidFill>
              <a:latin typeface="Arial" panose="020B0604020202020204"/>
              <a:ea typeface="宋体" panose="02010600030101010101" pitchFamily="2" charset="-122"/>
              <a:sym typeface="+mn-ea"/>
            </a:endParaRPr>
          </a:p>
          <a:p>
            <a:pPr marL="0" indent="0"/>
            <a:endParaRPr lang="zh-CN" altLang="en-US" sz="1600">
              <a:solidFill>
                <a:srgbClr val="222222"/>
              </a:solidFill>
              <a:latin typeface="Arial" panose="020B0604020202020204"/>
              <a:ea typeface="宋体" panose="02010600030101010101" pitchFamily="2" charset="-122"/>
              <a:sym typeface="+mn-ea"/>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7112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endParaRPr>
          </a:p>
        </p:txBody>
      </p:sp>
      <p:sp>
        <p:nvSpPr>
          <p:cNvPr id="5" name="文本框 4"/>
          <p:cNvSpPr txBox="1"/>
          <p:nvPr/>
        </p:nvSpPr>
        <p:spPr>
          <a:xfrm>
            <a:off x="-230505" y="482600"/>
            <a:ext cx="11864340" cy="6171565"/>
          </a:xfrm>
          <a:prstGeom prst="rect">
            <a:avLst/>
          </a:prstGeom>
        </p:spPr>
        <p:txBody>
          <a:bodyPr wrap="square">
            <a:noAutofit/>
          </a:bodyPr>
          <a:p>
            <a:r>
              <a:rPr lang="en-US" altLang="zh-CN" sz="1600">
                <a:solidFill>
                  <a:schemeClr val="bg1"/>
                </a:solidFill>
              </a:rPr>
              <a:t>                 </a:t>
            </a:r>
            <a:endParaRPr lang="en-US" altLang="zh-CN" sz="1600">
              <a:solidFill>
                <a:schemeClr val="bg1"/>
              </a:solidFill>
            </a:endParaRPr>
          </a:p>
          <a:p>
            <a:r>
              <a:rPr lang="en-US" altLang="zh-CN" sz="1600">
                <a:solidFill>
                  <a:schemeClr val="bg1"/>
                </a:solidFill>
              </a:rPr>
              <a:t>    </a:t>
            </a:r>
            <a:endParaRPr lang="zh-CN" altLang="en-US" sz="1600">
              <a:solidFill>
                <a:schemeClr val="bg1"/>
              </a:solidFill>
            </a:endParaRPr>
          </a:p>
          <a:p>
            <a:endParaRPr lang="zh-CN" altLang="en-US" sz="1600">
              <a:solidFill>
                <a:schemeClr val="bg1"/>
              </a:solidFill>
            </a:endParaRPr>
          </a:p>
          <a:p>
            <a:endParaRPr lang="zh-CN" altLang="en-US" sz="1600"/>
          </a:p>
          <a:p>
            <a:endParaRPr lang="zh-CN" altLang="en-US" sz="1600"/>
          </a:p>
          <a:p>
            <a:endParaRPr lang="zh-CN" altLang="en-US" sz="1600"/>
          </a:p>
        </p:txBody>
      </p:sp>
      <p:sp>
        <p:nvSpPr>
          <p:cNvPr id="2" name="文本框 1"/>
          <p:cNvSpPr txBox="1"/>
          <p:nvPr/>
        </p:nvSpPr>
        <p:spPr>
          <a:xfrm>
            <a:off x="3756025" y="132715"/>
            <a:ext cx="586930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潜伏</a:t>
            </a:r>
            <a:r>
              <a:rPr lang="zh-CN" altLang="en-US" sz="2400" b="1">
                <a:solidFill>
                  <a:schemeClr val="bg1"/>
                </a:solidFill>
              </a:rPr>
              <a:t>逻辑</a:t>
            </a:r>
            <a:endParaRPr lang="zh-CN" altLang="en-US" sz="2400" b="1">
              <a:solidFill>
                <a:schemeClr val="bg1"/>
              </a:solidFill>
            </a:endParaRPr>
          </a:p>
        </p:txBody>
      </p:sp>
      <p:sp>
        <p:nvSpPr>
          <p:cNvPr id="6" name="文本框 5"/>
          <p:cNvSpPr txBox="1"/>
          <p:nvPr/>
        </p:nvSpPr>
        <p:spPr>
          <a:xfrm>
            <a:off x="2877185" y="1178560"/>
            <a:ext cx="7547610" cy="1476375"/>
          </a:xfrm>
          <a:prstGeom prst="rect">
            <a:avLst/>
          </a:prstGeom>
          <a:noFill/>
        </p:spPr>
        <p:txBody>
          <a:bodyPr wrap="square" rtlCol="0">
            <a:spAutoFit/>
          </a:bodyPr>
          <a:p>
            <a:r>
              <a:rPr lang="en-US" altLang="zh-CN"/>
              <a:t>1</a:t>
            </a:r>
            <a:r>
              <a:rPr lang="zh-CN" altLang="en-US"/>
              <a:t>，</a:t>
            </a:r>
            <a:r>
              <a:rPr lang="en-US" altLang="zh-CN"/>
              <a:t> </a:t>
            </a:r>
            <a:r>
              <a:rPr lang="zh-CN" altLang="en-US"/>
              <a:t>刚刚启动形成底部扭转趋势，在未大涨</a:t>
            </a:r>
            <a:r>
              <a:rPr lang="zh-CN" altLang="en-US"/>
              <a:t>之前低位</a:t>
            </a:r>
            <a:r>
              <a:rPr lang="zh-CN" altLang="en-US"/>
              <a:t>布局</a:t>
            </a:r>
            <a:endParaRPr lang="zh-CN" altLang="en-US"/>
          </a:p>
          <a:p>
            <a:endParaRPr lang="zh-CN" altLang="en-US"/>
          </a:p>
          <a:p>
            <a:r>
              <a:rPr lang="en-US" altLang="zh-CN"/>
              <a:t>2</a:t>
            </a:r>
            <a:r>
              <a:rPr lang="zh-CN" altLang="en-US"/>
              <a:t>，</a:t>
            </a:r>
            <a:r>
              <a:rPr lang="en-US" altLang="zh-CN"/>
              <a:t>  </a:t>
            </a:r>
            <a:r>
              <a:rPr lang="zh-CN" altLang="en-US"/>
              <a:t>涨了一小波，大幅度回撤</a:t>
            </a:r>
            <a:r>
              <a:rPr lang="en-US" altLang="zh-CN"/>
              <a:t>60</a:t>
            </a:r>
            <a:r>
              <a:rPr lang="zh-CN" altLang="en-US"/>
              <a:t>日线附件，提前左侧交易</a:t>
            </a:r>
            <a:r>
              <a:rPr lang="zh-CN" altLang="en-US"/>
              <a:t>布局</a:t>
            </a:r>
            <a:endParaRPr lang="zh-CN" altLang="en-US"/>
          </a:p>
          <a:p>
            <a:endParaRPr lang="zh-CN" altLang="en-US"/>
          </a:p>
          <a:p>
            <a:r>
              <a:rPr lang="en-US" altLang="zh-CN"/>
              <a:t>3</a:t>
            </a:r>
            <a:r>
              <a:rPr lang="zh-CN" altLang="en-US"/>
              <a:t>，</a:t>
            </a:r>
            <a:r>
              <a:rPr lang="en-US" altLang="zh-CN"/>
              <a:t> </a:t>
            </a:r>
            <a:r>
              <a:rPr lang="zh-CN" altLang="en-US"/>
              <a:t>遵循基本面优选，控盘优选！</a:t>
            </a:r>
            <a:endParaRPr lang="zh-CN" altLang="en-US"/>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7112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endParaRPr>
          </a:p>
        </p:txBody>
      </p:sp>
      <p:sp>
        <p:nvSpPr>
          <p:cNvPr id="5" name="文本框 4"/>
          <p:cNvSpPr txBox="1"/>
          <p:nvPr/>
        </p:nvSpPr>
        <p:spPr>
          <a:xfrm>
            <a:off x="-230505" y="482600"/>
            <a:ext cx="11864340" cy="6171565"/>
          </a:xfrm>
          <a:prstGeom prst="rect">
            <a:avLst/>
          </a:prstGeom>
        </p:spPr>
        <p:txBody>
          <a:bodyPr wrap="square">
            <a:noAutofit/>
          </a:bodyPr>
          <a:p>
            <a:r>
              <a:rPr lang="en-US" altLang="zh-CN" sz="1600">
                <a:solidFill>
                  <a:schemeClr val="bg1"/>
                </a:solidFill>
              </a:rPr>
              <a:t>                 </a:t>
            </a:r>
            <a:endParaRPr lang="en-US" altLang="zh-CN" sz="1600">
              <a:solidFill>
                <a:schemeClr val="bg1"/>
              </a:solidFill>
            </a:endParaRPr>
          </a:p>
          <a:p>
            <a:r>
              <a:rPr lang="en-US" altLang="zh-CN" sz="1600">
                <a:solidFill>
                  <a:schemeClr val="bg1"/>
                </a:solidFill>
              </a:rPr>
              <a:t>    </a:t>
            </a:r>
            <a:endParaRPr lang="zh-CN" altLang="en-US" sz="1600">
              <a:solidFill>
                <a:schemeClr val="bg1"/>
              </a:solidFill>
            </a:endParaRPr>
          </a:p>
          <a:p>
            <a:endParaRPr lang="zh-CN" altLang="en-US" sz="1600">
              <a:solidFill>
                <a:schemeClr val="bg1"/>
              </a:solidFill>
            </a:endParaRPr>
          </a:p>
          <a:p>
            <a:endParaRPr lang="zh-CN" altLang="en-US" sz="1600"/>
          </a:p>
          <a:p>
            <a:endParaRPr lang="zh-CN" altLang="en-US" sz="1600"/>
          </a:p>
          <a:p>
            <a:endParaRPr lang="zh-CN" altLang="en-US" sz="1600"/>
          </a:p>
        </p:txBody>
      </p:sp>
      <p:sp>
        <p:nvSpPr>
          <p:cNvPr id="2" name="文本框 1"/>
          <p:cNvSpPr txBox="1"/>
          <p:nvPr/>
        </p:nvSpPr>
        <p:spPr>
          <a:xfrm>
            <a:off x="3756025" y="132715"/>
            <a:ext cx="586930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潜伏</a:t>
            </a:r>
            <a:r>
              <a:rPr lang="zh-CN" altLang="en-US" sz="2400" b="1">
                <a:solidFill>
                  <a:schemeClr val="bg1"/>
                </a:solidFill>
              </a:rPr>
              <a:t>逻辑</a:t>
            </a:r>
            <a:endParaRPr lang="zh-CN" altLang="en-US" sz="2400" b="1">
              <a:solidFill>
                <a:schemeClr val="bg1"/>
              </a:solidFill>
            </a:endParaRPr>
          </a:p>
        </p:txBody>
      </p:sp>
      <p:sp>
        <p:nvSpPr>
          <p:cNvPr id="6" name="文本框 5"/>
          <p:cNvSpPr txBox="1"/>
          <p:nvPr/>
        </p:nvSpPr>
        <p:spPr>
          <a:xfrm>
            <a:off x="2877185" y="1178560"/>
            <a:ext cx="7547610" cy="1476375"/>
          </a:xfrm>
          <a:prstGeom prst="rect">
            <a:avLst/>
          </a:prstGeom>
          <a:noFill/>
        </p:spPr>
        <p:txBody>
          <a:bodyPr wrap="square" rtlCol="0">
            <a:spAutoFit/>
          </a:bodyPr>
          <a:p>
            <a:r>
              <a:rPr lang="en-US" altLang="zh-CN"/>
              <a:t>1</a:t>
            </a:r>
            <a:r>
              <a:rPr lang="zh-CN" altLang="en-US"/>
              <a:t>，</a:t>
            </a:r>
            <a:r>
              <a:rPr lang="en-US" altLang="zh-CN"/>
              <a:t> </a:t>
            </a:r>
            <a:r>
              <a:rPr lang="zh-CN" altLang="en-US"/>
              <a:t>刚刚启动形成底部扭转趋势，在未大涨</a:t>
            </a:r>
            <a:r>
              <a:rPr lang="zh-CN" altLang="en-US"/>
              <a:t>之前低位</a:t>
            </a:r>
            <a:r>
              <a:rPr lang="zh-CN" altLang="en-US"/>
              <a:t>布局</a:t>
            </a:r>
            <a:endParaRPr lang="zh-CN" altLang="en-US"/>
          </a:p>
          <a:p>
            <a:endParaRPr lang="zh-CN" altLang="en-US"/>
          </a:p>
          <a:p>
            <a:r>
              <a:rPr lang="en-US" altLang="zh-CN"/>
              <a:t>2</a:t>
            </a:r>
            <a:r>
              <a:rPr lang="zh-CN" altLang="en-US"/>
              <a:t>，</a:t>
            </a:r>
            <a:r>
              <a:rPr lang="en-US" altLang="zh-CN"/>
              <a:t>  </a:t>
            </a:r>
            <a:r>
              <a:rPr lang="zh-CN" altLang="en-US"/>
              <a:t>涨了一小波，大幅度回撤</a:t>
            </a:r>
            <a:r>
              <a:rPr lang="en-US" altLang="zh-CN"/>
              <a:t>60</a:t>
            </a:r>
            <a:r>
              <a:rPr lang="zh-CN" altLang="en-US"/>
              <a:t>日线附件，提前左侧交易</a:t>
            </a:r>
            <a:r>
              <a:rPr lang="zh-CN" altLang="en-US"/>
              <a:t>布局</a:t>
            </a:r>
            <a:endParaRPr lang="zh-CN" altLang="en-US"/>
          </a:p>
          <a:p>
            <a:endParaRPr lang="zh-CN" altLang="en-US"/>
          </a:p>
          <a:p>
            <a:r>
              <a:rPr lang="en-US" altLang="zh-CN"/>
              <a:t>3</a:t>
            </a:r>
            <a:r>
              <a:rPr lang="zh-CN" altLang="en-US"/>
              <a:t>，</a:t>
            </a:r>
            <a:r>
              <a:rPr lang="en-US" altLang="zh-CN"/>
              <a:t> </a:t>
            </a:r>
            <a:r>
              <a:rPr lang="zh-CN" altLang="en-US"/>
              <a:t>遵循基本面优选，控盘优选！</a:t>
            </a:r>
            <a:endParaRPr lang="zh-CN" altLang="en-US"/>
          </a:p>
        </p:txBody>
      </p:sp>
      <p:pic>
        <p:nvPicPr>
          <p:cNvPr id="3" name="图片 2"/>
          <p:cNvPicPr>
            <a:picLocks noChangeAspect="1"/>
          </p:cNvPicPr>
          <p:nvPr/>
        </p:nvPicPr>
        <p:blipFill>
          <a:blip r:embed="rId2"/>
          <a:stretch>
            <a:fillRect/>
          </a:stretch>
        </p:blipFill>
        <p:spPr>
          <a:xfrm>
            <a:off x="0" y="-57150"/>
            <a:ext cx="12192000" cy="6858000"/>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7112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endParaRPr>
          </a:p>
        </p:txBody>
      </p:sp>
      <p:sp>
        <p:nvSpPr>
          <p:cNvPr id="5" name="文本框 4"/>
          <p:cNvSpPr txBox="1"/>
          <p:nvPr/>
        </p:nvSpPr>
        <p:spPr>
          <a:xfrm>
            <a:off x="-230505" y="482600"/>
            <a:ext cx="11864340" cy="6171565"/>
          </a:xfrm>
          <a:prstGeom prst="rect">
            <a:avLst/>
          </a:prstGeom>
        </p:spPr>
        <p:txBody>
          <a:bodyPr wrap="square">
            <a:noAutofit/>
          </a:bodyPr>
          <a:p>
            <a:r>
              <a:rPr lang="en-US" altLang="zh-CN" sz="1600">
                <a:solidFill>
                  <a:schemeClr val="bg1"/>
                </a:solidFill>
              </a:rPr>
              <a:t>                 </a:t>
            </a:r>
            <a:endParaRPr lang="en-US" altLang="zh-CN" sz="1600">
              <a:solidFill>
                <a:schemeClr val="bg1"/>
              </a:solidFill>
            </a:endParaRPr>
          </a:p>
          <a:p>
            <a:r>
              <a:rPr lang="en-US" altLang="zh-CN" sz="1600">
                <a:solidFill>
                  <a:schemeClr val="bg1"/>
                </a:solidFill>
              </a:rPr>
              <a:t>    </a:t>
            </a:r>
            <a:endParaRPr lang="zh-CN" altLang="en-US" sz="1600">
              <a:solidFill>
                <a:schemeClr val="bg1"/>
              </a:solidFill>
            </a:endParaRPr>
          </a:p>
          <a:p>
            <a:endParaRPr lang="zh-CN" altLang="en-US" sz="1600">
              <a:solidFill>
                <a:schemeClr val="bg1"/>
              </a:solidFill>
            </a:endParaRPr>
          </a:p>
          <a:p>
            <a:endParaRPr lang="zh-CN" altLang="en-US" sz="1600"/>
          </a:p>
          <a:p>
            <a:endParaRPr lang="zh-CN" altLang="en-US" sz="1600"/>
          </a:p>
          <a:p>
            <a:endParaRPr lang="zh-CN" altLang="en-US" sz="1600"/>
          </a:p>
        </p:txBody>
      </p:sp>
      <p:sp>
        <p:nvSpPr>
          <p:cNvPr id="2" name="文本框 1"/>
          <p:cNvSpPr txBox="1"/>
          <p:nvPr/>
        </p:nvSpPr>
        <p:spPr>
          <a:xfrm>
            <a:off x="3756025" y="132715"/>
            <a:ext cx="586930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潜伏</a:t>
            </a:r>
            <a:r>
              <a:rPr lang="zh-CN" altLang="en-US" sz="2400" b="1">
                <a:solidFill>
                  <a:schemeClr val="bg1"/>
                </a:solidFill>
              </a:rPr>
              <a:t>逻辑</a:t>
            </a:r>
            <a:endParaRPr lang="zh-CN" altLang="en-US" sz="2400" b="1">
              <a:solidFill>
                <a:schemeClr val="bg1"/>
              </a:solidFill>
            </a:endParaRPr>
          </a:p>
        </p:txBody>
      </p:sp>
      <p:sp>
        <p:nvSpPr>
          <p:cNvPr id="6" name="文本框 5"/>
          <p:cNvSpPr txBox="1"/>
          <p:nvPr/>
        </p:nvSpPr>
        <p:spPr>
          <a:xfrm>
            <a:off x="2877185" y="1178560"/>
            <a:ext cx="7547610" cy="1476375"/>
          </a:xfrm>
          <a:prstGeom prst="rect">
            <a:avLst/>
          </a:prstGeom>
          <a:noFill/>
        </p:spPr>
        <p:txBody>
          <a:bodyPr wrap="square" rtlCol="0">
            <a:spAutoFit/>
          </a:bodyPr>
          <a:p>
            <a:r>
              <a:rPr lang="en-US" altLang="zh-CN"/>
              <a:t>1</a:t>
            </a:r>
            <a:r>
              <a:rPr lang="zh-CN" altLang="en-US"/>
              <a:t>，</a:t>
            </a:r>
            <a:r>
              <a:rPr lang="en-US" altLang="zh-CN"/>
              <a:t> </a:t>
            </a:r>
            <a:r>
              <a:rPr lang="zh-CN" altLang="en-US"/>
              <a:t>刚刚启动形成底部扭转趋势，在未大涨</a:t>
            </a:r>
            <a:r>
              <a:rPr lang="zh-CN" altLang="en-US"/>
              <a:t>之前低位</a:t>
            </a:r>
            <a:r>
              <a:rPr lang="zh-CN" altLang="en-US"/>
              <a:t>布局</a:t>
            </a:r>
            <a:endParaRPr lang="zh-CN" altLang="en-US"/>
          </a:p>
          <a:p>
            <a:endParaRPr lang="zh-CN" altLang="en-US"/>
          </a:p>
          <a:p>
            <a:r>
              <a:rPr lang="en-US" altLang="zh-CN"/>
              <a:t>2</a:t>
            </a:r>
            <a:r>
              <a:rPr lang="zh-CN" altLang="en-US"/>
              <a:t>，</a:t>
            </a:r>
            <a:r>
              <a:rPr lang="en-US" altLang="zh-CN"/>
              <a:t>  </a:t>
            </a:r>
            <a:r>
              <a:rPr lang="zh-CN" altLang="en-US"/>
              <a:t>涨了一小波，大幅度回撤</a:t>
            </a:r>
            <a:r>
              <a:rPr lang="en-US" altLang="zh-CN"/>
              <a:t>60</a:t>
            </a:r>
            <a:r>
              <a:rPr lang="zh-CN" altLang="en-US"/>
              <a:t>日线附件，提前左侧交易</a:t>
            </a:r>
            <a:r>
              <a:rPr lang="zh-CN" altLang="en-US"/>
              <a:t>布局</a:t>
            </a:r>
            <a:endParaRPr lang="zh-CN" altLang="en-US"/>
          </a:p>
          <a:p>
            <a:endParaRPr lang="zh-CN" altLang="en-US"/>
          </a:p>
          <a:p>
            <a:r>
              <a:rPr lang="en-US" altLang="zh-CN"/>
              <a:t>3</a:t>
            </a:r>
            <a:r>
              <a:rPr lang="zh-CN" altLang="en-US"/>
              <a:t>，</a:t>
            </a:r>
            <a:r>
              <a:rPr lang="en-US" altLang="zh-CN"/>
              <a:t> </a:t>
            </a:r>
            <a:r>
              <a:rPr lang="zh-CN" altLang="en-US"/>
              <a:t>遵循基本面优选，控盘优选！</a:t>
            </a:r>
            <a:endParaRPr lang="zh-CN" altLang="en-US"/>
          </a:p>
        </p:txBody>
      </p:sp>
      <p:pic>
        <p:nvPicPr>
          <p:cNvPr id="3" name="图片 2"/>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30505" y="482600"/>
            <a:ext cx="11864340" cy="6171565"/>
          </a:xfrm>
          <a:prstGeom prst="rect">
            <a:avLst/>
          </a:prstGeom>
        </p:spPr>
        <p:txBody>
          <a:bodyPr wrap="square">
            <a:noAutofit/>
          </a:bodyPr>
          <a:p>
            <a:r>
              <a:rPr lang="en-US" altLang="zh-CN" sz="1600">
                <a:solidFill>
                  <a:schemeClr val="bg1"/>
                </a:solidFill>
              </a:rPr>
              <a:t>                 </a:t>
            </a:r>
            <a:endParaRPr lang="en-US" altLang="zh-CN" sz="1600">
              <a:solidFill>
                <a:schemeClr val="bg1"/>
              </a:solidFill>
            </a:endParaRPr>
          </a:p>
          <a:p>
            <a:r>
              <a:rPr lang="en-US" altLang="zh-CN" sz="1600">
                <a:solidFill>
                  <a:schemeClr val="bg1"/>
                </a:solidFill>
              </a:rPr>
              <a:t>    </a:t>
            </a:r>
            <a:endParaRPr lang="zh-CN" altLang="en-US" sz="1600">
              <a:solidFill>
                <a:schemeClr val="bg1"/>
              </a:solidFill>
            </a:endParaRPr>
          </a:p>
          <a:p>
            <a:endParaRPr lang="zh-CN" altLang="en-US" sz="1600">
              <a:solidFill>
                <a:schemeClr val="bg1"/>
              </a:solidFill>
            </a:endParaRPr>
          </a:p>
          <a:p>
            <a:endParaRPr lang="zh-CN" altLang="en-US" sz="1600"/>
          </a:p>
          <a:p>
            <a:endParaRPr lang="zh-CN" altLang="en-US" sz="1600"/>
          </a:p>
          <a:p>
            <a:endParaRPr lang="zh-CN" altLang="en-US" sz="1600"/>
          </a:p>
        </p:txBody>
      </p:sp>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基本面</a:t>
            </a:r>
            <a:r>
              <a:rPr lang="en-US" altLang="zh-CN" sz="2800" b="1">
                <a:solidFill>
                  <a:schemeClr val="bg1"/>
                </a:solidFill>
              </a:rPr>
              <a:t>+</a:t>
            </a:r>
            <a:r>
              <a:rPr lang="zh-CN" altLang="en-US" sz="2800" b="1">
                <a:solidFill>
                  <a:schemeClr val="bg1"/>
                </a:solidFill>
              </a:rPr>
              <a:t>主题投资</a:t>
            </a:r>
            <a:r>
              <a:rPr lang="zh-CN" altLang="en-US" sz="2800" b="1">
                <a:solidFill>
                  <a:schemeClr val="bg1"/>
                </a:solidFill>
              </a:rPr>
              <a:t>活跃</a:t>
            </a:r>
            <a:endParaRPr lang="zh-CN" altLang="en-US" sz="2800" b="1">
              <a:solidFill>
                <a:schemeClr val="bg1"/>
              </a:solidFill>
            </a:endParaRPr>
          </a:p>
        </p:txBody>
      </p:sp>
      <p:sp>
        <p:nvSpPr>
          <p:cNvPr id="2" name="文本框 1"/>
          <p:cNvSpPr txBox="1"/>
          <p:nvPr/>
        </p:nvSpPr>
        <p:spPr>
          <a:xfrm>
            <a:off x="1885950" y="4979035"/>
            <a:ext cx="8940800" cy="966470"/>
          </a:xfrm>
          <a:prstGeom prst="rect">
            <a:avLst/>
          </a:prstGeom>
        </p:spPr>
        <p:txBody>
          <a:bodyPr wrap="square">
            <a:noAutofit/>
          </a:bodyPr>
          <a:p>
            <a:pPr marL="0" indent="0"/>
            <a:r>
              <a:rPr lang="zh-CN" altLang="en-US" sz="1600" i="0">
                <a:solidFill>
                  <a:srgbClr val="222222"/>
                </a:solidFill>
                <a:latin typeface="Arial" panose="020B0604020202020204"/>
                <a:ea typeface="宋体" panose="02010600030101010101" pitchFamily="2" charset="-122"/>
              </a:rPr>
              <a:t>政策支持下资金聚焦新质生产力等战略新型产业：</a:t>
            </a:r>
            <a:r>
              <a:rPr lang="en-US" altLang="zh-CN" sz="1600" i="0">
                <a:solidFill>
                  <a:srgbClr val="222222"/>
                </a:solidFill>
                <a:latin typeface="Arial" panose="020B0604020202020204"/>
                <a:ea typeface="宋体" panose="02010600030101010101" pitchFamily="2" charset="-122"/>
              </a:rPr>
              <a:t>9</a:t>
            </a:r>
            <a:r>
              <a:rPr lang="zh-CN" altLang="en-US" sz="1600" i="0">
                <a:solidFill>
                  <a:srgbClr val="222222"/>
                </a:solidFill>
                <a:latin typeface="Arial" panose="020B0604020202020204"/>
                <a:ea typeface="宋体" panose="02010600030101010101" pitchFamily="2" charset="-122"/>
              </a:rPr>
              <a:t>月份</a:t>
            </a:r>
            <a:r>
              <a:rPr lang="en-US" altLang="zh-CN" sz="1600" i="0">
                <a:solidFill>
                  <a:srgbClr val="222222"/>
                </a:solidFill>
                <a:latin typeface="Arial" panose="020B0604020202020204"/>
                <a:ea typeface="宋体" panose="02010600030101010101" pitchFamily="2" charset="-122"/>
              </a:rPr>
              <a:t>“</a:t>
            </a:r>
            <a:r>
              <a:rPr lang="zh-CN" altLang="en-US" sz="1600" i="0">
                <a:solidFill>
                  <a:srgbClr val="222222"/>
                </a:solidFill>
                <a:latin typeface="Arial" panose="020B0604020202020204"/>
                <a:ea typeface="宋体" panose="02010600030101010101" pitchFamily="2" charset="-122"/>
              </a:rPr>
              <a:t>并购六条</a:t>
            </a:r>
            <a:r>
              <a:rPr lang="en-US" altLang="zh-CN" sz="1600" i="0">
                <a:solidFill>
                  <a:srgbClr val="222222"/>
                </a:solidFill>
                <a:latin typeface="Arial" panose="020B0604020202020204"/>
                <a:ea typeface="宋体" panose="02010600030101010101" pitchFamily="2" charset="-122"/>
              </a:rPr>
              <a:t>”</a:t>
            </a:r>
            <a:r>
              <a:rPr lang="zh-CN" altLang="en-US" sz="1600" i="0">
                <a:solidFill>
                  <a:srgbClr val="222222"/>
                </a:solidFill>
                <a:latin typeface="Arial" panose="020B0604020202020204"/>
                <a:ea typeface="宋体" panose="02010600030101010101" pitchFamily="2" charset="-122"/>
              </a:rPr>
              <a:t>发布以来，已经有</a:t>
            </a:r>
            <a:r>
              <a:rPr lang="en-US" altLang="zh-CN" sz="1600" i="0">
                <a:solidFill>
                  <a:srgbClr val="222222"/>
                </a:solidFill>
                <a:latin typeface="Arial" panose="020B0604020202020204"/>
                <a:ea typeface="宋体" panose="02010600030101010101" pitchFamily="2" charset="-122"/>
              </a:rPr>
              <a:t>260</a:t>
            </a:r>
            <a:r>
              <a:rPr lang="zh-CN" altLang="en-US" sz="1600" i="0">
                <a:solidFill>
                  <a:srgbClr val="222222"/>
                </a:solidFill>
                <a:latin typeface="Arial" panose="020B0604020202020204"/>
                <a:ea typeface="宋体" panose="02010600030101010101" pitchFamily="2" charset="-122"/>
              </a:rPr>
              <a:t>多家公司披露了资产重组相关事项，其中战略新兴产业是并购重组中的重点；而目前全市场中，与战略新兴产业相关的上市公司数量接近</a:t>
            </a:r>
            <a:r>
              <a:rPr lang="en-US" altLang="zh-CN" sz="1600" i="0">
                <a:solidFill>
                  <a:srgbClr val="222222"/>
                </a:solidFill>
                <a:latin typeface="Arial" panose="020B0604020202020204"/>
                <a:ea typeface="宋体" panose="02010600030101010101" pitchFamily="2" charset="-122"/>
              </a:rPr>
              <a:t>2700</a:t>
            </a:r>
            <a:r>
              <a:rPr lang="zh-CN" altLang="en-US" sz="1600" i="0">
                <a:solidFill>
                  <a:srgbClr val="222222"/>
                </a:solidFill>
                <a:latin typeface="Arial" panose="020B0604020202020204"/>
                <a:ea typeface="宋体" panose="02010600030101010101" pitchFamily="2" charset="-122"/>
              </a:rPr>
              <a:t>家。</a:t>
            </a:r>
            <a:r>
              <a:rPr lang="en-US" altLang="zh-CN" sz="1600" i="0">
                <a:solidFill>
                  <a:srgbClr val="222222"/>
                </a:solidFill>
                <a:latin typeface="Arial" panose="020B0604020202020204"/>
                <a:ea typeface="宋体" panose="02010600030101010101" pitchFamily="2" charset="-122"/>
              </a:rPr>
              <a:t>  </a:t>
            </a:r>
            <a:endParaRPr lang="zh-CN" altLang="en-US" sz="1600" i="0">
              <a:solidFill>
                <a:srgbClr val="222222"/>
              </a:solidFill>
              <a:latin typeface="Arial" panose="020B0604020202020204"/>
              <a:ea typeface="宋体" panose="02010600030101010101" pitchFamily="2" charset="-122"/>
            </a:endParaRPr>
          </a:p>
          <a:p>
            <a:pPr marL="0" indent="0"/>
            <a:endParaRPr lang="zh-CN" altLang="en-US" sz="1600" i="0">
              <a:solidFill>
                <a:srgbClr val="222222"/>
              </a:solidFill>
              <a:latin typeface="Arial" panose="020B0604020202020204"/>
              <a:ea typeface="Arial" panose="020B0604020202020204"/>
            </a:endParaRPr>
          </a:p>
          <a:p>
            <a:pPr marL="0" indent="0"/>
            <a:endParaRPr lang="zh-CN" altLang="en-US" sz="1600" i="0">
              <a:solidFill>
                <a:srgbClr val="222222"/>
              </a:solidFill>
              <a:latin typeface="Arial" panose="020B0604020202020204"/>
              <a:ea typeface="Arial" panose="020B0604020202020204"/>
            </a:endParaRPr>
          </a:p>
        </p:txBody>
      </p:sp>
      <p:pic>
        <p:nvPicPr>
          <p:cNvPr id="3" name="图片 2"/>
          <p:cNvPicPr>
            <a:picLocks noChangeAspect="1"/>
          </p:cNvPicPr>
          <p:nvPr/>
        </p:nvPicPr>
        <p:blipFill>
          <a:blip r:embed="rId1"/>
          <a:stretch>
            <a:fillRect/>
          </a:stretch>
        </p:blipFill>
        <p:spPr>
          <a:xfrm>
            <a:off x="1885950" y="705485"/>
            <a:ext cx="8420100" cy="4273550"/>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30505" y="482600"/>
            <a:ext cx="11864340" cy="6171565"/>
          </a:xfrm>
          <a:prstGeom prst="rect">
            <a:avLst/>
          </a:prstGeom>
        </p:spPr>
        <p:txBody>
          <a:bodyPr wrap="square">
            <a:noAutofit/>
          </a:bodyPr>
          <a:p>
            <a:r>
              <a:rPr lang="en-US" altLang="zh-CN" sz="1600">
                <a:solidFill>
                  <a:schemeClr val="bg1"/>
                </a:solidFill>
              </a:rPr>
              <a:t>                 </a:t>
            </a:r>
            <a:endParaRPr lang="en-US" altLang="zh-CN" sz="1600">
              <a:solidFill>
                <a:schemeClr val="bg1"/>
              </a:solidFill>
            </a:endParaRPr>
          </a:p>
          <a:p>
            <a:r>
              <a:rPr lang="en-US" altLang="zh-CN" sz="1600">
                <a:solidFill>
                  <a:schemeClr val="bg1"/>
                </a:solidFill>
              </a:rPr>
              <a:t>    </a:t>
            </a:r>
            <a:endParaRPr lang="zh-CN" altLang="en-US" sz="1600">
              <a:solidFill>
                <a:schemeClr val="bg1"/>
              </a:solidFill>
            </a:endParaRPr>
          </a:p>
          <a:p>
            <a:endParaRPr lang="zh-CN" altLang="en-US" sz="1600">
              <a:solidFill>
                <a:schemeClr val="bg1"/>
              </a:solidFill>
            </a:endParaRPr>
          </a:p>
          <a:p>
            <a:endParaRPr lang="zh-CN" altLang="en-US" sz="1600"/>
          </a:p>
          <a:p>
            <a:endParaRPr lang="zh-CN" altLang="en-US" sz="1600"/>
          </a:p>
          <a:p>
            <a:endParaRPr lang="zh-CN" altLang="en-US" sz="1600"/>
          </a:p>
        </p:txBody>
      </p:sp>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减持新规对市场逐步产生</a:t>
            </a:r>
            <a:r>
              <a:rPr lang="zh-CN" altLang="en-US" sz="2800" b="1">
                <a:solidFill>
                  <a:schemeClr val="bg1"/>
                </a:solidFill>
              </a:rPr>
              <a:t>影响</a:t>
            </a:r>
            <a:endParaRPr lang="zh-CN" altLang="en-US" sz="2800" b="1">
              <a:solidFill>
                <a:schemeClr val="bg1"/>
              </a:solidFill>
            </a:endParaRPr>
          </a:p>
        </p:txBody>
      </p:sp>
      <p:sp>
        <p:nvSpPr>
          <p:cNvPr id="2" name="文本框 1"/>
          <p:cNvSpPr txBox="1"/>
          <p:nvPr/>
        </p:nvSpPr>
        <p:spPr>
          <a:xfrm>
            <a:off x="2082165" y="1595120"/>
            <a:ext cx="9031605" cy="1415415"/>
          </a:xfrm>
          <a:prstGeom prst="rect">
            <a:avLst/>
          </a:prstGeom>
          <a:noFill/>
        </p:spPr>
        <p:txBody>
          <a:bodyPr wrap="square" rtlCol="0">
            <a:noAutofit/>
          </a:bodyPr>
          <a:p>
            <a:r>
              <a:rPr lang="zh-CN" altLang="en-US"/>
              <a:t>市场看多的也有，看空的也有，市场各类声音太多，大家除了自己吓自己，还</a:t>
            </a:r>
            <a:r>
              <a:rPr lang="zh-CN" altLang="en-US"/>
              <a:t>有</a:t>
            </a:r>
            <a:endParaRPr lang="zh-CN" altLang="en-US"/>
          </a:p>
          <a:p>
            <a:r>
              <a:rPr lang="zh-CN" altLang="en-US"/>
              <a:t>抖音吓自己，还有微信公共号吓自己，</a:t>
            </a:r>
            <a:r>
              <a:rPr lang="en-US" altLang="zh-CN"/>
              <a:t> </a:t>
            </a:r>
            <a:r>
              <a:rPr lang="zh-CN" altLang="en-US"/>
              <a:t>所以在这个时候，我们要有自己的信念，其次对于自己所参与的方向和品种要有清楚的了解</a:t>
            </a:r>
            <a:r>
              <a:rPr lang="en-US" altLang="zh-CN"/>
              <a:t> </a:t>
            </a:r>
            <a:r>
              <a:rPr lang="zh-CN" altLang="en-US"/>
              <a:t>。</a:t>
            </a:r>
            <a:endParaRPr lang="zh-CN" altLang="en-US"/>
          </a:p>
          <a:p>
            <a:endParaRPr lang="zh-CN" altLang="en-US"/>
          </a:p>
          <a:p>
            <a:endParaRPr lang="en-US" altLang="zh-CN"/>
          </a:p>
          <a:p>
            <a:endParaRPr lang="en-US" altLang="zh-CN"/>
          </a:p>
        </p:txBody>
      </p:sp>
      <p:pic>
        <p:nvPicPr>
          <p:cNvPr id="3" name="图片 2"/>
          <p:cNvPicPr>
            <a:picLocks noChangeAspect="1"/>
          </p:cNvPicPr>
          <p:nvPr/>
        </p:nvPicPr>
        <p:blipFill>
          <a:blip r:embed="rId1"/>
          <a:stretch>
            <a:fillRect/>
          </a:stretch>
        </p:blipFill>
        <p:spPr>
          <a:xfrm>
            <a:off x="1436370" y="729615"/>
            <a:ext cx="9067800" cy="4667250"/>
          </a:xfrm>
          <a:prstGeom prst="rect">
            <a:avLst/>
          </a:prstGeom>
        </p:spPr>
      </p:pic>
      <p:sp>
        <p:nvSpPr>
          <p:cNvPr id="4" name="文本框 3"/>
          <p:cNvSpPr txBox="1"/>
          <p:nvPr/>
        </p:nvSpPr>
        <p:spPr>
          <a:xfrm>
            <a:off x="2485390" y="5396865"/>
            <a:ext cx="7425055" cy="829945"/>
          </a:xfrm>
          <a:prstGeom prst="rect">
            <a:avLst/>
          </a:prstGeom>
        </p:spPr>
        <p:txBody>
          <a:bodyPr wrap="square">
            <a:spAutoFit/>
          </a:bodyPr>
          <a:p>
            <a:pPr marL="0" indent="0"/>
            <a:r>
              <a:rPr lang="zh-CN" altLang="en-US" sz="1600" b="0" i="0">
                <a:solidFill>
                  <a:srgbClr val="222222"/>
                </a:solidFill>
                <a:latin typeface="Arial" panose="020B0604020202020204"/>
                <a:ea typeface="Arial" panose="020B0604020202020204"/>
              </a:rPr>
              <a:t>大量不分红少分红的上市公司无法满足减持要求，因此</a:t>
            </a:r>
            <a:r>
              <a:rPr lang="en-US" altLang="zh-CN" sz="1600" b="0" i="0">
                <a:solidFill>
                  <a:srgbClr val="222222"/>
                </a:solidFill>
                <a:latin typeface="Arial" panose="020B0604020202020204"/>
                <a:ea typeface="Arial" panose="020B0604020202020204"/>
              </a:rPr>
              <a:t>9</a:t>
            </a:r>
            <a:r>
              <a:rPr lang="zh-CN" altLang="en-US" sz="1600" b="0" i="0">
                <a:solidFill>
                  <a:srgbClr val="222222"/>
                </a:solidFill>
                <a:latin typeface="Arial" panose="020B0604020202020204"/>
                <a:ea typeface="Arial" panose="020B0604020202020204"/>
              </a:rPr>
              <a:t>月以来的天量成交期间减持数量和金额都较过往牛市出现断崖式下滑，这也为未来市场逐步走牛奠定了重要基础</a:t>
            </a:r>
            <a:endParaRPr lang="zh-CN" altLang="en-US" sz="1600" b="0" i="0">
              <a:solidFill>
                <a:srgbClr val="222222"/>
              </a:solidFill>
              <a:latin typeface="Arial" panose="020B0604020202020204"/>
              <a:ea typeface="Arial" panose="020B0604020202020204"/>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2540" y="121920"/>
            <a:ext cx="577024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短期承压，但趋势</a:t>
            </a:r>
            <a:r>
              <a:rPr lang="zh-CN" altLang="en-US" sz="2400" b="1">
                <a:solidFill>
                  <a:schemeClr val="bg1"/>
                </a:solidFill>
              </a:rPr>
              <a:t>不改</a:t>
            </a:r>
            <a:endParaRPr lang="zh-CN" altLang="en-US" sz="2400" b="1">
              <a:solidFill>
                <a:schemeClr val="bg1"/>
              </a:solidFill>
            </a:endParaRPr>
          </a:p>
        </p:txBody>
      </p:sp>
      <p:sp>
        <p:nvSpPr>
          <p:cNvPr id="7" name="矩形 6"/>
          <p:cNvSpPr/>
          <p:nvPr>
            <p:custDataLst>
              <p:tags r:id="rId1"/>
            </p:custDataLst>
          </p:nvPr>
        </p:nvSpPr>
        <p:spPr>
          <a:xfrm>
            <a:off x="2773680" y="744855"/>
            <a:ext cx="8367395" cy="873760"/>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平均股价以</a:t>
            </a:r>
            <a:r>
              <a:rPr lang="en-US" altLang="zh-CN" sz="1400">
                <a:solidFill>
                  <a:schemeClr val="tx1">
                    <a:lumMod val="85000"/>
                    <a:lumOff val="15000"/>
                  </a:schemeClr>
                </a:solidFill>
                <a:latin typeface="+mn-ea"/>
                <a:cs typeface="+mn-ea"/>
              </a:rPr>
              <a:t>60</a:t>
            </a:r>
            <a:r>
              <a:rPr lang="zh-CN" altLang="en-US" sz="1400">
                <a:solidFill>
                  <a:schemeClr val="tx1">
                    <a:lumMod val="85000"/>
                    <a:lumOff val="15000"/>
                  </a:schemeClr>
                </a:solidFill>
                <a:latin typeface="+mn-ea"/>
                <a:cs typeface="+mn-ea"/>
              </a:rPr>
              <a:t>日线为支撑，短期调整但大趋势没有改变</a:t>
            </a: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所以趋势依然</a:t>
            </a:r>
            <a:r>
              <a:rPr lang="zh-CN" altLang="en-US" sz="1400">
                <a:solidFill>
                  <a:schemeClr val="tx1">
                    <a:lumMod val="85000"/>
                    <a:lumOff val="15000"/>
                  </a:schemeClr>
                </a:solidFill>
                <a:latin typeface="+mn-ea"/>
                <a:cs typeface="+mn-ea"/>
              </a:rPr>
              <a:t>向上</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耐心做好潜伏，等待收获</a:t>
            </a:r>
            <a:r>
              <a:rPr lang="zh-CN" altLang="en-US" sz="1400">
                <a:solidFill>
                  <a:schemeClr val="tx1">
                    <a:lumMod val="85000"/>
                    <a:lumOff val="15000"/>
                  </a:schemeClr>
                </a:solidFill>
                <a:latin typeface="+mn-ea"/>
                <a:cs typeface="+mn-ea"/>
              </a:rPr>
              <a:t>时节</a:t>
            </a:r>
            <a:endParaRPr lang="zh-CN" altLang="en-US" sz="1400">
              <a:solidFill>
                <a:schemeClr val="tx1">
                  <a:lumMod val="85000"/>
                  <a:lumOff val="15000"/>
                </a:schemeClr>
              </a:solidFill>
              <a:latin typeface="+mn-ea"/>
              <a:cs typeface="+mn-ea"/>
            </a:endParaRPr>
          </a:p>
        </p:txBody>
      </p:sp>
      <p:pic>
        <p:nvPicPr>
          <p:cNvPr id="4" name="图片 3"/>
          <p:cNvPicPr>
            <a:picLocks noChangeAspect="1"/>
          </p:cNvPicPr>
          <p:nvPr/>
        </p:nvPicPr>
        <p:blipFill>
          <a:blip r:embed="rId2"/>
          <a:stretch>
            <a:fillRect/>
          </a:stretch>
        </p:blipFill>
        <p:spPr>
          <a:xfrm>
            <a:off x="393065" y="1856105"/>
            <a:ext cx="11527155" cy="4237990"/>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2540" y="121920"/>
            <a:ext cx="5770245" cy="460375"/>
          </a:xfrm>
          <a:prstGeom prst="rect">
            <a:avLst/>
          </a:prstGeom>
          <a:noFill/>
        </p:spPr>
        <p:txBody>
          <a:bodyPr wrap="square" rtlCol="0">
            <a:spAutoFit/>
          </a:bodyPr>
          <a:p>
            <a:r>
              <a:rPr lang="zh-CN" altLang="en-US" sz="2400" b="1">
                <a:solidFill>
                  <a:schemeClr val="bg1"/>
                </a:solidFill>
              </a:rPr>
              <a:t>选好基本面和主题，被套也能赚钱</a:t>
            </a:r>
            <a:r>
              <a:rPr lang="zh-CN" altLang="en-US" sz="2400" b="1">
                <a:solidFill>
                  <a:schemeClr val="bg1"/>
                </a:solidFill>
              </a:rPr>
              <a:t>出</a:t>
            </a:r>
            <a:endParaRPr lang="zh-CN" altLang="en-US" sz="2400" b="1">
              <a:solidFill>
                <a:schemeClr val="bg1"/>
              </a:solidFill>
            </a:endParaRPr>
          </a:p>
        </p:txBody>
      </p:sp>
      <p:sp>
        <p:nvSpPr>
          <p:cNvPr id="7" name="矩形 6"/>
          <p:cNvSpPr/>
          <p:nvPr>
            <p:custDataLst>
              <p:tags r:id="rId1"/>
            </p:custDataLst>
          </p:nvPr>
        </p:nvSpPr>
        <p:spPr>
          <a:xfrm>
            <a:off x="2773680" y="744855"/>
            <a:ext cx="8306435" cy="1774825"/>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知道政策主题方向，</a:t>
            </a: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顺势而为，即便买高，一旦风口启动又是赚钱</a:t>
            </a:r>
            <a:r>
              <a:rPr lang="zh-CN" altLang="en-US" sz="1400">
                <a:solidFill>
                  <a:schemeClr val="tx1">
                    <a:lumMod val="85000"/>
                    <a:lumOff val="15000"/>
                  </a:schemeClr>
                </a:solidFill>
                <a:latin typeface="+mn-ea"/>
                <a:cs typeface="+mn-ea"/>
              </a:rPr>
              <a:t>机会</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要么赚的是主题风口拉动的钱，要么赚的是业绩兑现的</a:t>
            </a:r>
            <a:r>
              <a:rPr lang="zh-CN" altLang="en-US" sz="1400">
                <a:solidFill>
                  <a:schemeClr val="tx1">
                    <a:lumMod val="85000"/>
                    <a:lumOff val="15000"/>
                  </a:schemeClr>
                </a:solidFill>
                <a:latin typeface="+mn-ea"/>
                <a:cs typeface="+mn-ea"/>
              </a:rPr>
              <a:t>钱</a:t>
            </a:r>
            <a:endParaRPr lang="zh-CN" altLang="en-US" sz="1400">
              <a:solidFill>
                <a:schemeClr val="tx1">
                  <a:lumMod val="85000"/>
                  <a:lumOff val="15000"/>
                </a:schemeClr>
              </a:solidFill>
              <a:latin typeface="+mn-ea"/>
              <a:cs typeface="+mn-ea"/>
            </a:endParaRPr>
          </a:p>
        </p:txBody>
      </p:sp>
      <p:pic>
        <p:nvPicPr>
          <p:cNvPr id="3" name="图片 2"/>
          <p:cNvPicPr>
            <a:picLocks noChangeAspect="1"/>
          </p:cNvPicPr>
          <p:nvPr/>
        </p:nvPicPr>
        <p:blipFill>
          <a:blip r:embed="rId2"/>
          <a:stretch>
            <a:fillRect/>
          </a:stretch>
        </p:blipFill>
        <p:spPr>
          <a:xfrm>
            <a:off x="1192530" y="1741805"/>
            <a:ext cx="10031095" cy="4306570"/>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2540" y="121920"/>
            <a:ext cx="577024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普及知识</a:t>
            </a:r>
            <a:r>
              <a:rPr lang="zh-CN" altLang="en-US" sz="2400" b="1">
                <a:solidFill>
                  <a:schemeClr val="bg1"/>
                </a:solidFill>
              </a:rPr>
              <a:t>点：</a:t>
            </a:r>
            <a:r>
              <a:rPr lang="zh-CN" altLang="en-US" sz="2400" b="1">
                <a:solidFill>
                  <a:schemeClr val="bg1"/>
                </a:solidFill>
              </a:rPr>
              <a:t>机构票</a:t>
            </a:r>
            <a:endParaRPr lang="zh-CN" altLang="en-US" sz="2400" b="1">
              <a:solidFill>
                <a:schemeClr val="bg1"/>
              </a:solidFill>
            </a:endParaRPr>
          </a:p>
        </p:txBody>
      </p:sp>
      <p:sp>
        <p:nvSpPr>
          <p:cNvPr id="7" name="矩形 6"/>
          <p:cNvSpPr/>
          <p:nvPr>
            <p:custDataLst>
              <p:tags r:id="rId1"/>
            </p:custDataLst>
          </p:nvPr>
        </p:nvSpPr>
        <p:spPr>
          <a:xfrm>
            <a:off x="1676400" y="799465"/>
            <a:ext cx="9599930" cy="4668520"/>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400" b="1">
                <a:solidFill>
                  <a:srgbClr val="FF0000"/>
                </a:solidFill>
                <a:latin typeface="+mn-ea"/>
                <a:cs typeface="+mn-ea"/>
              </a:rPr>
              <a:t> </a:t>
            </a:r>
            <a:r>
              <a:rPr lang="zh-CN" altLang="en-US" sz="1400" b="1">
                <a:solidFill>
                  <a:srgbClr val="FF0000"/>
                </a:solidFill>
                <a:latin typeface="+mn-ea"/>
                <a:cs typeface="+mn-ea"/>
              </a:rPr>
              <a:t>机构票</a:t>
            </a: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是指由机构投资者持有的股票，这些机构投资者包括基金、保险公司、证券公司、社保基金等。这些机构投资者通常在证券市场拥有特殊的席位，并且他们的交易资金庞大，拥有丰富的交易经验和先进的交易工具</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zh-CN" altLang="en-US" sz="1400" b="1">
                <a:solidFill>
                  <a:srgbClr val="FF0000"/>
                </a:solidFill>
                <a:latin typeface="+mn-ea"/>
                <a:cs typeface="+mn-ea"/>
              </a:rPr>
              <a:t>机构票的特点</a:t>
            </a:r>
            <a:endParaRPr lang="zh-CN" altLang="en-US" sz="1400" b="1">
              <a:solidFill>
                <a:srgbClr val="FF0000"/>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资金实力雄厚</a:t>
            </a: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：机构投资者通常拥有庞大的资金和专业的投资团队，能够在市场中产生较大的影响。</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投资策略稳健</a:t>
            </a: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：机构投资者在进行股票投资时，通常会进行深入的调研和分析，选择具有良好基本面和成长潜力的股票进行投资。</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操作方式稳健</a:t>
            </a: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：机构票的走势通常较为平稳，不会出现暴涨暴跌的情况。机构投资者在买入股票后，会进行长时间的建仓和持有，操作策略较为稳健。</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zh-CN" altLang="en-US" sz="1400" b="1">
                <a:solidFill>
                  <a:srgbClr val="FF0000"/>
                </a:solidFill>
                <a:latin typeface="+mn-ea"/>
                <a:cs typeface="+mn-ea"/>
              </a:rPr>
              <a:t>机构票与游资票的区别</a:t>
            </a:r>
            <a:endParaRPr lang="zh-CN" altLang="en-US" sz="1400" b="1">
              <a:solidFill>
                <a:srgbClr val="FF0000"/>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资金规模不同</a:t>
            </a: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：机构票的资金规模较大，通常由大型金融机构持有，而游资票则是由短期投机资金操作。</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操作策略不同</a:t>
            </a: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：机构票以波段操作为主，有明显的吸筹、建仓、洗盘、拉升和出货步骤；游资票则以短线操作为主，快速进出。</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风险不同</a:t>
            </a:r>
            <a:r>
              <a:rPr lang="en-US" altLang="zh-CN" sz="1400">
                <a:solidFill>
                  <a:schemeClr val="tx1">
                    <a:lumMod val="85000"/>
                    <a:lumOff val="15000"/>
                  </a:schemeClr>
                </a:solidFill>
                <a:latin typeface="+mn-ea"/>
                <a:cs typeface="+mn-ea"/>
              </a:rPr>
              <a:t>‌</a:t>
            </a:r>
            <a:r>
              <a:rPr lang="zh-CN" altLang="en-US" sz="1400">
                <a:solidFill>
                  <a:schemeClr val="tx1">
                    <a:lumMod val="85000"/>
                    <a:lumOff val="15000"/>
                  </a:schemeClr>
                </a:solidFill>
                <a:latin typeface="+mn-ea"/>
                <a:cs typeface="+mn-ea"/>
              </a:rPr>
              <a:t>：机构票的风险相对较低，因为其操作策略较为稳健，而游资票的风险较高，因为其操作较为激进。</a:t>
            </a:r>
            <a:endParaRPr lang="zh-CN" altLang="en-US" sz="1400">
              <a:solidFill>
                <a:schemeClr val="tx1">
                  <a:lumMod val="85000"/>
                  <a:lumOff val="15000"/>
                </a:schemeClr>
              </a:solidFill>
              <a:latin typeface="+mn-ea"/>
              <a:cs typeface="+mn-ea"/>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2540" y="121920"/>
            <a:ext cx="577024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普及知识</a:t>
            </a:r>
            <a:r>
              <a:rPr lang="zh-CN" altLang="en-US" sz="2400" b="1">
                <a:solidFill>
                  <a:schemeClr val="bg1"/>
                </a:solidFill>
              </a:rPr>
              <a:t>点：</a:t>
            </a:r>
            <a:r>
              <a:rPr lang="zh-CN" altLang="en-US" sz="2400" b="1">
                <a:solidFill>
                  <a:schemeClr val="bg1"/>
                </a:solidFill>
              </a:rPr>
              <a:t>机构票</a:t>
            </a:r>
            <a:endParaRPr lang="zh-CN" altLang="en-US" sz="2400" b="1">
              <a:solidFill>
                <a:schemeClr val="bg1"/>
              </a:solidFill>
            </a:endParaRPr>
          </a:p>
        </p:txBody>
      </p:sp>
      <p:sp>
        <p:nvSpPr>
          <p:cNvPr id="7" name="矩形 6"/>
          <p:cNvSpPr/>
          <p:nvPr>
            <p:custDataLst>
              <p:tags r:id="rId1"/>
            </p:custDataLst>
          </p:nvPr>
        </p:nvSpPr>
        <p:spPr>
          <a:xfrm>
            <a:off x="1676400" y="799465"/>
            <a:ext cx="9599930" cy="4668520"/>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400" b="1">
                <a:solidFill>
                  <a:srgbClr val="FF0000"/>
                </a:solidFill>
                <a:latin typeface="+mn-ea"/>
                <a:cs typeface="+mn-ea"/>
              </a:rPr>
              <a:t> </a:t>
            </a:r>
            <a:r>
              <a:rPr lang="zh-CN" altLang="en-US" sz="1400" b="1">
                <a:solidFill>
                  <a:srgbClr val="FF0000"/>
                </a:solidFill>
                <a:latin typeface="+mn-ea"/>
                <a:cs typeface="+mn-ea"/>
              </a:rPr>
              <a:t>机构票基本上都是行业核心龙头，比如浪潮信息，</a:t>
            </a:r>
            <a:r>
              <a:rPr lang="en-US" altLang="zh-CN" sz="1400" b="1">
                <a:solidFill>
                  <a:srgbClr val="FF0000"/>
                </a:solidFill>
                <a:latin typeface="+mn-ea"/>
                <a:cs typeface="+mn-ea"/>
              </a:rPr>
              <a:t> </a:t>
            </a:r>
            <a:r>
              <a:rPr lang="zh-CN" altLang="en-US" sz="1400" b="1">
                <a:solidFill>
                  <a:srgbClr val="FF0000"/>
                </a:solidFill>
                <a:latin typeface="+mn-ea"/>
                <a:cs typeface="+mn-ea"/>
              </a:rPr>
              <a:t>中科曙光，</a:t>
            </a:r>
            <a:r>
              <a:rPr lang="en-US" altLang="zh-CN" sz="1400" b="1">
                <a:solidFill>
                  <a:srgbClr val="FF0000"/>
                </a:solidFill>
                <a:latin typeface="+mn-ea"/>
                <a:cs typeface="+mn-ea"/>
              </a:rPr>
              <a:t> </a:t>
            </a:r>
            <a:r>
              <a:rPr lang="zh-CN" altLang="en-US" sz="1400" b="1">
                <a:solidFill>
                  <a:srgbClr val="FF0000"/>
                </a:solidFill>
                <a:latin typeface="+mn-ea"/>
                <a:cs typeface="+mn-ea"/>
              </a:rPr>
              <a:t>紫光股份，歌尔股份，领益智造，中兴通讯</a:t>
            </a:r>
            <a:r>
              <a:rPr lang="en-US" altLang="zh-CN" sz="1400" b="1">
                <a:solidFill>
                  <a:srgbClr val="FF0000"/>
                </a:solidFill>
                <a:latin typeface="+mn-ea"/>
                <a:cs typeface="+mn-ea"/>
              </a:rPr>
              <a:t> </a:t>
            </a:r>
            <a:endParaRPr lang="en-US" altLang="zh-CN" sz="1400" b="1">
              <a:solidFill>
                <a:srgbClr val="FF0000"/>
              </a:solidFill>
              <a:latin typeface="+mn-ea"/>
              <a:cs typeface="+mn-ea"/>
            </a:endParaRPr>
          </a:p>
          <a:p>
            <a:pPr algn="just">
              <a:lnSpc>
                <a:spcPct val="150000"/>
              </a:lnSpc>
              <a:spcBef>
                <a:spcPct val="0"/>
              </a:spcBef>
              <a:spcAft>
                <a:spcPct val="0"/>
              </a:spcAft>
            </a:pPr>
            <a:r>
              <a:rPr lang="zh-CN" altLang="en-US" sz="1400" b="1">
                <a:solidFill>
                  <a:srgbClr val="FF0000"/>
                </a:solidFill>
                <a:latin typeface="+mn-ea"/>
                <a:cs typeface="+mn-ea"/>
              </a:rPr>
              <a:t>光迅科技，</a:t>
            </a:r>
            <a:r>
              <a:rPr lang="en-US" altLang="zh-CN" sz="1400" b="1">
                <a:solidFill>
                  <a:srgbClr val="FF0000"/>
                </a:solidFill>
                <a:latin typeface="+mn-ea"/>
                <a:cs typeface="+mn-ea"/>
              </a:rPr>
              <a:t> </a:t>
            </a:r>
            <a:r>
              <a:rPr lang="zh-CN" altLang="en-US" sz="1400" b="1">
                <a:solidFill>
                  <a:srgbClr val="FF0000"/>
                </a:solidFill>
                <a:latin typeface="+mn-ea"/>
                <a:cs typeface="+mn-ea"/>
              </a:rPr>
              <a:t>水晶光电，</a:t>
            </a:r>
            <a:r>
              <a:rPr lang="en-US" altLang="zh-CN" sz="1400" b="1">
                <a:solidFill>
                  <a:srgbClr val="FF0000"/>
                </a:solidFill>
                <a:latin typeface="+mn-ea"/>
                <a:cs typeface="+mn-ea"/>
              </a:rPr>
              <a:t> </a:t>
            </a:r>
            <a:r>
              <a:rPr lang="zh-CN" altLang="en-US" sz="1400" b="1">
                <a:solidFill>
                  <a:srgbClr val="FF0000"/>
                </a:solidFill>
                <a:latin typeface="+mn-ea"/>
                <a:cs typeface="+mn-ea"/>
              </a:rPr>
              <a:t>华工科技</a:t>
            </a:r>
            <a:r>
              <a:rPr lang="en-US" altLang="zh-CN" sz="1400" b="1">
                <a:solidFill>
                  <a:srgbClr val="FF0000"/>
                </a:solidFill>
                <a:latin typeface="+mn-ea"/>
                <a:cs typeface="+mn-ea"/>
              </a:rPr>
              <a:t> </a:t>
            </a:r>
            <a:r>
              <a:rPr lang="zh-CN" altLang="en-US" sz="1400" b="1">
                <a:solidFill>
                  <a:srgbClr val="FF0000"/>
                </a:solidFill>
                <a:latin typeface="+mn-ea"/>
                <a:cs typeface="+mn-ea"/>
              </a:rPr>
              <a:t>，中芯国际，</a:t>
            </a:r>
            <a:r>
              <a:rPr lang="zh-CN" altLang="en-US" sz="1400" b="1">
                <a:solidFill>
                  <a:srgbClr val="FF0000"/>
                </a:solidFill>
                <a:latin typeface="+mn-ea"/>
                <a:cs typeface="+mn-ea"/>
              </a:rPr>
              <a:t>中国联通等</a:t>
            </a:r>
            <a:r>
              <a:rPr lang="en-US" altLang="zh-CN" sz="1400" b="1">
                <a:solidFill>
                  <a:srgbClr val="FF0000"/>
                </a:solidFill>
                <a:latin typeface="+mn-ea"/>
                <a:cs typeface="+mn-ea"/>
              </a:rPr>
              <a:t> </a:t>
            </a:r>
            <a:endParaRPr lang="en-US" altLang="zh-CN" sz="1400" b="1">
              <a:solidFill>
                <a:srgbClr val="FF0000"/>
              </a:solidFill>
              <a:latin typeface="+mn-ea"/>
              <a:cs typeface="+mn-ea"/>
            </a:endParaRPr>
          </a:p>
        </p:txBody>
      </p:sp>
      <p:pic>
        <p:nvPicPr>
          <p:cNvPr id="3" name="图片 2"/>
          <p:cNvPicPr>
            <a:picLocks noChangeAspect="1"/>
          </p:cNvPicPr>
          <p:nvPr/>
        </p:nvPicPr>
        <p:blipFill>
          <a:blip r:embed="rId2"/>
          <a:stretch>
            <a:fillRect/>
          </a:stretch>
        </p:blipFill>
        <p:spPr>
          <a:xfrm>
            <a:off x="889635" y="1866265"/>
            <a:ext cx="11173460" cy="3984625"/>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12540" y="121920"/>
            <a:ext cx="577024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学一种技术</a:t>
            </a:r>
            <a:r>
              <a:rPr lang="zh-CN" altLang="en-US" sz="2400" b="1">
                <a:solidFill>
                  <a:schemeClr val="bg1"/>
                </a:solidFill>
              </a:rPr>
              <a:t>图形</a:t>
            </a:r>
            <a:endParaRPr lang="zh-CN" altLang="en-US" sz="2400" b="1">
              <a:solidFill>
                <a:schemeClr val="bg1"/>
              </a:solidFill>
            </a:endParaRPr>
          </a:p>
        </p:txBody>
      </p:sp>
      <p:sp>
        <p:nvSpPr>
          <p:cNvPr id="7" name="矩形 6"/>
          <p:cNvSpPr/>
          <p:nvPr>
            <p:custDataLst>
              <p:tags r:id="rId1"/>
            </p:custDataLst>
          </p:nvPr>
        </p:nvSpPr>
        <p:spPr>
          <a:xfrm>
            <a:off x="2773680" y="744855"/>
            <a:ext cx="8306435" cy="1774825"/>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r>
              <a:rPr lang="en-US" sz="1400">
                <a:solidFill>
                  <a:schemeClr val="tx1">
                    <a:lumMod val="85000"/>
                    <a:lumOff val="15000"/>
                  </a:schemeClr>
                </a:solidFill>
                <a:latin typeface="+mn-ea"/>
                <a:cs typeface="+mn-ea"/>
              </a:rPr>
              <a:t>1</a:t>
            </a:r>
            <a:r>
              <a:rPr lang="zh-CN" altLang="en-US" sz="1400">
                <a:solidFill>
                  <a:schemeClr val="tx1">
                    <a:lumMod val="85000"/>
                    <a:lumOff val="15000"/>
                  </a:schemeClr>
                </a:solidFill>
                <a:latin typeface="+mn-ea"/>
                <a:cs typeface="+mn-ea"/>
              </a:rPr>
              <a:t>，上市之后未出现大涨</a:t>
            </a:r>
            <a:r>
              <a:rPr lang="en-US" altLang="zh-CN" sz="1400">
                <a:solidFill>
                  <a:schemeClr val="tx1">
                    <a:lumMod val="85000"/>
                    <a:lumOff val="15000"/>
                  </a:schemeClr>
                </a:solidFill>
                <a:latin typeface="+mn-ea"/>
                <a:cs typeface="+mn-ea"/>
              </a:rPr>
              <a:t>   2</a:t>
            </a:r>
            <a:r>
              <a:rPr lang="zh-CN" altLang="en-US" sz="1400">
                <a:solidFill>
                  <a:schemeClr val="tx1">
                    <a:lumMod val="85000"/>
                    <a:lumOff val="15000"/>
                  </a:schemeClr>
                </a:solidFill>
                <a:latin typeface="+mn-ea"/>
                <a:cs typeface="+mn-ea"/>
              </a:rPr>
              <a:t>，业绩非常好</a:t>
            </a:r>
            <a:r>
              <a:rPr lang="en-US" altLang="zh-CN" sz="1400">
                <a:solidFill>
                  <a:schemeClr val="tx1">
                    <a:lumMod val="85000"/>
                    <a:lumOff val="15000"/>
                  </a:schemeClr>
                </a:solidFill>
                <a:latin typeface="+mn-ea"/>
                <a:cs typeface="+mn-ea"/>
              </a:rPr>
              <a:t>  3</a:t>
            </a:r>
            <a:r>
              <a:rPr lang="zh-CN" altLang="en-US" sz="1400">
                <a:solidFill>
                  <a:schemeClr val="tx1">
                    <a:lumMod val="85000"/>
                    <a:lumOff val="15000"/>
                  </a:schemeClr>
                </a:solidFill>
                <a:latin typeface="+mn-ea"/>
                <a:cs typeface="+mn-ea"/>
              </a:rPr>
              <a:t>，多少在热点范围</a:t>
            </a:r>
            <a:r>
              <a:rPr lang="zh-CN" altLang="en-US" sz="1400">
                <a:solidFill>
                  <a:schemeClr val="tx1">
                    <a:lumMod val="85000"/>
                    <a:lumOff val="15000"/>
                  </a:schemeClr>
                </a:solidFill>
                <a:latin typeface="+mn-ea"/>
                <a:cs typeface="+mn-ea"/>
              </a:rPr>
              <a:t>内</a:t>
            </a:r>
            <a:endParaRPr lang="zh-CN" altLang="en-US" sz="1400">
              <a:solidFill>
                <a:schemeClr val="tx1">
                  <a:lumMod val="85000"/>
                  <a:lumOff val="15000"/>
                </a:schemeClr>
              </a:solidFill>
              <a:latin typeface="+mn-ea"/>
              <a:cs typeface="+mn-ea"/>
            </a:endParaRPr>
          </a:p>
          <a:p>
            <a:pPr algn="just">
              <a:lnSpc>
                <a:spcPct val="150000"/>
              </a:lnSpc>
              <a:spcBef>
                <a:spcPct val="0"/>
              </a:spcBef>
              <a:spcAft>
                <a:spcPct val="0"/>
              </a:spcAft>
            </a:pPr>
            <a:r>
              <a:rPr lang="en-US" altLang="zh-CN" sz="1400">
                <a:solidFill>
                  <a:schemeClr val="tx1">
                    <a:lumMod val="85000"/>
                    <a:lumOff val="15000"/>
                  </a:schemeClr>
                </a:solidFill>
                <a:latin typeface="+mn-ea"/>
                <a:cs typeface="+mn-ea"/>
              </a:rPr>
              <a:t>                 </a:t>
            </a:r>
            <a:endParaRPr lang="zh-CN" altLang="en-US" sz="1400">
              <a:solidFill>
                <a:schemeClr val="tx1">
                  <a:lumMod val="85000"/>
                  <a:lumOff val="15000"/>
                </a:schemeClr>
              </a:solidFill>
              <a:latin typeface="+mn-ea"/>
              <a:cs typeface="+mn-ea"/>
            </a:endParaRPr>
          </a:p>
        </p:txBody>
      </p:sp>
      <p:pic>
        <p:nvPicPr>
          <p:cNvPr id="3" name="图片 2"/>
          <p:cNvPicPr>
            <a:picLocks noChangeAspect="1"/>
          </p:cNvPicPr>
          <p:nvPr/>
        </p:nvPicPr>
        <p:blipFill>
          <a:blip r:embed="rId2"/>
          <a:stretch>
            <a:fillRect/>
          </a:stretch>
        </p:blipFill>
        <p:spPr>
          <a:xfrm>
            <a:off x="152400" y="1461770"/>
            <a:ext cx="11936095" cy="4963795"/>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p="http://schemas.openxmlformats.org/presentationml/2006/main">
  <p:tag name="KSO_WM_SPECIAL_SOURCE" val="bdnull"/>
  <p:tag name="RESOURCE_RECORD_KEY" val="{&quot;70&quot;:[3322475]}"/>
  <p:tag name="resource_record_key" val="{&quot;70&quot;:[3322475,3312419]}"/>
</p:tagLst>
</file>

<file path=ppt/tags/tag27.xml><?xml version="1.0" encoding="utf-8"?>
<p:tagLst xmlns:p="http://schemas.openxmlformats.org/presentationml/2006/main">
  <p:tag name="KSO_WM_SPECIAL_SOURCE" val="bdnull"/>
  <p:tag name="RESOURCE_RECORD_KEY" val="{&quot;70&quot;:[3322475]}"/>
  <p:tag name="resource_record_key" val="{&quot;70&quot;:[3322475,3312419]}"/>
</p:tagLst>
</file>

<file path=ppt/tags/tag28.xml><?xml version="1.0" encoding="utf-8"?>
<p:tagLst xmlns:p="http://schemas.openxmlformats.org/presentationml/2006/main">
  <p:tag name="KSO_WM_SPECIAL_SOURCE" val="bdnull"/>
  <p:tag name="RESOURCE_RECORD_KEY" val="{&quot;70&quot;:[3322475]}"/>
  <p:tag name="resource_record_key" val="{&quot;70&quot;:[3322475,3312419]}"/>
</p:tagLst>
</file>

<file path=ppt/tags/tag2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61_1*n_h_h_f*1_2_2_1"/>
  <p:tag name="KSO_WM_TEMPLATE_CATEGORY" val="diagram"/>
  <p:tag name="KSO_WM_TEMPLATE_INDEX" val="2023326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388.34818897637797,&quot;left&quot;:61.15,&quot;top&quot;:75.9,&quot;width&quot;:837.81866141732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SPECIAL_SOURCE" val="bdnull"/>
  <p:tag name="RESOURCE_RECORD_KEY" val="{&quot;70&quot;:[3322475,3312140]}"/>
  <p:tag name="resource_record_key" val="{&quot;70&quot;:[3312140,3322475]}"/>
</p:tagLst>
</file>

<file path=ppt/tags/tag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61_1*n_h_h_f*1_2_2_1"/>
  <p:tag name="KSO_WM_TEMPLATE_CATEGORY" val="diagram"/>
  <p:tag name="KSO_WM_TEMPLATE_INDEX" val="2023326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388.34818897637797,&quot;left&quot;:61.15,&quot;top&quot;:75.9,&quot;width&quot;:837.81866141732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2.xml><?xml version="1.0" encoding="utf-8"?>
<p:tagLst xmlns:p="http://schemas.openxmlformats.org/presentationml/2006/main">
  <p:tag name="KSO_WM_SPECIAL_SOURCE" val="bdnull"/>
  <p:tag name="RESOURCE_RECORD_KEY" val="{&quot;70&quot;:[3322475,3312140]}"/>
  <p:tag name="resource_record_key" val="{&quot;70&quot;:[3312140,3322475]}"/>
</p:tagLst>
</file>

<file path=ppt/tags/tag3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61_1*n_h_h_f*1_2_2_1"/>
  <p:tag name="KSO_WM_TEMPLATE_CATEGORY" val="diagram"/>
  <p:tag name="KSO_WM_TEMPLATE_INDEX" val="2023326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388.34818897637797,&quot;left&quot;:61.15,&quot;top&quot;:75.9,&quot;width&quot;:837.81866141732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4.xml><?xml version="1.0" encoding="utf-8"?>
<p:tagLst xmlns:p="http://schemas.openxmlformats.org/presentationml/2006/main">
  <p:tag name="KSO_WM_SPECIAL_SOURCE" val="bdnull"/>
  <p:tag name="RESOURCE_RECORD_KEY" val="{&quot;70&quot;:[3322475,3312140]}"/>
  <p:tag name="resource_record_key" val="{&quot;70&quot;:[3312140,3322475]}"/>
</p:tagLst>
</file>

<file path=ppt/tags/tag3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61_1*n_h_h_f*1_2_2_1"/>
  <p:tag name="KSO_WM_TEMPLATE_CATEGORY" val="diagram"/>
  <p:tag name="KSO_WM_TEMPLATE_INDEX" val="2023326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388.34818897637797,&quot;left&quot;:61.15,&quot;top&quot;:75.9,&quot;width&quot;:837.81866141732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6.xml><?xml version="1.0" encoding="utf-8"?>
<p:tagLst xmlns:p="http://schemas.openxmlformats.org/presentationml/2006/main">
  <p:tag name="KSO_WM_SPECIAL_SOURCE" val="bdnull"/>
  <p:tag name="RESOURCE_RECORD_KEY" val="{&quot;70&quot;:[3322475,3312140]}"/>
  <p:tag name="resource_record_key" val="{&quot;70&quot;:[3312140,3322475]}"/>
</p:tagLst>
</file>

<file path=ppt/tags/tag3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61_1*n_h_h_f*1_2_2_1"/>
  <p:tag name="KSO_WM_TEMPLATE_CATEGORY" val="diagram"/>
  <p:tag name="KSO_WM_TEMPLATE_INDEX" val="2023326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388.34818897637797,&quot;left&quot;:61.15,&quot;top&quot;:75.9,&quot;width&quot;:837.81866141732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8.xml><?xml version="1.0" encoding="utf-8"?>
<p:tagLst xmlns:p="http://schemas.openxmlformats.org/presentationml/2006/main">
  <p:tag name="KSO_WM_SPECIAL_SOURCE" val="bdnull"/>
  <p:tag name="RESOURCE_RECORD_KEY" val="{&quot;70&quot;:[3322475,3312140]}"/>
  <p:tag name="resource_record_key" val="{&quot;70&quot;:[3312140,3322475]}"/>
</p:tagLst>
</file>

<file path=ppt/tags/tag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61_1*n_h_h_f*1_2_2_1"/>
  <p:tag name="KSO_WM_TEMPLATE_CATEGORY" val="diagram"/>
  <p:tag name="KSO_WM_TEMPLATE_INDEX" val="2023326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388.34818897637797,&quot;left&quot;:61.15,&quot;top&quot;:75.9,&quot;width&quot;:837.81866141732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SPECIAL_SOURCE" val="bdnull"/>
  <p:tag name="RESOURCE_RECORD_KEY" val="{&quot;70&quot;:[3322475,3312140]}"/>
  <p:tag name="resource_record_key" val="{&quot;70&quot;:[3312140,3322475]}"/>
</p:tagLst>
</file>

<file path=ppt/tags/tag4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61_1*n_h_h_f*1_2_2_1"/>
  <p:tag name="KSO_WM_TEMPLATE_CATEGORY" val="diagram"/>
  <p:tag name="KSO_WM_TEMPLATE_INDEX" val="2023326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388.34818897637797,&quot;left&quot;:61.15,&quot;top&quot;:75.9,&quot;width&quot;:837.81866141732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42.xml><?xml version="1.0" encoding="utf-8"?>
<p:tagLst xmlns:p="http://schemas.openxmlformats.org/presentationml/2006/main">
  <p:tag name="KSO_WM_SPECIAL_SOURCE" val="bdnull"/>
  <p:tag name="RESOURCE_RECORD_KEY" val="{&quot;70&quot;:[3322475,3312140]}"/>
  <p:tag name="resource_record_key" val="{&quot;70&quot;:[3312140,3322475]}"/>
</p:tagLst>
</file>

<file path=ppt/tags/tag4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61_1*n_h_h_f*1_2_2_1"/>
  <p:tag name="KSO_WM_TEMPLATE_CATEGORY" val="diagram"/>
  <p:tag name="KSO_WM_TEMPLATE_INDEX" val="2023326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388.34818897637797,&quot;left&quot;:61.15,&quot;top&quot;:75.9,&quot;width&quot;:837.81866141732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44.xml><?xml version="1.0" encoding="utf-8"?>
<p:tagLst xmlns:p="http://schemas.openxmlformats.org/presentationml/2006/main">
  <p:tag name="KSO_WM_SPECIAL_SOURCE" val="bdnull"/>
  <p:tag name="RESOURCE_RECORD_KEY" val="{&quot;70&quot;:[3322475,3312140]}"/>
  <p:tag name="resource_record_key" val="{&quot;70&quot;:[3312140,3322475]}"/>
</p:tagLst>
</file>

<file path=ppt/tags/tag4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61_1*n_h_h_f*1_2_2_1"/>
  <p:tag name="KSO_WM_TEMPLATE_CATEGORY" val="diagram"/>
  <p:tag name="KSO_WM_TEMPLATE_INDEX" val="2023326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388.34818897637797,&quot;left&quot;:61.15,&quot;top&quot;:75.9,&quot;width&quot;:837.81866141732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46.xml><?xml version="1.0" encoding="utf-8"?>
<p:tagLst xmlns:p="http://schemas.openxmlformats.org/presentationml/2006/main">
  <p:tag name="KSO_WM_SPECIAL_SOURCE" val="bdnull"/>
  <p:tag name="RESOURCE_RECORD_KEY" val="{&quot;70&quot;:[3322475,3312140]}"/>
  <p:tag name="resource_record_key" val="{&quot;70&quot;:[3312140,3322475]}"/>
</p:tagLst>
</file>

<file path=ppt/tags/tag4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61_1*n_h_h_f*1_2_2_1"/>
  <p:tag name="KSO_WM_TEMPLATE_CATEGORY" val="diagram"/>
  <p:tag name="KSO_WM_TEMPLATE_INDEX" val="2023326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388.34818897637797,&quot;left&quot;:61.15,&quot;top&quot;:75.9,&quot;width&quot;:837.81866141732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48.xml><?xml version="1.0" encoding="utf-8"?>
<p:tagLst xmlns:p="http://schemas.openxmlformats.org/presentationml/2006/main">
  <p:tag name="KSO_WM_SPECIAL_SOURCE" val="bdnull"/>
  <p:tag name="RESOURCE_RECORD_KEY" val="{&quot;70&quot;:[3322475,3312140]}"/>
  <p:tag name="resource_record_key" val="{&quot;70&quot;:[3312140,3322475]}"/>
</p:tagLst>
</file>

<file path=ppt/tags/tag4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61_1*n_h_h_f*1_2_2_1"/>
  <p:tag name="KSO_WM_TEMPLATE_CATEGORY" val="diagram"/>
  <p:tag name="KSO_WM_TEMPLATE_INDEX" val="20233261"/>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3"/>
  <p:tag name="KSO_WM_DIAGRAM_MIN_ITEMCNT" val="3"/>
  <p:tag name="KSO_WM_DIAGRAM_VIRTUALLY_FRAME" val="{&quot;height&quot;:388.34818897637797,&quot;left&quot;:61.15,&quot;top&quot;:75.9,&quot;width&quot;:837.81866141732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0.xml><?xml version="1.0" encoding="utf-8"?>
<p:tagLst xmlns:p="http://schemas.openxmlformats.org/presentationml/2006/main">
  <p:tag name="KSO_WM_SPECIAL_SOURCE" val="bdnull"/>
  <p:tag name="RESOURCE_RECORD_KEY" val="{&quot;70&quot;:[3322475,3312140]}"/>
  <p:tag name="resource_record_key" val="{&quot;70&quot;:[3312140,3322475]}"/>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SPECIAL_SOURCE" val="bdnull"/>
  <p:tag name="RESOURCE_RECORD_KEY" val="{&quot;70&quot;:[3322475]}"/>
  <p:tag name="resource_record_key" val="{&quot;70&quot;:[3322475,3312419]}"/>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SPECIAL_SOURCE" val="bdnull"/>
  <p:tag name="RESOURCE_RECORD_KEY" val="{&quot;70&quot;:[3322475]}"/>
  <p:tag name="resource_record_key" val="{&quot;70&quot;:[3322475,3312419]}"/>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SPECIAL_SOURCE" val="bdnull"/>
  <p:tag name="RESOURCE_RECORD_KEY" val="{&quot;70&quot;:[3322475]}"/>
  <p:tag name="resource_record_key" val="{&quot;70&quot;:[3322475,3312419]}"/>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SPECIAL_SOURCE" val="bdnull"/>
  <p:tag name="RESOURCE_RECORD_KEY" val="{&quot;70&quot;:[3322475]}"/>
  <p:tag name="resource_record_key" val="{&quot;70&quot;:[3322475,3312419]}"/>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p="http://schemas.openxmlformats.org/presentationml/2006/main">
  <p:tag name="KSO_WM_SPECIAL_SOURCE" val="bdnull"/>
  <p:tag name="RESOURCE_RECORD_KEY" val="{&quot;70&quot;:[3322475]}"/>
  <p:tag name="resource_record_key" val="{&quot;70&quot;:[3322475,3312419]}"/>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SPECIAL_SOURCE" val="bdnull"/>
  <p:tag name="RESOURCE_RECORD_KEY" val="{&quot;70&quot;:[3322475]}"/>
  <p:tag name="resource_record_key" val="{&quot;70&quot;:[3322475,3312419]}"/>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SPECIAL_SOURCE" val="bdnull"/>
  <p:tag name="RESOURCE_RECORD_KEY" val="{&quot;70&quot;:[3322475]}"/>
  <p:tag name="resource_record_key" val="{&quot;70&quot;:[3322475,3312419]}"/>
</p:tagLst>
</file>

<file path=ppt/tags/tag6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6.xml><?xml version="1.0" encoding="utf-8"?>
<p:tagLst xmlns:p="http://schemas.openxmlformats.org/presentationml/2006/main">
  <p:tag name="KSO_WPP_MARK_KEY" val="5d6e9262-ca8a-4070-8ad5-698f89e303ea"/>
  <p:tag name="COMMONDATA" val="eyJoZGlkIjoiZWRlYjNmNTQ1MzZkMTYyOWVmOTkwZmFjYjg5ZTRlZDgifQ=="/>
  <p:tag name="commondata" val="eyJoZGlkIjoiNDI1NGQ4MDY4NjMxYWVlMzc3ODM2NDE0MmU1ODUxYzYifQ=="/>
  <p:tag name="resource_record_key" val="{&quot;70&quot;:[3312563,3314338,3312530,3314312,3324109,3324630,3318477,3315857,3320071,3314290,3323785,3327011,3317789,3330155,3312140,3328082,3314398,3321989,3312419,3312345,3319356,3318903,3332761,3321502,3323868,3322475,331623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2780</Words>
  <Application>WPS 演示</Application>
  <PresentationFormat>宽屏</PresentationFormat>
  <Paragraphs>183</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23</vt:i4>
      </vt:variant>
    </vt:vector>
  </HeadingPairs>
  <TitlesOfParts>
    <vt:vector size="39" baseType="lpstr">
      <vt:lpstr>Arial</vt:lpstr>
      <vt:lpstr>宋体</vt:lpstr>
      <vt:lpstr>Wingdings</vt:lpstr>
      <vt:lpstr>微软雅黑</vt:lpstr>
      <vt:lpstr>Wingdings</vt:lpstr>
      <vt:lpstr>方正宝黑体 简 Light</vt:lpstr>
      <vt:lpstr>思源黑体 CN Normal</vt:lpstr>
      <vt:lpstr>黑体</vt:lpstr>
      <vt:lpstr>思源黑体 CN Medium</vt:lpstr>
      <vt:lpstr>思源黑体 CN Heavy</vt:lpstr>
      <vt:lpstr>Arial</vt:lpstr>
      <vt:lpstr>Arial Unicode MS</vt:lpstr>
      <vt:lpstr>Calibri</vt:lpstr>
      <vt:lpstr>印品朗黑体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阿涛</cp:lastModifiedBy>
  <cp:revision>364</cp:revision>
  <dcterms:created xsi:type="dcterms:W3CDTF">2022-12-31T05:43:00Z</dcterms:created>
  <dcterms:modified xsi:type="dcterms:W3CDTF">2024-12-25T05:39:53Z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56704B4C178B4498AC8BA1BE0BD5DBBF_13</vt:lpwstr>
  </property>
</Properties>
</file>