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277" r:id="rId6"/>
    <p:sldId id="333" r:id="rId7"/>
    <p:sldId id="360" r:id="rId8"/>
    <p:sldId id="374" r:id="rId9"/>
    <p:sldId id="376" r:id="rId10"/>
    <p:sldId id="378" r:id="rId11"/>
    <p:sldId id="348" r:id="rId12"/>
    <p:sldId id="379" r:id="rId13"/>
    <p:sldId id="352" r:id="rId14"/>
    <p:sldId id="371" r:id="rId15"/>
    <p:sldId id="325" r:id="rId16"/>
    <p:sldId id="355" r:id="rId17"/>
    <p:sldId id="372" r:id="rId18"/>
    <p:sldId id="331" r:id="rId19"/>
    <p:sldId id="278" r:id="rId20"/>
    <p:sldId id="326" r:id="rId21"/>
    <p:sldId id="335" r:id="rId22"/>
    <p:sldId id="336" r:id="rId23"/>
    <p:sldId id="375" r:id="rId24"/>
    <p:sldId id="380" r:id="rId25"/>
    <p:sldId id="381" r:id="rId26"/>
    <p:sldId id="377"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3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9.xml"/><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80.xml"/></Relationships>
</file>

<file path=ppt/slides/_rels/slide12.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6" Type="http://schemas.openxmlformats.org/officeDocument/2006/relationships/slideLayout" Target="../slideLayouts/slideLayout2.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28.png"/><Relationship Id="rId2" Type="http://schemas.openxmlformats.org/officeDocument/2006/relationships/tags" Target="../tags/tag98.xml"/><Relationship Id="rId1" Type="http://schemas.openxmlformats.org/officeDocument/2006/relationships/tags" Target="../tags/tag9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tags" Target="../tags/tag10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31.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32.png"/><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3.xml"/><Relationship Id="rId5" Type="http://schemas.openxmlformats.org/officeDocument/2006/relationships/image" Target="../media/image34.png"/><Relationship Id="rId4" Type="http://schemas.openxmlformats.org/officeDocument/2006/relationships/tags" Target="../tags/tag122.xml"/><Relationship Id="rId3" Type="http://schemas.openxmlformats.org/officeDocument/2006/relationships/image" Target="../media/image33.png"/><Relationship Id="rId2" Type="http://schemas.openxmlformats.org/officeDocument/2006/relationships/tags" Target="../tags/tag121.xml"/><Relationship Id="rId1" Type="http://schemas.openxmlformats.org/officeDocument/2006/relationships/tags" Target="../tags/tag120.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image" Target="../media/image36.png"/><Relationship Id="rId4" Type="http://schemas.openxmlformats.org/officeDocument/2006/relationships/tags" Target="../tags/tag126.xml"/><Relationship Id="rId3" Type="http://schemas.openxmlformats.org/officeDocument/2006/relationships/image" Target="../media/image35.png"/><Relationship Id="rId2" Type="http://schemas.openxmlformats.org/officeDocument/2006/relationships/tags" Target="../tags/tag125.xml"/><Relationship Id="rId1" Type="http://schemas.openxmlformats.org/officeDocument/2006/relationships/tags" Target="../tags/tag12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0" Type="http://schemas.openxmlformats.org/officeDocument/2006/relationships/slideLayout" Target="../slideLayouts/slideLayout2.xml"/><Relationship Id="rId1"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1" Type="http://schemas.openxmlformats.org/officeDocument/2006/relationships/slideLayout" Target="../slideLayouts/slideLayout2.xml"/><Relationship Id="rId20" Type="http://schemas.openxmlformats.org/officeDocument/2006/relationships/tags" Target="../tags/tag60.xml"/><Relationship Id="rId2" Type="http://schemas.openxmlformats.org/officeDocument/2006/relationships/tags" Target="../tags/tag48.xml"/><Relationship Id="rId19" Type="http://schemas.openxmlformats.org/officeDocument/2006/relationships/image" Target="../media/image11.svg"/><Relationship Id="rId18" Type="http://schemas.openxmlformats.org/officeDocument/2006/relationships/image" Target="../media/image10.png"/><Relationship Id="rId17" Type="http://schemas.openxmlformats.org/officeDocument/2006/relationships/tags" Target="../tags/tag59.xml"/><Relationship Id="rId16" Type="http://schemas.openxmlformats.org/officeDocument/2006/relationships/image" Target="../media/image9.svg"/><Relationship Id="rId15" Type="http://schemas.openxmlformats.org/officeDocument/2006/relationships/image" Target="../media/image8.png"/><Relationship Id="rId14" Type="http://schemas.openxmlformats.org/officeDocument/2006/relationships/tags" Target="../tags/tag58.xml"/><Relationship Id="rId13" Type="http://schemas.openxmlformats.org/officeDocument/2006/relationships/image" Target="../media/image7.svg"/><Relationship Id="rId12" Type="http://schemas.openxmlformats.org/officeDocument/2006/relationships/image" Target="../media/image6.png"/><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2.png"/><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13.png"/><Relationship Id="rId2" Type="http://schemas.openxmlformats.org/officeDocument/2006/relationships/tags" Target="../tags/tag66.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3.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潜伏狙击战法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仓位思路</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4586605" y="768350"/>
            <a:ext cx="3019425" cy="1219200"/>
          </a:xfrm>
          <a:prstGeom prst="rect">
            <a:avLst/>
          </a:prstGeom>
        </p:spPr>
      </p:pic>
      <p:pic>
        <p:nvPicPr>
          <p:cNvPr id="7" name="图片 6"/>
          <p:cNvPicPr>
            <a:picLocks noChangeAspect="1"/>
          </p:cNvPicPr>
          <p:nvPr/>
        </p:nvPicPr>
        <p:blipFill>
          <a:blip r:embed="rId3"/>
          <a:stretch>
            <a:fillRect/>
          </a:stretch>
        </p:blipFill>
        <p:spPr>
          <a:xfrm>
            <a:off x="297815" y="2026920"/>
            <a:ext cx="5678170" cy="2209800"/>
          </a:xfrm>
          <a:prstGeom prst="rect">
            <a:avLst/>
          </a:prstGeom>
        </p:spPr>
      </p:pic>
      <p:pic>
        <p:nvPicPr>
          <p:cNvPr id="19" name="图片 18"/>
          <p:cNvPicPr>
            <a:picLocks noChangeAspect="1"/>
          </p:cNvPicPr>
          <p:nvPr/>
        </p:nvPicPr>
        <p:blipFill>
          <a:blip r:embed="rId4"/>
          <a:stretch>
            <a:fillRect/>
          </a:stretch>
        </p:blipFill>
        <p:spPr>
          <a:xfrm>
            <a:off x="5975985" y="2042160"/>
            <a:ext cx="5983605" cy="2168525"/>
          </a:xfrm>
          <a:prstGeom prst="rect">
            <a:avLst/>
          </a:prstGeom>
        </p:spPr>
      </p:pic>
      <p:pic>
        <p:nvPicPr>
          <p:cNvPr id="21" name="图片 20"/>
          <p:cNvPicPr>
            <a:picLocks noChangeAspect="1"/>
          </p:cNvPicPr>
          <p:nvPr/>
        </p:nvPicPr>
        <p:blipFill>
          <a:blip r:embed="rId5"/>
          <a:stretch>
            <a:fillRect/>
          </a:stretch>
        </p:blipFill>
        <p:spPr>
          <a:xfrm>
            <a:off x="4586605" y="4222115"/>
            <a:ext cx="3400425" cy="381000"/>
          </a:xfrm>
          <a:prstGeom prst="rect">
            <a:avLst/>
          </a:prstGeom>
        </p:spPr>
      </p:pic>
      <p:pic>
        <p:nvPicPr>
          <p:cNvPr id="22" name="图片 21"/>
          <p:cNvPicPr>
            <a:picLocks noChangeAspect="1"/>
          </p:cNvPicPr>
          <p:nvPr/>
        </p:nvPicPr>
        <p:blipFill>
          <a:blip r:embed="rId6"/>
          <a:stretch>
            <a:fillRect/>
          </a:stretch>
        </p:blipFill>
        <p:spPr>
          <a:xfrm>
            <a:off x="3107690" y="4582160"/>
            <a:ext cx="6910705" cy="1393825"/>
          </a:xfrm>
          <a:prstGeom prst="rect">
            <a:avLst/>
          </a:prstGeom>
        </p:spPr>
      </p:pic>
      <p:pic>
        <p:nvPicPr>
          <p:cNvPr id="2" name="图片 1"/>
          <p:cNvPicPr>
            <a:picLocks noChangeAspect="1"/>
          </p:cNvPicPr>
          <p:nvPr/>
        </p:nvPicPr>
        <p:blipFill>
          <a:blip r:embed="rId7"/>
          <a:stretch>
            <a:fillRect/>
          </a:stretch>
        </p:blipFill>
        <p:spPr>
          <a:xfrm>
            <a:off x="4479290" y="5738495"/>
            <a:ext cx="3615055" cy="673735"/>
          </a:xfrm>
          <a:prstGeom prst="rect">
            <a:avLst/>
          </a:prstGeom>
        </p:spPr>
      </p:pic>
    </p:spTree>
    <p:custDataLst>
      <p:tags r:id="rId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96545" y="1099820"/>
            <a:ext cx="7893685" cy="4503420"/>
          </a:xfrm>
          <a:prstGeom prst="rect">
            <a:avLst/>
          </a:prstGeom>
        </p:spPr>
      </p:pic>
      <p:pic>
        <p:nvPicPr>
          <p:cNvPr id="6" name="图片 5"/>
          <p:cNvPicPr>
            <a:picLocks noChangeAspect="1"/>
          </p:cNvPicPr>
          <p:nvPr/>
        </p:nvPicPr>
        <p:blipFill>
          <a:blip r:embed="rId3"/>
          <a:stretch>
            <a:fillRect/>
          </a:stretch>
        </p:blipFill>
        <p:spPr>
          <a:xfrm>
            <a:off x="7563485" y="1099820"/>
            <a:ext cx="4380230" cy="481012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4640" y="1424305"/>
            <a:ext cx="8341995" cy="411099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69620" y="803275"/>
            <a:ext cx="10923905" cy="525145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潜伏狙击战法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48945" y="868680"/>
            <a:ext cx="5307330" cy="1097280"/>
          </a:xfrm>
          <a:prstGeom prst="rect">
            <a:avLst/>
          </a:prstGeom>
        </p:spPr>
      </p:pic>
      <p:pic>
        <p:nvPicPr>
          <p:cNvPr id="4" name="图片 3"/>
          <p:cNvPicPr>
            <a:picLocks noChangeAspect="1"/>
          </p:cNvPicPr>
          <p:nvPr/>
        </p:nvPicPr>
        <p:blipFill>
          <a:blip r:embed="rId2"/>
          <a:stretch>
            <a:fillRect/>
          </a:stretch>
        </p:blipFill>
        <p:spPr>
          <a:xfrm>
            <a:off x="697230" y="2045335"/>
            <a:ext cx="4810125" cy="1133475"/>
          </a:xfrm>
          <a:prstGeom prst="rect">
            <a:avLst/>
          </a:prstGeom>
        </p:spPr>
      </p:pic>
      <p:pic>
        <p:nvPicPr>
          <p:cNvPr id="5" name="图片 4"/>
          <p:cNvPicPr>
            <a:picLocks noChangeAspect="1"/>
          </p:cNvPicPr>
          <p:nvPr/>
        </p:nvPicPr>
        <p:blipFill>
          <a:blip r:embed="rId3"/>
          <a:stretch>
            <a:fillRect/>
          </a:stretch>
        </p:blipFill>
        <p:spPr>
          <a:xfrm>
            <a:off x="1543050" y="3258185"/>
            <a:ext cx="3752850" cy="2876550"/>
          </a:xfrm>
          <a:prstGeom prst="rect">
            <a:avLst/>
          </a:prstGeom>
        </p:spPr>
      </p:pic>
      <p:pic>
        <p:nvPicPr>
          <p:cNvPr id="6" name="图片 5"/>
          <p:cNvPicPr>
            <a:picLocks noChangeAspect="1"/>
          </p:cNvPicPr>
          <p:nvPr/>
        </p:nvPicPr>
        <p:blipFill>
          <a:blip r:embed="rId4"/>
          <a:stretch>
            <a:fillRect/>
          </a:stretch>
        </p:blipFill>
        <p:spPr>
          <a:xfrm>
            <a:off x="6854825" y="755650"/>
            <a:ext cx="4152900" cy="1076325"/>
          </a:xfrm>
          <a:prstGeom prst="rect">
            <a:avLst/>
          </a:prstGeom>
        </p:spPr>
      </p:pic>
      <p:pic>
        <p:nvPicPr>
          <p:cNvPr id="7" name="图片 6"/>
          <p:cNvPicPr>
            <a:picLocks noChangeAspect="1"/>
          </p:cNvPicPr>
          <p:nvPr/>
        </p:nvPicPr>
        <p:blipFill>
          <a:blip r:embed="rId5"/>
          <a:stretch>
            <a:fillRect/>
          </a:stretch>
        </p:blipFill>
        <p:spPr>
          <a:xfrm>
            <a:off x="7508875" y="1831975"/>
            <a:ext cx="3162300" cy="2295525"/>
          </a:xfrm>
          <a:prstGeom prst="rect">
            <a:avLst/>
          </a:prstGeom>
        </p:spPr>
      </p:pic>
      <p:pic>
        <p:nvPicPr>
          <p:cNvPr id="8" name="图片 7"/>
          <p:cNvPicPr>
            <a:picLocks noChangeAspect="1"/>
          </p:cNvPicPr>
          <p:nvPr/>
        </p:nvPicPr>
        <p:blipFill>
          <a:blip r:embed="rId6"/>
          <a:stretch>
            <a:fillRect/>
          </a:stretch>
        </p:blipFill>
        <p:spPr>
          <a:xfrm>
            <a:off x="7226300" y="4127500"/>
            <a:ext cx="3781425" cy="1000125"/>
          </a:xfrm>
          <a:prstGeom prst="rect">
            <a:avLst/>
          </a:prstGeom>
        </p:spPr>
      </p:pic>
      <p:pic>
        <p:nvPicPr>
          <p:cNvPr id="9" name="图片 8"/>
          <p:cNvPicPr>
            <a:picLocks noChangeAspect="1"/>
          </p:cNvPicPr>
          <p:nvPr/>
        </p:nvPicPr>
        <p:blipFill>
          <a:blip r:embed="rId7"/>
          <a:stretch>
            <a:fillRect/>
          </a:stretch>
        </p:blipFill>
        <p:spPr>
          <a:xfrm>
            <a:off x="6578600" y="5220335"/>
            <a:ext cx="4705350" cy="914400"/>
          </a:xfrm>
          <a:prstGeom prst="rect">
            <a:avLst/>
          </a:prstGeom>
        </p:spPr>
      </p:pic>
      <p:sp>
        <p:nvSpPr>
          <p:cNvPr id="10" name="文本框 9"/>
          <p:cNvSpPr txBox="1"/>
          <p:nvPr>
            <p:custDataLst>
              <p:tags r:id="rId8"/>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好评如潮！</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Tree>
    <p:custDataLst>
      <p:tags r:id="rId9"/>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
        <p:nvSpPr>
          <p:cNvPr id="3" name="文本框 2"/>
          <p:cNvSpPr txBox="1"/>
          <p:nvPr/>
        </p:nvSpPr>
        <p:spPr>
          <a:xfrm>
            <a:off x="4857115" y="1160145"/>
            <a:ext cx="6096000" cy="645160"/>
          </a:xfrm>
          <a:prstGeom prst="rect">
            <a:avLst/>
          </a:prstGeom>
          <a:noFill/>
        </p:spPr>
        <p:txBody>
          <a:bodyPr wrap="square" rtlCol="0" anchor="t">
            <a:spAutoFit/>
          </a:bodyPr>
          <a:p>
            <a:r>
              <a:rPr lang="zh-CN" altLang="en-US"/>
              <a:t>高抛哨兵：</a:t>
            </a:r>
            <a:r>
              <a:rPr lang="en-US" altLang="zh-CN"/>
              <a:t>https://a3.n8n8.cn/link/gpsb</a:t>
            </a:r>
            <a:endParaRPr lang="en-US" altLang="zh-CN"/>
          </a:p>
          <a:p>
            <a:r>
              <a:rPr lang="en-US" altLang="zh-CN"/>
              <a:t>PC</a:t>
            </a:r>
            <a:r>
              <a:rPr lang="zh-CN" altLang="en-US"/>
              <a:t>端升级到新版本使用，</a:t>
            </a:r>
            <a:r>
              <a:rPr lang="en-US" altLang="zh-CN"/>
              <a:t>APP</a:t>
            </a:r>
            <a:r>
              <a:rPr lang="zh-CN" altLang="en-US"/>
              <a:t>端升级中</a:t>
            </a:r>
            <a:endParaRPr lang="zh-CN" altLang="en-US"/>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量化时代特征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椭圆 4"/>
          <p:cNvSpPr/>
          <p:nvPr>
            <p:custDataLst>
              <p:tags r:id="rId2"/>
            </p:custDataLst>
          </p:nvPr>
        </p:nvSpPr>
        <p:spPr>
          <a:xfrm rot="10800000">
            <a:off x="6311370" y="86665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7" name="椭圆 6"/>
          <p:cNvSpPr/>
          <p:nvPr>
            <p:custDataLst>
              <p:tags r:id="rId3"/>
            </p:custDataLst>
          </p:nvPr>
        </p:nvSpPr>
        <p:spPr>
          <a:xfrm rot="10800000">
            <a:off x="4813796" y="86665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8" name="矩形 7"/>
          <p:cNvSpPr/>
          <p:nvPr>
            <p:custDataLst>
              <p:tags r:id="rId4"/>
            </p:custDataLst>
          </p:nvPr>
        </p:nvSpPr>
        <p:spPr>
          <a:xfrm>
            <a:off x="3180733" y="4474505"/>
            <a:ext cx="6545423" cy="729002"/>
          </a:xfrm>
          <a:prstGeom prst="rect">
            <a:avLst/>
          </a:prstGeom>
        </p:spPr>
        <p:txBody>
          <a:bodyPr wrap="square" lIns="0" tIns="0" rIns="0" bIns="0">
            <a:noAutofit/>
          </a:bodyPr>
          <a:p>
            <a:pPr algn="just">
              <a:lnSpc>
                <a:spcPct val="130000"/>
              </a:lnSpc>
              <a:spcBef>
                <a:spcPct val="0"/>
              </a:spcBef>
              <a:spcAft>
                <a:spcPct val="0"/>
              </a:spcAft>
            </a:pPr>
            <a:r>
              <a:rPr lang="zh-CN" altLang="en-US" sz="1600" dirty="0">
                <a:solidFill>
                  <a:schemeClr val="tx1">
                    <a:lumMod val="85000"/>
                    <a:lumOff val="15000"/>
                  </a:schemeClr>
                </a:solidFill>
                <a:latin typeface="+mn-ea"/>
                <a:cs typeface="+mn-ea"/>
              </a:rPr>
              <a:t>但策略同质化也会造成风险。一旦市场风格反转，量化机构可能同步降仓、止损，引发“踩踏”</a:t>
            </a:r>
            <a:endParaRPr lang="zh-CN" altLang="en-US" sz="1600" dirty="0">
              <a:solidFill>
                <a:schemeClr val="tx1">
                  <a:lumMod val="85000"/>
                  <a:lumOff val="15000"/>
                </a:schemeClr>
              </a:solidFill>
              <a:latin typeface="+mn-ea"/>
              <a:cs typeface="+mn-ea"/>
            </a:endParaRPr>
          </a:p>
        </p:txBody>
      </p:sp>
      <p:sp>
        <p:nvSpPr>
          <p:cNvPr id="9" name="矩形 8"/>
          <p:cNvSpPr/>
          <p:nvPr>
            <p:custDataLst>
              <p:tags r:id="rId5"/>
            </p:custDataLst>
          </p:nvPr>
        </p:nvSpPr>
        <p:spPr>
          <a:xfrm>
            <a:off x="3180733" y="4058446"/>
            <a:ext cx="6545423" cy="347715"/>
          </a:xfrm>
          <a:prstGeom prst="rect">
            <a:avLst/>
          </a:prstGeom>
          <a:noFill/>
        </p:spPr>
        <p:txBody>
          <a:bodyPr wrap="square" lIns="0" tIns="0" rIns="0" bIns="0" rtlCol="0" anchor="b" anchorCtr="0">
            <a:noAutofit/>
          </a:bodyPr>
          <a:p>
            <a:pPr algn="ctr">
              <a:spcBef>
                <a:spcPct val="0"/>
              </a:spcBef>
              <a:spcAft>
                <a:spcPct val="0"/>
              </a:spcAft>
            </a:pPr>
            <a:r>
              <a:rPr lang="zh-CN" altLang="en-US" sz="2000" b="1" kern="0">
                <a:solidFill>
                  <a:schemeClr val="accent6"/>
                </a:solidFill>
                <a:latin typeface="+mn-ea"/>
                <a:cs typeface="+mn-ea"/>
              </a:rPr>
              <a:t>放大风险</a:t>
            </a:r>
            <a:endParaRPr lang="zh-CN" altLang="en-US" sz="2000" b="1" kern="0">
              <a:solidFill>
                <a:schemeClr val="accent6"/>
              </a:solidFill>
              <a:latin typeface="+mn-ea"/>
              <a:cs typeface="+mn-ea"/>
            </a:endParaRPr>
          </a:p>
        </p:txBody>
      </p:sp>
      <p:sp>
        <p:nvSpPr>
          <p:cNvPr id="10" name="矩形 9"/>
          <p:cNvSpPr/>
          <p:nvPr>
            <p:custDataLst>
              <p:tags r:id="rId6"/>
            </p:custDataLst>
          </p:nvPr>
        </p:nvSpPr>
        <p:spPr>
          <a:xfrm>
            <a:off x="8470802" y="1271328"/>
            <a:ext cx="2990937" cy="1654644"/>
          </a:xfrm>
          <a:prstGeom prst="rect">
            <a:avLst/>
          </a:prstGeom>
        </p:spPr>
        <p:txBody>
          <a:bodyPr wrap="square" lIns="0" tIns="0" rIns="0" bIns="0">
            <a:noAutofit/>
          </a:bodyPr>
          <a:p>
            <a:pPr>
              <a:lnSpc>
                <a:spcPct val="130000"/>
              </a:lnSpc>
              <a:spcBef>
                <a:spcPct val="0"/>
              </a:spcBef>
              <a:spcAft>
                <a:spcPct val="0"/>
              </a:spcAft>
            </a:pPr>
            <a:r>
              <a:rPr lang="zh-CN" altLang="en-US" sz="1600" dirty="0">
                <a:solidFill>
                  <a:schemeClr val="tx1">
                    <a:lumMod val="85000"/>
                    <a:lumOff val="15000"/>
                  </a:schemeClr>
                </a:solidFill>
                <a:latin typeface="+mn-ea"/>
                <a:cs typeface="+mn-ea"/>
              </a:rPr>
              <a:t>过去游资和散户熟悉的“打板”、“追热点”等模式越来越难。量化模型能毫秒级捕捉市场情绪，精准狙击短线交易，使得题材周期变短、轮动加快，很多超短线策略有效性大幅衰减</a:t>
            </a:r>
            <a:endParaRPr lang="zh-CN" altLang="en-US" sz="1600" dirty="0">
              <a:solidFill>
                <a:schemeClr val="tx1">
                  <a:lumMod val="85000"/>
                  <a:lumOff val="15000"/>
                </a:schemeClr>
              </a:solidFill>
              <a:latin typeface="+mn-ea"/>
              <a:cs typeface="+mn-ea"/>
            </a:endParaRPr>
          </a:p>
        </p:txBody>
      </p:sp>
      <p:sp>
        <p:nvSpPr>
          <p:cNvPr id="11" name="矩形 10"/>
          <p:cNvSpPr/>
          <p:nvPr>
            <p:custDataLst>
              <p:tags r:id="rId7"/>
            </p:custDataLst>
          </p:nvPr>
        </p:nvSpPr>
        <p:spPr>
          <a:xfrm>
            <a:off x="8470802" y="837882"/>
            <a:ext cx="2990937" cy="347715"/>
          </a:xfrm>
          <a:prstGeom prst="rect">
            <a:avLst/>
          </a:prstGeom>
          <a:noFill/>
        </p:spPr>
        <p:txBody>
          <a:bodyPr wrap="square" lIns="0" tIns="0" rIns="0" bIns="0" rtlCol="0" anchor="b" anchorCtr="0">
            <a:noAutofit/>
          </a:bodyPr>
          <a:p>
            <a:pPr>
              <a:spcBef>
                <a:spcPct val="0"/>
              </a:spcBef>
              <a:spcAft>
                <a:spcPct val="0"/>
              </a:spcAft>
            </a:pPr>
            <a:r>
              <a:rPr lang="zh-CN" altLang="en-US" sz="2000" b="1" kern="0">
                <a:solidFill>
                  <a:schemeClr val="accent6"/>
                </a:solidFill>
                <a:latin typeface="+mn-ea"/>
                <a:cs typeface="+mn-ea"/>
              </a:rPr>
              <a:t>市场生态重塑</a:t>
            </a:r>
            <a:endParaRPr lang="zh-CN" altLang="en-US" sz="2000" b="1" kern="0">
              <a:solidFill>
                <a:schemeClr val="accent6"/>
              </a:solidFill>
              <a:latin typeface="+mn-ea"/>
              <a:cs typeface="+mn-ea"/>
            </a:endParaRPr>
          </a:p>
        </p:txBody>
      </p:sp>
      <p:sp>
        <p:nvSpPr>
          <p:cNvPr id="12" name="矩形 11"/>
          <p:cNvSpPr/>
          <p:nvPr>
            <p:custDataLst>
              <p:tags r:id="rId8"/>
            </p:custDataLst>
          </p:nvPr>
        </p:nvSpPr>
        <p:spPr>
          <a:xfrm>
            <a:off x="1443355" y="1271328"/>
            <a:ext cx="2990937" cy="1654644"/>
          </a:xfrm>
          <a:prstGeom prst="rect">
            <a:avLst/>
          </a:prstGeom>
        </p:spPr>
        <p:txBody>
          <a:bodyPr wrap="square" lIns="0" tIns="0" rIns="0" bIns="0">
            <a:noAutofit/>
          </a:bodyPr>
          <a:p>
            <a:pPr algn="r">
              <a:lnSpc>
                <a:spcPct val="130000"/>
              </a:lnSpc>
              <a:spcBef>
                <a:spcPct val="0"/>
              </a:spcBef>
              <a:spcAft>
                <a:spcPct val="0"/>
              </a:spcAft>
            </a:pPr>
            <a:r>
              <a:rPr lang="zh-CN" altLang="en-US" sz="1600" dirty="0">
                <a:solidFill>
                  <a:schemeClr val="tx1">
                    <a:lumMod val="85000"/>
                    <a:lumOff val="15000"/>
                  </a:schemeClr>
                </a:solidFill>
                <a:latin typeface="+mn-ea"/>
                <a:cs typeface="+mn-ea"/>
              </a:rPr>
              <a:t>量化在</a:t>
            </a:r>
            <a:r>
              <a:rPr lang="en-US" altLang="zh-CN" sz="1600" dirty="0">
                <a:solidFill>
                  <a:schemeClr val="tx1">
                    <a:lumMod val="85000"/>
                    <a:lumOff val="15000"/>
                  </a:schemeClr>
                </a:solidFill>
                <a:latin typeface="+mn-ea"/>
                <a:cs typeface="+mn-ea"/>
              </a:rPr>
              <a:t>A</a:t>
            </a:r>
            <a:r>
              <a:rPr lang="zh-CN" altLang="en-US" sz="1600" dirty="0">
                <a:solidFill>
                  <a:schemeClr val="tx1">
                    <a:lumMod val="85000"/>
                    <a:lumOff val="15000"/>
                  </a:schemeClr>
                </a:solidFill>
                <a:latin typeface="+mn-ea"/>
                <a:cs typeface="+mn-ea"/>
              </a:rPr>
              <a:t>股的规模已不容小觑，多家机构正冲击千亿规模，量化策略已成为主流配置，量化交易提供了更多流动性</a:t>
            </a:r>
            <a:endParaRPr lang="zh-CN" altLang="en-US" sz="1600" dirty="0">
              <a:solidFill>
                <a:schemeClr val="tx1">
                  <a:lumMod val="85000"/>
                  <a:lumOff val="15000"/>
                </a:schemeClr>
              </a:solidFill>
              <a:latin typeface="+mn-ea"/>
              <a:cs typeface="+mn-ea"/>
            </a:endParaRPr>
          </a:p>
        </p:txBody>
      </p:sp>
      <p:sp>
        <p:nvSpPr>
          <p:cNvPr id="13" name="矩形 12"/>
          <p:cNvSpPr/>
          <p:nvPr>
            <p:custDataLst>
              <p:tags r:id="rId9"/>
            </p:custDataLst>
          </p:nvPr>
        </p:nvSpPr>
        <p:spPr>
          <a:xfrm>
            <a:off x="945515" y="837565"/>
            <a:ext cx="3488690" cy="347980"/>
          </a:xfrm>
          <a:prstGeom prst="rect">
            <a:avLst/>
          </a:prstGeom>
          <a:noFill/>
        </p:spPr>
        <p:txBody>
          <a:bodyPr wrap="square" lIns="0" tIns="0" rIns="0" bIns="0" rtlCol="0" anchor="b" anchorCtr="0">
            <a:noAutofit/>
          </a:bodyPr>
          <a:p>
            <a:pPr algn="r">
              <a:spcBef>
                <a:spcPct val="0"/>
              </a:spcBef>
              <a:spcAft>
                <a:spcPct val="0"/>
              </a:spcAft>
            </a:pPr>
            <a:r>
              <a:rPr lang="zh-CN" altLang="en-US" sz="2000" b="1" kern="0">
                <a:solidFill>
                  <a:schemeClr val="accent6"/>
                </a:solidFill>
                <a:latin typeface="+mn-ea"/>
                <a:cs typeface="+mn-ea"/>
              </a:rPr>
              <a:t>成交与规模剧增，提供流动性</a:t>
            </a:r>
            <a:endParaRPr lang="zh-CN" altLang="en-US" sz="2000" b="1" kern="0">
              <a:solidFill>
                <a:schemeClr val="accent6"/>
              </a:solidFill>
              <a:latin typeface="+mn-ea"/>
              <a:cs typeface="+mn-ea"/>
            </a:endParaRPr>
          </a:p>
        </p:txBody>
      </p:sp>
      <p:sp>
        <p:nvSpPr>
          <p:cNvPr id="23" name="椭圆 22"/>
          <p:cNvSpPr/>
          <p:nvPr>
            <p:custDataLst>
              <p:tags r:id="rId10"/>
            </p:custDataLst>
          </p:nvPr>
        </p:nvSpPr>
        <p:spPr>
          <a:xfrm rot="10800000">
            <a:off x="5581767" y="2125029"/>
            <a:ext cx="1782341" cy="1782341"/>
          </a:xfrm>
          <a:prstGeom prst="ellipse">
            <a:avLst/>
          </a:prstGeom>
          <a:solidFill>
            <a:schemeClr val="accent6">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pic>
        <p:nvPicPr>
          <p:cNvPr id="14" name="图片 4"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7018791" y="1574080"/>
            <a:ext cx="367069" cy="367069"/>
          </a:xfrm>
          <a:prstGeom prst="rect">
            <a:avLst/>
          </a:prstGeom>
        </p:spPr>
      </p:pic>
      <p:pic>
        <p:nvPicPr>
          <p:cNvPr id="16"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518219" y="1571082"/>
            <a:ext cx="373867" cy="373867"/>
          </a:xfrm>
          <a:prstGeom prst="rect">
            <a:avLst/>
          </a:prstGeom>
        </p:spPr>
      </p:pic>
      <p:pic>
        <p:nvPicPr>
          <p:cNvPr id="18" name="图片 7" descr="343439383331313b343532303032333bc6f3d2b5bcf2bde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6289188" y="2832450"/>
            <a:ext cx="367070" cy="367070"/>
          </a:xfrm>
          <a:prstGeom prst="rect">
            <a:avLst/>
          </a:prstGeom>
        </p:spPr>
      </p:pic>
      <p:sp>
        <p:nvSpPr>
          <p:cNvPr id="19" name="文本框 18"/>
          <p:cNvSpPr txBox="1"/>
          <p:nvPr/>
        </p:nvSpPr>
        <p:spPr>
          <a:xfrm>
            <a:off x="450215" y="5264150"/>
            <a:ext cx="11480165" cy="794385"/>
          </a:xfrm>
          <a:prstGeom prst="rect">
            <a:avLst/>
          </a:prstGeom>
          <a:noFill/>
        </p:spPr>
        <p:txBody>
          <a:bodyPr wrap="square" rtlCol="0">
            <a:noAutofit/>
          </a:bodyPr>
          <a:p>
            <a:r>
              <a:rPr lang="zh-CN" altLang="en-US"/>
              <a:t>回避量化“舒适区”：减少情绪化、高换手的追涨杀跌，避免在量化模型擅长的短线博弈中充当“对手盘”。</a:t>
            </a:r>
            <a:endParaRPr lang="zh-CN" altLang="en-US"/>
          </a:p>
          <a:p>
            <a:r>
              <a:rPr lang="zh-CN" altLang="en-US"/>
              <a:t>拥抱价值与长期：回归基本面，关注企业的长期价值。价值投资和深度研究是量化模型暂时难以完全替代的领域。</a:t>
            </a:r>
            <a:endParaRPr lang="zh-CN" altLang="en-US"/>
          </a:p>
        </p:txBody>
      </p:sp>
    </p:spTree>
    <p:custDataLst>
      <p:tags r:id="rId2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40520" y="2577465"/>
            <a:ext cx="2624455" cy="197231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低开后修复力度不强，量能显著萎缩</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控仓，博反弹需快进快出</a:t>
            </a:r>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47345" y="906780"/>
            <a:ext cx="4479290" cy="5314315"/>
          </a:xfrm>
          <a:prstGeom prst="rect">
            <a:avLst/>
          </a:prstGeom>
        </p:spPr>
      </p:pic>
      <p:pic>
        <p:nvPicPr>
          <p:cNvPr id="7" name="图片 6"/>
          <p:cNvPicPr>
            <a:picLocks noChangeAspect="1"/>
          </p:cNvPicPr>
          <p:nvPr/>
        </p:nvPicPr>
        <p:blipFill>
          <a:blip r:embed="rId3"/>
          <a:stretch>
            <a:fillRect/>
          </a:stretch>
        </p:blipFill>
        <p:spPr>
          <a:xfrm>
            <a:off x="4826635" y="906780"/>
            <a:ext cx="4432300" cy="531368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609725" y="5318125"/>
            <a:ext cx="3306445" cy="546735"/>
          </a:xfrm>
          <a:prstGeom prst="rect">
            <a:avLst/>
          </a:prstGeom>
          <a:noFill/>
        </p:spPr>
        <p:txBody>
          <a:bodyPr wrap="square" rtlCol="0">
            <a:noAutofit/>
          </a:bodyPr>
          <a:p>
            <a:pPr indent="457200"/>
            <a:r>
              <a:rPr lang="zh-CN" altLang="en-US" sz="2000">
                <a:solidFill>
                  <a:schemeClr val="tx1"/>
                </a:solidFill>
              </a:rPr>
              <a:t>端侧</a:t>
            </a:r>
            <a:r>
              <a:rPr lang="en-US" altLang="zh-CN" sz="2000">
                <a:solidFill>
                  <a:schemeClr val="tx1"/>
                </a:solidFill>
              </a:rPr>
              <a:t>AI</a:t>
            </a:r>
            <a:r>
              <a:rPr lang="zh-CN" altLang="en-US" sz="2000">
                <a:solidFill>
                  <a:schemeClr val="tx1"/>
                </a:solidFill>
              </a:rPr>
              <a:t>消息刺激</a:t>
            </a:r>
            <a:endParaRPr lang="zh-CN" altLang="en-US" sz="2000">
              <a:solidFill>
                <a:schemeClr val="tx1"/>
              </a:solidFill>
            </a:endParaRPr>
          </a:p>
        </p:txBody>
      </p:sp>
      <p:sp>
        <p:nvSpPr>
          <p:cNvPr id="8" name="文本框 7"/>
          <p:cNvSpPr txBox="1"/>
          <p:nvPr>
            <p:custDataLst>
              <p:tags r:id="rId3"/>
            </p:custDataLst>
          </p:nvPr>
        </p:nvSpPr>
        <p:spPr>
          <a:xfrm>
            <a:off x="8379460" y="4902835"/>
            <a:ext cx="2740660" cy="546735"/>
          </a:xfrm>
          <a:prstGeom prst="rect">
            <a:avLst/>
          </a:prstGeom>
          <a:noFill/>
        </p:spPr>
        <p:txBody>
          <a:bodyPr wrap="square" rtlCol="0">
            <a:noAutofit/>
          </a:bodyPr>
          <a:p>
            <a:pPr indent="457200"/>
            <a:r>
              <a:rPr lang="zh-CN" altLang="en-US" sz="2000">
                <a:solidFill>
                  <a:schemeClr val="tx1"/>
                </a:solidFill>
              </a:rPr>
              <a:t>抽血效益！</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312420" y="1179830"/>
            <a:ext cx="6248400" cy="3895725"/>
          </a:xfrm>
          <a:prstGeom prst="rect">
            <a:avLst/>
          </a:prstGeom>
        </p:spPr>
      </p:pic>
      <p:pic>
        <p:nvPicPr>
          <p:cNvPr id="5" name="图片 4"/>
          <p:cNvPicPr>
            <a:picLocks noChangeAspect="1"/>
          </p:cNvPicPr>
          <p:nvPr/>
        </p:nvPicPr>
        <p:blipFill>
          <a:blip r:embed="rId5"/>
          <a:stretch>
            <a:fillRect/>
          </a:stretch>
        </p:blipFill>
        <p:spPr>
          <a:xfrm>
            <a:off x="6560820" y="1407160"/>
            <a:ext cx="5358130" cy="3271520"/>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低吸模型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5" name="直接连接符 4"/>
          <p:cNvCxnSpPr/>
          <p:nvPr/>
        </p:nvCxnSpPr>
        <p:spPr>
          <a:xfrm flipV="1">
            <a:off x="1164590" y="1741170"/>
            <a:ext cx="3792855" cy="1835785"/>
          </a:xfrm>
          <a:prstGeom prst="line">
            <a:avLst/>
          </a:prstGeom>
          <a:ln>
            <a:solidFill>
              <a:srgbClr val="FF0000"/>
            </a:solidFill>
          </a:ln>
        </p:spPr>
        <p:style>
          <a:lnRef idx="3">
            <a:schemeClr val="accent1"/>
          </a:lnRef>
          <a:fillRef idx="0">
            <a:srgbClr val="FFFFFF"/>
          </a:fillRef>
          <a:effectRef idx="0">
            <a:srgbClr val="FFFFFF"/>
          </a:effectRef>
          <a:fontRef idx="minor">
            <a:schemeClr val="tx1"/>
          </a:fontRef>
        </p:style>
      </p:cxnSp>
      <p:cxnSp>
        <p:nvCxnSpPr>
          <p:cNvPr id="7" name="直接箭头连接符 6"/>
          <p:cNvCxnSpPr/>
          <p:nvPr/>
        </p:nvCxnSpPr>
        <p:spPr>
          <a:xfrm>
            <a:off x="4957445" y="1762760"/>
            <a:ext cx="99060" cy="20891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8" name="弧形 7"/>
          <p:cNvSpPr/>
          <p:nvPr/>
        </p:nvSpPr>
        <p:spPr>
          <a:xfrm rot="21060000" flipV="1">
            <a:off x="-3410585" y="303530"/>
            <a:ext cx="8776335" cy="3299460"/>
          </a:xfrm>
          <a:prstGeom prst="arc">
            <a:avLst>
              <a:gd name="adj1" fmla="val 16127572"/>
              <a:gd name="adj2" fmla="val 21058116"/>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弧形 8"/>
          <p:cNvSpPr/>
          <p:nvPr/>
        </p:nvSpPr>
        <p:spPr>
          <a:xfrm rot="10020000">
            <a:off x="1062355" y="2682875"/>
            <a:ext cx="4268470" cy="558800"/>
          </a:xfrm>
          <a:prstGeom prst="arc">
            <a:avLst>
              <a:gd name="adj1" fmla="val 10841984"/>
              <a:gd name="adj2" fmla="val 21186995"/>
            </a:avLst>
          </a:prstGeom>
          <a:ln>
            <a:solidFill>
              <a:schemeClr val="tx2">
                <a:lumMod val="50000"/>
                <a:lumOff val="50000"/>
              </a:schemeClr>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箭头连接符 9"/>
          <p:cNvCxnSpPr>
            <a:endCxn id="9" idx="0"/>
          </p:cNvCxnSpPr>
          <p:nvPr/>
        </p:nvCxnSpPr>
        <p:spPr>
          <a:xfrm>
            <a:off x="5036820" y="1852930"/>
            <a:ext cx="235585" cy="6565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186815" y="3500120"/>
            <a:ext cx="4408170" cy="86360"/>
          </a:xfrm>
          <a:prstGeom prst="line">
            <a:avLst/>
          </a:prstGeom>
          <a:ln>
            <a:solidFill>
              <a:schemeClr val="accent1">
                <a:lumMod val="50000"/>
              </a:schemeClr>
            </a:solidFill>
          </a:ln>
        </p:spPr>
        <p:style>
          <a:lnRef idx="3">
            <a:schemeClr val="accent1"/>
          </a:lnRef>
          <a:fillRef idx="0">
            <a:srgbClr val="FFFFFF"/>
          </a:fillRef>
          <a:effectRef idx="0">
            <a:srgbClr val="FFFFFF"/>
          </a:effectRef>
          <a:fontRef idx="minor">
            <a:schemeClr val="tx1"/>
          </a:fontRef>
        </p:style>
      </p:cxnSp>
      <p:cxnSp>
        <p:nvCxnSpPr>
          <p:cNvPr id="12" name="直接箭头连接符 11"/>
          <p:cNvCxnSpPr>
            <a:stCxn id="9" idx="0"/>
          </p:cNvCxnSpPr>
          <p:nvPr/>
        </p:nvCxnSpPr>
        <p:spPr>
          <a:xfrm>
            <a:off x="5272405" y="2509520"/>
            <a:ext cx="311150" cy="100139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122545" y="1741170"/>
            <a:ext cx="820420" cy="368300"/>
          </a:xfrm>
          <a:prstGeom prst="rect">
            <a:avLst/>
          </a:prstGeom>
          <a:noFill/>
        </p:spPr>
        <p:txBody>
          <a:bodyPr wrap="square" rtlCol="0">
            <a:spAutoFit/>
          </a:bodyPr>
          <a:p>
            <a:r>
              <a:rPr lang="en-US" altLang="zh-CN"/>
              <a:t>5</a:t>
            </a:r>
            <a:r>
              <a:rPr lang="zh-CN" altLang="en-US"/>
              <a:t>日线</a:t>
            </a:r>
            <a:endParaRPr lang="zh-CN" altLang="en-US"/>
          </a:p>
        </p:txBody>
      </p:sp>
      <p:sp>
        <p:nvSpPr>
          <p:cNvPr id="14" name="文本框 13"/>
          <p:cNvSpPr txBox="1"/>
          <p:nvPr/>
        </p:nvSpPr>
        <p:spPr>
          <a:xfrm>
            <a:off x="5276215" y="2236470"/>
            <a:ext cx="1424305" cy="368300"/>
          </a:xfrm>
          <a:prstGeom prst="rect">
            <a:avLst/>
          </a:prstGeom>
          <a:noFill/>
        </p:spPr>
        <p:txBody>
          <a:bodyPr wrap="square" rtlCol="0">
            <a:spAutoFit/>
          </a:bodyPr>
          <a:p>
            <a:r>
              <a:rPr lang="zh-CN"/>
              <a:t>智能辅助线</a:t>
            </a:r>
            <a:endParaRPr lang="zh-CN"/>
          </a:p>
        </p:txBody>
      </p:sp>
      <p:sp>
        <p:nvSpPr>
          <p:cNvPr id="15" name="文本框 14"/>
          <p:cNvSpPr txBox="1"/>
          <p:nvPr/>
        </p:nvSpPr>
        <p:spPr>
          <a:xfrm>
            <a:off x="5665470" y="3208655"/>
            <a:ext cx="1424305" cy="368300"/>
          </a:xfrm>
          <a:prstGeom prst="rect">
            <a:avLst/>
          </a:prstGeom>
          <a:noFill/>
        </p:spPr>
        <p:txBody>
          <a:bodyPr wrap="square" rtlCol="0">
            <a:spAutoFit/>
          </a:bodyPr>
          <a:p>
            <a:r>
              <a:rPr lang="zh-CN"/>
              <a:t>箱体支撑</a:t>
            </a:r>
            <a:endParaRPr lang="zh-CN"/>
          </a:p>
        </p:txBody>
      </p:sp>
      <p:sp>
        <p:nvSpPr>
          <p:cNvPr id="17" name="右箭头 16"/>
          <p:cNvSpPr/>
          <p:nvPr/>
        </p:nvSpPr>
        <p:spPr>
          <a:xfrm>
            <a:off x="7178040" y="185293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右箭头 17"/>
          <p:cNvSpPr/>
          <p:nvPr/>
        </p:nvSpPr>
        <p:spPr>
          <a:xfrm>
            <a:off x="7178040" y="2376170"/>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7171690" y="3348355"/>
            <a:ext cx="1627505" cy="88265"/>
          </a:xfrm>
          <a:prstGeom prst="rightArrow">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9104630" y="1657350"/>
            <a:ext cx="2372995" cy="4521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强趋势阶段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1" name="文本框 20"/>
          <p:cNvSpPr txBox="1"/>
          <p:nvPr/>
        </p:nvSpPr>
        <p:spPr>
          <a:xfrm>
            <a:off x="9104630" y="3124835"/>
            <a:ext cx="2372995" cy="452120"/>
          </a:xfrm>
          <a:prstGeom prst="rect">
            <a:avLst/>
          </a:prstGeom>
          <a:noFill/>
        </p:spPr>
        <p:txBody>
          <a:bodyPr wrap="square" rtlCol="0">
            <a:noAutofit/>
          </a:bodyPr>
          <a:p>
            <a:r>
              <a:rPr lang="en-US" altLang="zh-CN" sz="2000">
                <a:solidFill>
                  <a:schemeClr val="tx1"/>
                </a:solidFill>
              </a:rPr>
              <a:t>3.</a:t>
            </a:r>
            <a:r>
              <a:rPr lang="zh-CN" altLang="en-US" sz="2000">
                <a:solidFill>
                  <a:schemeClr val="tx1"/>
                </a:solidFill>
              </a:rPr>
              <a:t>筑底或抵抗阶段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
        <p:nvSpPr>
          <p:cNvPr id="22" name="文本框 21"/>
          <p:cNvSpPr txBox="1"/>
          <p:nvPr/>
        </p:nvSpPr>
        <p:spPr>
          <a:xfrm>
            <a:off x="9104630" y="2209800"/>
            <a:ext cx="2372995" cy="452120"/>
          </a:xfrm>
          <a:prstGeom prst="rect">
            <a:avLst/>
          </a:prstGeom>
          <a:noFill/>
        </p:spPr>
        <p:txBody>
          <a:bodyPr wrap="square" rtlCol="0">
            <a:noAutofit/>
          </a:bodyPr>
          <a:p>
            <a:r>
              <a:rPr lang="en-US" altLang="zh-CN" sz="2000">
                <a:solidFill>
                  <a:schemeClr val="tx1"/>
                </a:solidFill>
              </a:rPr>
              <a:t>2.</a:t>
            </a:r>
            <a:r>
              <a:rPr lang="zh-CN" altLang="en-US" sz="2000">
                <a:solidFill>
                  <a:schemeClr val="tx1"/>
                </a:solidFill>
              </a:rPr>
              <a:t>强势整理阶段</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模型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6" name="图片 5"/>
          <p:cNvPicPr>
            <a:picLocks noChangeAspect="1"/>
          </p:cNvPicPr>
          <p:nvPr/>
        </p:nvPicPr>
        <p:blipFill>
          <a:blip r:embed="rId2"/>
          <a:stretch>
            <a:fillRect/>
          </a:stretch>
        </p:blipFill>
        <p:spPr>
          <a:xfrm>
            <a:off x="6275705" y="1930400"/>
            <a:ext cx="5345430" cy="3303270"/>
          </a:xfrm>
          <a:prstGeom prst="rect">
            <a:avLst/>
          </a:prstGeom>
        </p:spPr>
      </p:pic>
      <p:pic>
        <p:nvPicPr>
          <p:cNvPr id="5" name="图片 4"/>
          <p:cNvPicPr>
            <a:picLocks noChangeAspect="1"/>
          </p:cNvPicPr>
          <p:nvPr/>
        </p:nvPicPr>
        <p:blipFill>
          <a:blip r:embed="rId3"/>
          <a:stretch>
            <a:fillRect/>
          </a:stretch>
        </p:blipFill>
        <p:spPr>
          <a:xfrm>
            <a:off x="478790" y="1035685"/>
            <a:ext cx="6014085" cy="478536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UNIT_PLACING_PICTURE_USER_VIEWPORT" val="{&quot;height&quot;:1539,&quot;width&quot;:39003}"/>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332222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4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内容，文字是您思想的提炼，请言简意赅的阐述您的观点。单击添加正文，文字是您思想的提炼。单击此处添加正文，文字是您思想的提炼，请言简意赅的阐述您的观点。单击添加正文，文字是您思想的提炼。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10,10,10,10,10,10]}"/>
</p:tagLst>
</file>

<file path=ppt/tags/tag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DIAGRAM_USE_COLOR_VALUE" val="{&quot;color_scheme&quot;:1,&quot;color_type&quot;:1,&quot;theme_color_indexes&quot;:[10,10,10,10,10,10]}"/>
</p:tagLst>
</file>

<file path=ppt/tags/tag5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10,10,10,10,10,10]}"/>
</p:tagLst>
</file>

<file path=ppt/tags/tag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5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5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43.77500610351564,&quot;left&quot;:74.45,&quot;top&quot;:65.95,&quot;width&quot;:836.29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10,10,10,10,10,1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22227]}"/>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VIRTUALLY_FRAME" val="{&quot;height&quot;:367,&quot;left&quot;:25.1,&quot;top&quot;:97.1,&quot;width&quot;:914.75}"/>
</p:tagLst>
</file>

<file path=ppt/tags/tag72.xml><?xml version="1.0" encoding="utf-8"?>
<p:tagLst xmlns:p="http://schemas.openxmlformats.org/presentationml/2006/main">
  <p:tag name="KSO_WM_DIAGRAM_VIRTUALLY_FRAME" val="{&quot;height&quot;:367,&quot;left&quot;:25.1,&quot;top&quot;:97.1,&quot;width&quot;:914.75}"/>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PA" val="v5.2.11"/>
  <p:tag name="KSO_WM_DIAGRAM_VIRTUALLY_FRAME" val="{&quot;height&quot;:404.2,&quot;left&quot;:49.4,&quot;top&quot;:87.15,&quot;width&quot;:861.3034645669292}"/>
</p:tagLst>
</file>

<file path=ppt/tags/tag9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2154</Words>
  <Application>WPS 演示</Application>
  <PresentationFormat>宽屏</PresentationFormat>
  <Paragraphs>219</Paragraphs>
  <Slides>26</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KSOFDDF4E7ED</vt:lpstr>
      <vt:lpstr>Segoe Print</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974</cp:revision>
  <dcterms:created xsi:type="dcterms:W3CDTF">2019-06-19T02:08:00Z</dcterms:created>
  <dcterms:modified xsi:type="dcterms:W3CDTF">2026-07-16T05:54:20Z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