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svg" ContentType="image/svg+xml"/>
  <Override PartName="/ppt/media/image7.svg" ContentType="image/svg+xml"/>
  <Override PartName="/ppt/media/image9.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sldIdLst>
    <p:sldId id="279" r:id="rId3"/>
    <p:sldId id="260" r:id="rId4"/>
    <p:sldId id="329" r:id="rId5"/>
    <p:sldId id="277" r:id="rId6"/>
    <p:sldId id="382" r:id="rId7"/>
    <p:sldId id="333" r:id="rId8"/>
    <p:sldId id="360" r:id="rId9"/>
    <p:sldId id="374" r:id="rId10"/>
    <p:sldId id="376" r:id="rId11"/>
    <p:sldId id="378" r:id="rId12"/>
    <p:sldId id="348" r:id="rId13"/>
    <p:sldId id="379" r:id="rId14"/>
    <p:sldId id="352" r:id="rId15"/>
    <p:sldId id="371" r:id="rId16"/>
    <p:sldId id="325" r:id="rId17"/>
    <p:sldId id="355" r:id="rId18"/>
    <p:sldId id="372" r:id="rId19"/>
    <p:sldId id="331" r:id="rId20"/>
    <p:sldId id="278" r:id="rId21"/>
    <p:sldId id="326" r:id="rId22"/>
    <p:sldId id="335" r:id="rId23"/>
    <p:sldId id="336" r:id="rId24"/>
    <p:sldId id="375" r:id="rId25"/>
    <p:sldId id="380" r:id="rId26"/>
    <p:sldId id="381" r:id="rId27"/>
    <p:sldId id="377" r:id="rId28"/>
    <p:sldId id="276" r:id="rId29"/>
  </p:sldIdLst>
  <p:sldSz cx="12192000" cy="6858000"/>
  <p:notesSz cx="6858000" cy="9144000"/>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13C28"/>
    <a:srgbClr val="B82C1C"/>
    <a:srgbClr val="FFF5AD"/>
    <a:srgbClr val="FFF9CA"/>
    <a:srgbClr val="FFF4A1"/>
    <a:srgbClr val="F5F7F9"/>
    <a:srgbClr val="FFF6CD"/>
    <a:srgbClr val="FFFDF5"/>
    <a:srgbClr val="FFDF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08"/>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4" Type="http://schemas.openxmlformats.org/officeDocument/2006/relationships/tags" Target="tags/tag149.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notesMaster" Target="notesMasters/notesMaster1.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3.xml"/><Relationship Id="rId3" Type="http://schemas.openxmlformats.org/officeDocument/2006/relationships/image" Target="../media/image1.png"/><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ags" Target="../tags/tag4.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2" name="图片 1" descr="神奇色阶ppt 拷贝"/>
          <p:cNvPicPr>
            <a:picLocks noChangeAspect="1"/>
          </p:cNvPicPr>
          <p:nvPr userDrawn="1"/>
        </p:nvPicPr>
        <p:blipFill>
          <a:blip r:embed="rId2"/>
          <a:stretch>
            <a:fillRect/>
          </a:stretch>
        </p:blipFill>
        <p:spPr>
          <a:xfrm>
            <a:off x="0" y="0"/>
            <a:ext cx="12192000" cy="6858000"/>
          </a:xfrm>
          <a:prstGeom prst="rect">
            <a:avLst/>
          </a:prstGeom>
        </p:spPr>
      </p:pic>
      <p:pic>
        <p:nvPicPr>
          <p:cNvPr id="5" name="图片 4" descr="矢量智能对象"/>
          <p:cNvPicPr>
            <a:picLocks noChangeAspect="1"/>
          </p:cNvPicPr>
          <p:nvPr userDrawn="1">
            <p:custDataLst>
              <p:tags r:id="rId3"/>
            </p:custDataLst>
          </p:nvPr>
        </p:nvPicPr>
        <p:blipFill>
          <a:blip r:embed="rId4"/>
          <a:stretch>
            <a:fillRect/>
          </a:stretch>
        </p:blipFill>
        <p:spPr>
          <a:xfrm>
            <a:off x="246380" y="262890"/>
            <a:ext cx="1529080" cy="33147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2" name="图片 1" descr="神奇色阶ppt 拷贝"/>
          <p:cNvPicPr>
            <a:picLocks noChangeAspect="1"/>
          </p:cNvPicPr>
          <p:nvPr userDrawn="1">
            <p:custDataLst>
              <p:tags r:id="rId2"/>
            </p:custDataLst>
          </p:nvPr>
        </p:nvPicPr>
        <p:blipFill>
          <a:blip r:embed="rId3"/>
          <a:stretch>
            <a:fillRect/>
          </a:stretch>
        </p:blipFill>
        <p:spPr>
          <a:xfrm>
            <a:off x="0" y="0"/>
            <a:ext cx="12192000" cy="6858000"/>
          </a:xfrm>
          <a:prstGeom prst="rect">
            <a:avLst/>
          </a:prstGeom>
        </p:spPr>
      </p:pic>
      <p:sp>
        <p:nvSpPr>
          <p:cNvPr id="5" name="圆角矩形 4"/>
          <p:cNvSpPr/>
          <p:nvPr userDrawn="1"/>
        </p:nvSpPr>
        <p:spPr>
          <a:xfrm>
            <a:off x="248920" y="723265"/>
            <a:ext cx="11734800" cy="5687060"/>
          </a:xfrm>
          <a:prstGeom prst="roundRect">
            <a:avLst>
              <a:gd name="adj" fmla="val 18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descr="矢量智能对象"/>
          <p:cNvPicPr>
            <a:picLocks noChangeAspect="1"/>
          </p:cNvPicPr>
          <p:nvPr userDrawn="1">
            <p:custDataLst>
              <p:tags r:id="rId4"/>
            </p:custDataLst>
          </p:nvPr>
        </p:nvPicPr>
        <p:blipFill>
          <a:blip r:embed="rId5"/>
          <a:stretch>
            <a:fillRect/>
          </a:stretch>
        </p:blipFill>
        <p:spPr>
          <a:xfrm>
            <a:off x="246380" y="262890"/>
            <a:ext cx="1529080" cy="33147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101" name="图片 100"/>
          <p:cNvPicPr/>
          <p:nvPr userDrawn="1">
            <p:custDataLst>
              <p:tags r:id="rId2"/>
            </p:custDataLst>
          </p:nvPr>
        </p:nvPicPr>
        <p:blipFill>
          <a:blip r:embed="rId3"/>
          <a:stretch>
            <a:fillRect/>
          </a:stretch>
        </p:blipFill>
        <p:spPr>
          <a:xfrm>
            <a:off x="-3175" y="0"/>
            <a:ext cx="12190730" cy="6858000"/>
          </a:xfrm>
          <a:prstGeom prst="rect">
            <a:avLst/>
          </a:prstGeom>
          <a:noFill/>
          <a:ln w="9525">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神奇色阶ppt"/>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0.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9.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tags" Target="../tags/tag88.xm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91.xml"/><Relationship Id="rId7" Type="http://schemas.openxmlformats.org/officeDocument/2006/relationships/image" Target="../media/image25.png"/><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tags" Target="../tags/tag90.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93.xml"/><Relationship Id="rId2" Type="http://schemas.openxmlformats.org/officeDocument/2006/relationships/image" Target="../media/image26.png"/><Relationship Id="rId1" Type="http://schemas.openxmlformats.org/officeDocument/2006/relationships/tags" Target="../tags/tag92.xml"/></Relationships>
</file>

<file path=ppt/slides/_rels/slide13.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6" Type="http://schemas.openxmlformats.org/officeDocument/2006/relationships/slideLayout" Target="../slideLayouts/slideLayout2.xml"/><Relationship Id="rId15" Type="http://schemas.openxmlformats.org/officeDocument/2006/relationships/tags" Target="../tags/tag108.xml"/><Relationship Id="rId14" Type="http://schemas.openxmlformats.org/officeDocument/2006/relationships/tags" Target="../tags/tag107.xml"/><Relationship Id="rId13" Type="http://schemas.openxmlformats.org/officeDocument/2006/relationships/tags" Target="../tags/tag106.xml"/><Relationship Id="rId12" Type="http://schemas.openxmlformats.org/officeDocument/2006/relationships/tags" Target="../tags/tag105.xml"/><Relationship Id="rId11" Type="http://schemas.openxmlformats.org/officeDocument/2006/relationships/tags" Target="../tags/tag104.xml"/><Relationship Id="rId10" Type="http://schemas.openxmlformats.org/officeDocument/2006/relationships/tags" Target="../tags/tag103.xml"/><Relationship Id="rId1" Type="http://schemas.openxmlformats.org/officeDocument/2006/relationships/tags" Target="../tags/tag94.xm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11.xml"/><Relationship Id="rId3" Type="http://schemas.openxmlformats.org/officeDocument/2006/relationships/image" Target="../media/image27.png"/><Relationship Id="rId2" Type="http://schemas.openxmlformats.org/officeDocument/2006/relationships/tags" Target="../tags/tag110.xml"/><Relationship Id="rId1" Type="http://schemas.openxmlformats.org/officeDocument/2006/relationships/tags" Target="../tags/tag10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3.xml"/><Relationship Id="rId1" Type="http://schemas.openxmlformats.org/officeDocument/2006/relationships/tags" Target="../tags/tag112.xml"/></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15.xml"/><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tags" Target="../tags/tag1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7.xml"/><Relationship Id="rId1" Type="http://schemas.openxmlformats.org/officeDocument/2006/relationships/tags" Target="../tags/tag1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9.xml"/><Relationship Id="rId1" Type="http://schemas.openxmlformats.org/officeDocument/2006/relationships/tags" Target="../tags/tag118.xml"/></Relationships>
</file>

<file path=ppt/slides/_rels/slide19.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126.xml"/><Relationship Id="rId7" Type="http://schemas.openxmlformats.org/officeDocument/2006/relationships/tags" Target="../tags/tag125.xml"/><Relationship Id="rId6" Type="http://schemas.openxmlformats.org/officeDocument/2006/relationships/tags" Target="../tags/tag124.xml"/><Relationship Id="rId5" Type="http://schemas.openxmlformats.org/officeDocument/2006/relationships/tags" Target="../tags/tag123.xml"/><Relationship Id="rId4" Type="http://schemas.openxmlformats.org/officeDocument/2006/relationships/image" Target="../media/image30.png"/><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46.xml"/><Relationship Id="rId2" Type="http://schemas.openxmlformats.org/officeDocument/2006/relationships/image" Target="../media/image5.png"/><Relationship Id="rId1" Type="http://schemas.openxmlformats.org/officeDocument/2006/relationships/tags" Target="../tags/tag45.xml"/></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31.xml"/><Relationship Id="rId5" Type="http://schemas.openxmlformats.org/officeDocument/2006/relationships/tags" Target="../tags/tag130.xml"/><Relationship Id="rId4" Type="http://schemas.openxmlformats.org/officeDocument/2006/relationships/tags" Target="../tags/tag129.xml"/><Relationship Id="rId3" Type="http://schemas.openxmlformats.org/officeDocument/2006/relationships/image" Target="../media/image31.png"/><Relationship Id="rId2" Type="http://schemas.openxmlformats.org/officeDocument/2006/relationships/tags" Target="../tags/tag128.xml"/><Relationship Id="rId1" Type="http://schemas.openxmlformats.org/officeDocument/2006/relationships/tags" Target="../tags/tag127.xml"/></Relationships>
</file>

<file path=ppt/slides/_rels/slide2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35.xml"/><Relationship Id="rId5" Type="http://schemas.openxmlformats.org/officeDocument/2006/relationships/image" Target="../media/image33.png"/><Relationship Id="rId4" Type="http://schemas.openxmlformats.org/officeDocument/2006/relationships/tags" Target="../tags/tag134.xml"/><Relationship Id="rId3" Type="http://schemas.openxmlformats.org/officeDocument/2006/relationships/image" Target="../media/image32.png"/><Relationship Id="rId2" Type="http://schemas.openxmlformats.org/officeDocument/2006/relationships/tags" Target="../tags/tag133.xml"/><Relationship Id="rId1" Type="http://schemas.openxmlformats.org/officeDocument/2006/relationships/tags" Target="../tags/tag132.xml"/></Relationships>
</file>

<file path=ppt/slides/_rels/slide2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39.xml"/><Relationship Id="rId5" Type="http://schemas.openxmlformats.org/officeDocument/2006/relationships/image" Target="../media/image35.png"/><Relationship Id="rId4" Type="http://schemas.openxmlformats.org/officeDocument/2006/relationships/tags" Target="../tags/tag138.xml"/><Relationship Id="rId3" Type="http://schemas.openxmlformats.org/officeDocument/2006/relationships/image" Target="../media/image34.png"/><Relationship Id="rId2" Type="http://schemas.openxmlformats.org/officeDocument/2006/relationships/tags" Target="../tags/tag137.xml"/><Relationship Id="rId1" Type="http://schemas.openxmlformats.org/officeDocument/2006/relationships/tags" Target="../tags/tag13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0.xml"/><Relationship Id="rId1" Type="http://schemas.openxmlformats.org/officeDocument/2006/relationships/image" Target="../media/image36.png"/></Relationships>
</file>

<file path=ppt/slides/_rels/slide24.xml.rels><?xml version="1.0" encoding="UTF-8" standalone="yes"?>
<Relationships xmlns="http://schemas.openxmlformats.org/package/2006/relationships"><Relationship Id="rId9" Type="http://schemas.openxmlformats.org/officeDocument/2006/relationships/tags" Target="../tags/tag142.xml"/><Relationship Id="rId8" Type="http://schemas.openxmlformats.org/officeDocument/2006/relationships/tags" Target="../tags/tag141.xml"/><Relationship Id="rId7" Type="http://schemas.openxmlformats.org/officeDocument/2006/relationships/image" Target="../media/image43.png"/><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3" Type="http://schemas.openxmlformats.org/officeDocument/2006/relationships/image" Target="../media/image39.png"/><Relationship Id="rId2" Type="http://schemas.openxmlformats.org/officeDocument/2006/relationships/image" Target="../media/image38.png"/><Relationship Id="rId10" Type="http://schemas.openxmlformats.org/officeDocument/2006/relationships/slideLayout" Target="../slideLayouts/slideLayout2.xml"/><Relationship Id="rId1"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3.xml"/><Relationship Id="rId1"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4.xml"/><Relationship Id="rId1" Type="http://schemas.openxmlformats.org/officeDocument/2006/relationships/image" Target="../media/image45.png"/></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48.xml"/><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tags" Target="../tags/tag145.xml"/></Relationships>
</file>

<file path=ppt/slides/_rels/slide3.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1" Type="http://schemas.openxmlformats.org/officeDocument/2006/relationships/slideLayout" Target="../slideLayouts/slideLayout2.xml"/><Relationship Id="rId20" Type="http://schemas.openxmlformats.org/officeDocument/2006/relationships/tags" Target="../tags/tag60.xml"/><Relationship Id="rId2" Type="http://schemas.openxmlformats.org/officeDocument/2006/relationships/tags" Target="../tags/tag48.xml"/><Relationship Id="rId19" Type="http://schemas.openxmlformats.org/officeDocument/2006/relationships/image" Target="../media/image11.svg"/><Relationship Id="rId18" Type="http://schemas.openxmlformats.org/officeDocument/2006/relationships/image" Target="../media/image10.png"/><Relationship Id="rId17" Type="http://schemas.openxmlformats.org/officeDocument/2006/relationships/tags" Target="../tags/tag59.xml"/><Relationship Id="rId16" Type="http://schemas.openxmlformats.org/officeDocument/2006/relationships/image" Target="../media/image9.svg"/><Relationship Id="rId15" Type="http://schemas.openxmlformats.org/officeDocument/2006/relationships/image" Target="../media/image8.png"/><Relationship Id="rId14" Type="http://schemas.openxmlformats.org/officeDocument/2006/relationships/tags" Target="../tags/tag58.xml"/><Relationship Id="rId13" Type="http://schemas.openxmlformats.org/officeDocument/2006/relationships/image" Target="../media/image7.svg"/><Relationship Id="rId12" Type="http://schemas.openxmlformats.org/officeDocument/2006/relationships/image" Target="../media/image6.png"/><Relationship Id="rId11" Type="http://schemas.openxmlformats.org/officeDocument/2006/relationships/tags" Target="../tags/tag57.xml"/><Relationship Id="rId10" Type="http://schemas.openxmlformats.org/officeDocument/2006/relationships/tags" Target="../tags/tag56.xml"/><Relationship Id="rId1" Type="http://schemas.openxmlformats.org/officeDocument/2006/relationships/tags" Target="../tags/tag47.xml"/></Relationships>
</file>

<file path=ppt/slides/_rels/slide4.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image" Target="../media/image12.jpeg"/><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0" Type="http://schemas.openxmlformats.org/officeDocument/2006/relationships/slideLayout" Target="../slideLayouts/slideLayout2.xml"/><Relationship Id="rId1" Type="http://schemas.openxmlformats.org/officeDocument/2006/relationships/tags" Target="../tags/tag61.xml"/></Relationships>
</file>

<file path=ppt/slides/_rels/slide5.xml.rels><?xml version="1.0" encoding="UTF-8" standalone="yes"?>
<Relationships xmlns="http://schemas.openxmlformats.org/package/2006/relationships"><Relationship Id="rId9" Type="http://schemas.openxmlformats.org/officeDocument/2006/relationships/tags" Target="../tags/tag76.xml"/><Relationship Id="rId8" Type="http://schemas.openxmlformats.org/officeDocument/2006/relationships/image" Target="../media/image12.jpeg"/><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0" Type="http://schemas.openxmlformats.org/officeDocument/2006/relationships/slideLayout" Target="../slideLayouts/slideLayout2.xml"/><Relationship Id="rId1" Type="http://schemas.openxmlformats.org/officeDocument/2006/relationships/tags" Target="../tags/tag69.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9.xml"/><Relationship Id="rId3" Type="http://schemas.openxmlformats.org/officeDocument/2006/relationships/image" Target="../media/image13.png"/><Relationship Id="rId2" Type="http://schemas.openxmlformats.org/officeDocument/2006/relationships/tags" Target="../tags/tag78.xml"/><Relationship Id="rId1" Type="http://schemas.openxmlformats.org/officeDocument/2006/relationships/tags" Target="../tags/tag77.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1.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tags" Target="../tags/tag80.xml"/></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85.xml"/><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descr="矢量智能对象"/>
          <p:cNvPicPr>
            <a:picLocks noChangeAspect="1"/>
          </p:cNvPicPr>
          <p:nvPr userDrawn="1"/>
        </p:nvPicPr>
        <p:blipFill>
          <a:blip r:embed="rId1"/>
          <a:stretch>
            <a:fillRect/>
          </a:stretch>
        </p:blipFill>
        <p:spPr>
          <a:xfrm>
            <a:off x="5334000" y="718185"/>
            <a:ext cx="1524000" cy="330200"/>
          </a:xfrm>
          <a:prstGeom prst="rect">
            <a:avLst/>
          </a:prstGeom>
        </p:spPr>
      </p:pic>
      <p:sp>
        <p:nvSpPr>
          <p:cNvPr id="3" name="文本框 2"/>
          <p:cNvSpPr txBox="1"/>
          <p:nvPr>
            <p:custDataLst>
              <p:tags r:id="rId2"/>
            </p:custDataLst>
          </p:nvPr>
        </p:nvSpPr>
        <p:spPr>
          <a:xfrm>
            <a:off x="1210310" y="1852295"/>
            <a:ext cx="10262235" cy="1240155"/>
          </a:xfrm>
          <a:prstGeom prst="rect">
            <a:avLst/>
          </a:prstGeom>
          <a:noFill/>
        </p:spPr>
        <p:txBody>
          <a:bodyPr wrap="square" rtlCol="0">
            <a:spAutoFit/>
          </a:bodyPr>
          <a:p>
            <a:pPr indent="0" algn="ctr" fontAlgn="auto">
              <a:lnSpc>
                <a:spcPct val="90000"/>
              </a:lnSpc>
            </a:pPr>
            <a:r>
              <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潜伏狙击战法</a:t>
            </a:r>
            <a:endPar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grpSp>
        <p:nvGrpSpPr>
          <p:cNvPr id="7" name="组合 6"/>
          <p:cNvGrpSpPr/>
          <p:nvPr/>
        </p:nvGrpSpPr>
        <p:grpSpPr>
          <a:xfrm>
            <a:off x="3138170" y="3429000"/>
            <a:ext cx="6108700" cy="1076325"/>
            <a:chOff x="4585" y="6136"/>
            <a:chExt cx="9620" cy="1695"/>
          </a:xfrm>
        </p:grpSpPr>
        <p:sp>
          <p:nvSpPr>
            <p:cNvPr id="12" name="文本框 11"/>
            <p:cNvSpPr txBox="1"/>
            <p:nvPr>
              <p:custDataLst>
                <p:tags r:id="rId3"/>
              </p:custDataLst>
            </p:nvPr>
          </p:nvSpPr>
          <p:spPr>
            <a:xfrm>
              <a:off x="9547" y="6136"/>
              <a:ext cx="4658" cy="1695"/>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投资</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顾问执业编号：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A1120625040003</a:t>
              </a:r>
              <a:endPar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A20250618012527</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6" name="文本框 5"/>
            <p:cNvSpPr txBox="1"/>
            <p:nvPr>
              <p:custDataLst>
                <p:tags r:id="rId4"/>
              </p:custDataLst>
            </p:nvPr>
          </p:nvSpPr>
          <p:spPr>
            <a:xfrm>
              <a:off x="4585" y="6136"/>
              <a:ext cx="4658" cy="531"/>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主讲老师：</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何祖光</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做</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1"/>
          <p:cNvPicPr>
            <a:picLocks noChangeAspect="1"/>
          </p:cNvPicPr>
          <p:nvPr/>
        </p:nvPicPr>
        <p:blipFill>
          <a:blip r:embed="rId2"/>
          <a:stretch>
            <a:fillRect/>
          </a:stretch>
        </p:blipFill>
        <p:spPr>
          <a:xfrm>
            <a:off x="244475" y="1133475"/>
            <a:ext cx="8189595" cy="4591685"/>
          </a:xfrm>
          <a:prstGeom prst="rect">
            <a:avLst/>
          </a:prstGeom>
        </p:spPr>
      </p:pic>
      <p:pic>
        <p:nvPicPr>
          <p:cNvPr id="3" name="图片 2"/>
          <p:cNvPicPr>
            <a:picLocks noChangeAspect="1"/>
          </p:cNvPicPr>
          <p:nvPr/>
        </p:nvPicPr>
        <p:blipFill>
          <a:blip r:embed="rId3"/>
          <a:stretch>
            <a:fillRect/>
          </a:stretch>
        </p:blipFill>
        <p:spPr>
          <a:xfrm>
            <a:off x="3556000" y="1133475"/>
            <a:ext cx="8415020" cy="4437380"/>
          </a:xfrm>
          <a:prstGeom prst="rect">
            <a:avLst/>
          </a:prstGeom>
        </p:spPr>
      </p:pic>
    </p:spTree>
    <p:custDataLst>
      <p:tags r:id="rId4"/>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仓位思路</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nvPicPr>
        <p:blipFill>
          <a:blip r:embed="rId2"/>
          <a:stretch>
            <a:fillRect/>
          </a:stretch>
        </p:blipFill>
        <p:spPr>
          <a:xfrm>
            <a:off x="4586605" y="768350"/>
            <a:ext cx="3019425" cy="1219200"/>
          </a:xfrm>
          <a:prstGeom prst="rect">
            <a:avLst/>
          </a:prstGeom>
        </p:spPr>
      </p:pic>
      <p:pic>
        <p:nvPicPr>
          <p:cNvPr id="7" name="图片 6"/>
          <p:cNvPicPr>
            <a:picLocks noChangeAspect="1"/>
          </p:cNvPicPr>
          <p:nvPr/>
        </p:nvPicPr>
        <p:blipFill>
          <a:blip r:embed="rId3"/>
          <a:stretch>
            <a:fillRect/>
          </a:stretch>
        </p:blipFill>
        <p:spPr>
          <a:xfrm>
            <a:off x="297815" y="2026920"/>
            <a:ext cx="5678170" cy="2209800"/>
          </a:xfrm>
          <a:prstGeom prst="rect">
            <a:avLst/>
          </a:prstGeom>
        </p:spPr>
      </p:pic>
      <p:pic>
        <p:nvPicPr>
          <p:cNvPr id="19" name="图片 18"/>
          <p:cNvPicPr>
            <a:picLocks noChangeAspect="1"/>
          </p:cNvPicPr>
          <p:nvPr/>
        </p:nvPicPr>
        <p:blipFill>
          <a:blip r:embed="rId4"/>
          <a:stretch>
            <a:fillRect/>
          </a:stretch>
        </p:blipFill>
        <p:spPr>
          <a:xfrm>
            <a:off x="5975985" y="2042160"/>
            <a:ext cx="5983605" cy="2168525"/>
          </a:xfrm>
          <a:prstGeom prst="rect">
            <a:avLst/>
          </a:prstGeom>
        </p:spPr>
      </p:pic>
      <p:pic>
        <p:nvPicPr>
          <p:cNvPr id="21" name="图片 20"/>
          <p:cNvPicPr>
            <a:picLocks noChangeAspect="1"/>
          </p:cNvPicPr>
          <p:nvPr/>
        </p:nvPicPr>
        <p:blipFill>
          <a:blip r:embed="rId5"/>
          <a:stretch>
            <a:fillRect/>
          </a:stretch>
        </p:blipFill>
        <p:spPr>
          <a:xfrm>
            <a:off x="4586605" y="4222115"/>
            <a:ext cx="3400425" cy="381000"/>
          </a:xfrm>
          <a:prstGeom prst="rect">
            <a:avLst/>
          </a:prstGeom>
        </p:spPr>
      </p:pic>
      <p:pic>
        <p:nvPicPr>
          <p:cNvPr id="22" name="图片 21"/>
          <p:cNvPicPr>
            <a:picLocks noChangeAspect="1"/>
          </p:cNvPicPr>
          <p:nvPr/>
        </p:nvPicPr>
        <p:blipFill>
          <a:blip r:embed="rId6"/>
          <a:stretch>
            <a:fillRect/>
          </a:stretch>
        </p:blipFill>
        <p:spPr>
          <a:xfrm>
            <a:off x="3107690" y="4582160"/>
            <a:ext cx="6910705" cy="1393825"/>
          </a:xfrm>
          <a:prstGeom prst="rect">
            <a:avLst/>
          </a:prstGeom>
        </p:spPr>
      </p:pic>
      <p:pic>
        <p:nvPicPr>
          <p:cNvPr id="2" name="图片 1"/>
          <p:cNvPicPr>
            <a:picLocks noChangeAspect="1"/>
          </p:cNvPicPr>
          <p:nvPr/>
        </p:nvPicPr>
        <p:blipFill>
          <a:blip r:embed="rId7"/>
          <a:stretch>
            <a:fillRect/>
          </a:stretch>
        </p:blipFill>
        <p:spPr>
          <a:xfrm>
            <a:off x="4371975" y="5716905"/>
            <a:ext cx="3615055" cy="673735"/>
          </a:xfrm>
          <a:prstGeom prst="rect">
            <a:avLst/>
          </a:prstGeom>
        </p:spPr>
      </p:pic>
    </p:spTree>
    <p:custDataLst>
      <p:tags r:id="rId8"/>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1"/>
          <p:cNvPicPr>
            <a:picLocks noChangeAspect="1"/>
          </p:cNvPicPr>
          <p:nvPr/>
        </p:nvPicPr>
        <p:blipFill>
          <a:blip r:embed="rId2"/>
          <a:stretch>
            <a:fillRect/>
          </a:stretch>
        </p:blipFill>
        <p:spPr>
          <a:xfrm>
            <a:off x="1231265" y="768350"/>
            <a:ext cx="9921875" cy="5463540"/>
          </a:xfrm>
          <a:prstGeom prst="rect">
            <a:avLst/>
          </a:prstGeom>
        </p:spPr>
      </p:pic>
    </p:spTree>
    <p:custDataLst>
      <p:tags r:id="rId3"/>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神奇四</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维</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grpSp>
        <p:nvGrpSpPr>
          <p:cNvPr id="3" name="îṡ1íḋè"/>
          <p:cNvGrpSpPr/>
          <p:nvPr>
            <p:custDataLst>
              <p:tags r:id="rId2"/>
            </p:custDataLst>
          </p:nvPr>
        </p:nvGrpSpPr>
        <p:grpSpPr>
          <a:xfrm>
            <a:off x="4462463" y="1631245"/>
            <a:ext cx="3267074" cy="3323294"/>
            <a:chOff x="4270896" y="1952252"/>
            <a:chExt cx="3485539" cy="3545517"/>
          </a:xfrm>
        </p:grpSpPr>
        <p:sp>
          <p:nvSpPr>
            <p:cNvPr id="5" name="ïṧľîḍè"/>
            <p:cNvSpPr/>
            <p:nvPr>
              <p:custDataLst>
                <p:tags r:id="rId3"/>
              </p:custDataLst>
            </p:nvPr>
          </p:nvSpPr>
          <p:spPr bwMode="auto">
            <a:xfrm>
              <a:off x="5775517" y="2465118"/>
              <a:ext cx="1980918" cy="2260770"/>
            </a:xfrm>
            <a:custGeom>
              <a:avLst/>
              <a:gdLst>
                <a:gd name="T0" fmla="*/ 457 w 457"/>
                <a:gd name="T1" fmla="*/ 214 h 522"/>
                <a:gd name="T2" fmla="*/ 370 w 457"/>
                <a:gd name="T3" fmla="*/ 0 h 522"/>
                <a:gd name="T4" fmla="*/ 266 w 457"/>
                <a:gd name="T5" fmla="*/ 102 h 522"/>
                <a:gd name="T6" fmla="*/ 197 w 457"/>
                <a:gd name="T7" fmla="*/ 434 h 522"/>
                <a:gd name="T8" fmla="*/ 197 w 457"/>
                <a:gd name="T9" fmla="*/ 434 h 522"/>
                <a:gd name="T10" fmla="*/ 194 w 457"/>
                <a:gd name="T11" fmla="*/ 437 h 522"/>
                <a:gd name="T12" fmla="*/ 63 w 457"/>
                <a:gd name="T13" fmla="*/ 493 h 522"/>
                <a:gd name="T14" fmla="*/ 0 w 457"/>
                <a:gd name="T15" fmla="*/ 483 h 522"/>
                <a:gd name="T16" fmla="*/ 152 w 457"/>
                <a:gd name="T17" fmla="*/ 522 h 522"/>
                <a:gd name="T18" fmla="*/ 367 w 457"/>
                <a:gd name="T19" fmla="*/ 432 h 522"/>
                <a:gd name="T20" fmla="*/ 457 w 457"/>
                <a:gd name="T21" fmla="*/ 214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7" h="522">
                  <a:moveTo>
                    <a:pt x="457" y="214"/>
                  </a:moveTo>
                  <a:cubicBezTo>
                    <a:pt x="457" y="134"/>
                    <a:pt x="426" y="58"/>
                    <a:pt x="370" y="0"/>
                  </a:cubicBezTo>
                  <a:cubicBezTo>
                    <a:pt x="266" y="102"/>
                    <a:pt x="266" y="102"/>
                    <a:pt x="266" y="102"/>
                  </a:cubicBezTo>
                  <a:cubicBezTo>
                    <a:pt x="309" y="216"/>
                    <a:pt x="282" y="346"/>
                    <a:pt x="197" y="434"/>
                  </a:cubicBezTo>
                  <a:cubicBezTo>
                    <a:pt x="197" y="434"/>
                    <a:pt x="197" y="434"/>
                    <a:pt x="197" y="434"/>
                  </a:cubicBezTo>
                  <a:cubicBezTo>
                    <a:pt x="196" y="435"/>
                    <a:pt x="195" y="436"/>
                    <a:pt x="194" y="437"/>
                  </a:cubicBezTo>
                  <a:cubicBezTo>
                    <a:pt x="159" y="472"/>
                    <a:pt x="112" y="492"/>
                    <a:pt x="63" y="493"/>
                  </a:cubicBezTo>
                  <a:cubicBezTo>
                    <a:pt x="41" y="493"/>
                    <a:pt x="20" y="489"/>
                    <a:pt x="0" y="483"/>
                  </a:cubicBezTo>
                  <a:cubicBezTo>
                    <a:pt x="46" y="508"/>
                    <a:pt x="98" y="522"/>
                    <a:pt x="152" y="522"/>
                  </a:cubicBezTo>
                  <a:cubicBezTo>
                    <a:pt x="233" y="521"/>
                    <a:pt x="310" y="489"/>
                    <a:pt x="367" y="432"/>
                  </a:cubicBezTo>
                  <a:cubicBezTo>
                    <a:pt x="425" y="374"/>
                    <a:pt x="457" y="296"/>
                    <a:pt x="457" y="214"/>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7" name="í$ľîḓê"/>
            <p:cNvSpPr/>
            <p:nvPr>
              <p:custDataLst>
                <p:tags r:id="rId4"/>
              </p:custDataLst>
            </p:nvPr>
          </p:nvSpPr>
          <p:spPr bwMode="auto">
            <a:xfrm>
              <a:off x="5135863" y="3522339"/>
              <a:ext cx="2260770" cy="1975430"/>
            </a:xfrm>
            <a:custGeom>
              <a:avLst/>
              <a:gdLst>
                <a:gd name="T0" fmla="*/ 91 w 522"/>
                <a:gd name="T1" fmla="*/ 366 h 456"/>
                <a:gd name="T2" fmla="*/ 308 w 522"/>
                <a:gd name="T3" fmla="*/ 456 h 456"/>
                <a:gd name="T4" fmla="*/ 522 w 522"/>
                <a:gd name="T5" fmla="*/ 369 h 456"/>
                <a:gd name="T6" fmla="*/ 419 w 522"/>
                <a:gd name="T7" fmla="*/ 266 h 456"/>
                <a:gd name="T8" fmla="*/ 247 w 522"/>
                <a:gd name="T9" fmla="*/ 280 h 456"/>
                <a:gd name="T10" fmla="*/ 88 w 522"/>
                <a:gd name="T11" fmla="*/ 197 h 456"/>
                <a:gd name="T12" fmla="*/ 88 w 522"/>
                <a:gd name="T13" fmla="*/ 197 h 456"/>
                <a:gd name="T14" fmla="*/ 85 w 522"/>
                <a:gd name="T15" fmla="*/ 193 h 456"/>
                <a:gd name="T16" fmla="*/ 30 w 522"/>
                <a:gd name="T17" fmla="*/ 62 h 456"/>
                <a:gd name="T18" fmla="*/ 39 w 522"/>
                <a:gd name="T19" fmla="*/ 0 h 456"/>
                <a:gd name="T20" fmla="*/ 1 w 522"/>
                <a:gd name="T21" fmla="*/ 151 h 456"/>
                <a:gd name="T22" fmla="*/ 91 w 522"/>
                <a:gd name="T23" fmla="*/ 36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56">
                  <a:moveTo>
                    <a:pt x="91" y="366"/>
                  </a:moveTo>
                  <a:cubicBezTo>
                    <a:pt x="149" y="425"/>
                    <a:pt x="226" y="456"/>
                    <a:pt x="308" y="456"/>
                  </a:cubicBezTo>
                  <a:cubicBezTo>
                    <a:pt x="389" y="456"/>
                    <a:pt x="465" y="426"/>
                    <a:pt x="522" y="369"/>
                  </a:cubicBezTo>
                  <a:cubicBezTo>
                    <a:pt x="419" y="266"/>
                    <a:pt x="419" y="266"/>
                    <a:pt x="419" y="266"/>
                  </a:cubicBezTo>
                  <a:cubicBezTo>
                    <a:pt x="364" y="286"/>
                    <a:pt x="305" y="291"/>
                    <a:pt x="247" y="280"/>
                  </a:cubicBezTo>
                  <a:cubicBezTo>
                    <a:pt x="187" y="268"/>
                    <a:pt x="132" y="239"/>
                    <a:pt x="88" y="197"/>
                  </a:cubicBezTo>
                  <a:cubicBezTo>
                    <a:pt x="88" y="197"/>
                    <a:pt x="88" y="197"/>
                    <a:pt x="88" y="197"/>
                  </a:cubicBezTo>
                  <a:cubicBezTo>
                    <a:pt x="87" y="195"/>
                    <a:pt x="86" y="194"/>
                    <a:pt x="85" y="193"/>
                  </a:cubicBezTo>
                  <a:cubicBezTo>
                    <a:pt x="50" y="158"/>
                    <a:pt x="30" y="112"/>
                    <a:pt x="30" y="62"/>
                  </a:cubicBezTo>
                  <a:cubicBezTo>
                    <a:pt x="29" y="40"/>
                    <a:pt x="33" y="19"/>
                    <a:pt x="39" y="0"/>
                  </a:cubicBezTo>
                  <a:cubicBezTo>
                    <a:pt x="14" y="45"/>
                    <a:pt x="0" y="97"/>
                    <a:pt x="1" y="151"/>
                  </a:cubicBezTo>
                  <a:cubicBezTo>
                    <a:pt x="1" y="233"/>
                    <a:pt x="33" y="309"/>
                    <a:pt x="91" y="366"/>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8" name="îsḻîḓe"/>
            <p:cNvSpPr/>
            <p:nvPr>
              <p:custDataLst>
                <p:tags r:id="rId5"/>
              </p:custDataLst>
            </p:nvPr>
          </p:nvSpPr>
          <p:spPr bwMode="auto">
            <a:xfrm>
              <a:off x="4270896" y="2836426"/>
              <a:ext cx="2074004" cy="2225102"/>
            </a:xfrm>
            <a:custGeom>
              <a:avLst/>
              <a:gdLst>
                <a:gd name="T0" fmla="*/ 424 w 487"/>
                <a:gd name="T1" fmla="*/ 29 h 522"/>
                <a:gd name="T2" fmla="*/ 487 w 487"/>
                <a:gd name="T3" fmla="*/ 39 h 522"/>
                <a:gd name="T4" fmla="*/ 335 w 487"/>
                <a:gd name="T5" fmla="*/ 0 h 522"/>
                <a:gd name="T6" fmla="*/ 120 w 487"/>
                <a:gd name="T7" fmla="*/ 90 h 522"/>
                <a:gd name="T8" fmla="*/ 117 w 487"/>
                <a:gd name="T9" fmla="*/ 522 h 522"/>
                <a:gd name="T10" fmla="*/ 220 w 487"/>
                <a:gd name="T11" fmla="*/ 416 h 522"/>
                <a:gd name="T12" fmla="*/ 207 w 487"/>
                <a:gd name="T13" fmla="*/ 245 h 522"/>
                <a:gd name="T14" fmla="*/ 290 w 487"/>
                <a:gd name="T15" fmla="*/ 88 h 522"/>
                <a:gd name="T16" fmla="*/ 290 w 487"/>
                <a:gd name="T17" fmla="*/ 88 h 522"/>
                <a:gd name="T18" fmla="*/ 293 w 487"/>
                <a:gd name="T19" fmla="*/ 84 h 522"/>
                <a:gd name="T20" fmla="*/ 424 w 487"/>
                <a:gd name="T21" fmla="*/ 29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7" h="522">
                  <a:moveTo>
                    <a:pt x="424" y="29"/>
                  </a:moveTo>
                  <a:cubicBezTo>
                    <a:pt x="446" y="29"/>
                    <a:pt x="467" y="32"/>
                    <a:pt x="487" y="39"/>
                  </a:cubicBezTo>
                  <a:cubicBezTo>
                    <a:pt x="441" y="13"/>
                    <a:pt x="389" y="0"/>
                    <a:pt x="335" y="0"/>
                  </a:cubicBezTo>
                  <a:cubicBezTo>
                    <a:pt x="254" y="1"/>
                    <a:pt x="177" y="33"/>
                    <a:pt x="120" y="90"/>
                  </a:cubicBezTo>
                  <a:cubicBezTo>
                    <a:pt x="1" y="209"/>
                    <a:pt x="0" y="402"/>
                    <a:pt x="117" y="522"/>
                  </a:cubicBezTo>
                  <a:cubicBezTo>
                    <a:pt x="220" y="416"/>
                    <a:pt x="220" y="416"/>
                    <a:pt x="220" y="416"/>
                  </a:cubicBezTo>
                  <a:cubicBezTo>
                    <a:pt x="200" y="362"/>
                    <a:pt x="195" y="303"/>
                    <a:pt x="207" y="245"/>
                  </a:cubicBezTo>
                  <a:cubicBezTo>
                    <a:pt x="219" y="186"/>
                    <a:pt x="247" y="131"/>
                    <a:pt x="290" y="88"/>
                  </a:cubicBezTo>
                  <a:cubicBezTo>
                    <a:pt x="290" y="88"/>
                    <a:pt x="290" y="88"/>
                    <a:pt x="290" y="88"/>
                  </a:cubicBezTo>
                  <a:cubicBezTo>
                    <a:pt x="291" y="86"/>
                    <a:pt x="292" y="85"/>
                    <a:pt x="293" y="84"/>
                  </a:cubicBezTo>
                  <a:cubicBezTo>
                    <a:pt x="328" y="49"/>
                    <a:pt x="375" y="30"/>
                    <a:pt x="424" y="29"/>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19" name="iṥḷîdé"/>
            <p:cNvSpPr/>
            <p:nvPr>
              <p:custDataLst>
                <p:tags r:id="rId6"/>
              </p:custDataLst>
            </p:nvPr>
          </p:nvSpPr>
          <p:spPr bwMode="auto">
            <a:xfrm>
              <a:off x="4818242" y="1952252"/>
              <a:ext cx="2185133" cy="2040165"/>
            </a:xfrm>
            <a:custGeom>
              <a:avLst/>
              <a:gdLst>
                <a:gd name="T0" fmla="*/ 431 w 522"/>
                <a:gd name="T1" fmla="*/ 120 h 487"/>
                <a:gd name="T2" fmla="*/ 0 w 522"/>
                <a:gd name="T3" fmla="*/ 117 h 487"/>
                <a:gd name="T4" fmla="*/ 101 w 522"/>
                <a:gd name="T5" fmla="*/ 222 h 487"/>
                <a:gd name="T6" fmla="*/ 433 w 522"/>
                <a:gd name="T7" fmla="*/ 290 h 487"/>
                <a:gd name="T8" fmla="*/ 433 w 522"/>
                <a:gd name="T9" fmla="*/ 290 h 487"/>
                <a:gd name="T10" fmla="*/ 433 w 522"/>
                <a:gd name="T11" fmla="*/ 290 h 487"/>
                <a:gd name="T12" fmla="*/ 433 w 522"/>
                <a:gd name="T13" fmla="*/ 290 h 487"/>
                <a:gd name="T14" fmla="*/ 437 w 522"/>
                <a:gd name="T15" fmla="*/ 293 h 487"/>
                <a:gd name="T16" fmla="*/ 492 w 522"/>
                <a:gd name="T17" fmla="*/ 425 h 487"/>
                <a:gd name="T18" fmla="*/ 482 w 522"/>
                <a:gd name="T19" fmla="*/ 487 h 487"/>
                <a:gd name="T20" fmla="*/ 521 w 522"/>
                <a:gd name="T21" fmla="*/ 335 h 487"/>
                <a:gd name="T22" fmla="*/ 431 w 522"/>
                <a:gd name="T23" fmla="*/ 12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87">
                  <a:moveTo>
                    <a:pt x="431" y="120"/>
                  </a:moveTo>
                  <a:cubicBezTo>
                    <a:pt x="312" y="1"/>
                    <a:pt x="120" y="0"/>
                    <a:pt x="0" y="117"/>
                  </a:cubicBezTo>
                  <a:cubicBezTo>
                    <a:pt x="101" y="222"/>
                    <a:pt x="101" y="222"/>
                    <a:pt x="101" y="222"/>
                  </a:cubicBezTo>
                  <a:cubicBezTo>
                    <a:pt x="215" y="178"/>
                    <a:pt x="345" y="205"/>
                    <a:pt x="433" y="290"/>
                  </a:cubicBezTo>
                  <a:cubicBezTo>
                    <a:pt x="433" y="290"/>
                    <a:pt x="433" y="290"/>
                    <a:pt x="433" y="290"/>
                  </a:cubicBezTo>
                  <a:cubicBezTo>
                    <a:pt x="433" y="290"/>
                    <a:pt x="433" y="290"/>
                    <a:pt x="433" y="290"/>
                  </a:cubicBezTo>
                  <a:cubicBezTo>
                    <a:pt x="433" y="290"/>
                    <a:pt x="433" y="290"/>
                    <a:pt x="433" y="290"/>
                  </a:cubicBezTo>
                  <a:cubicBezTo>
                    <a:pt x="435" y="291"/>
                    <a:pt x="436" y="292"/>
                    <a:pt x="437" y="293"/>
                  </a:cubicBezTo>
                  <a:cubicBezTo>
                    <a:pt x="472" y="328"/>
                    <a:pt x="492" y="375"/>
                    <a:pt x="492" y="425"/>
                  </a:cubicBezTo>
                  <a:cubicBezTo>
                    <a:pt x="492" y="446"/>
                    <a:pt x="489" y="467"/>
                    <a:pt x="482" y="487"/>
                  </a:cubicBezTo>
                  <a:cubicBezTo>
                    <a:pt x="508" y="441"/>
                    <a:pt x="522" y="389"/>
                    <a:pt x="521" y="335"/>
                  </a:cubicBezTo>
                  <a:cubicBezTo>
                    <a:pt x="521" y="254"/>
                    <a:pt x="489" y="178"/>
                    <a:pt x="431" y="120"/>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24" name="îSḷíḑê"/>
            <p:cNvSpPr txBox="1"/>
            <p:nvPr>
              <p:custDataLst>
                <p:tags r:id="rId7"/>
              </p:custDataLst>
            </p:nvPr>
          </p:nvSpPr>
          <p:spPr>
            <a:xfrm>
              <a:off x="5288891" y="2126648"/>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01</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5" name="îşľîḍé"/>
            <p:cNvSpPr txBox="1"/>
            <p:nvPr>
              <p:custDataLst>
                <p:tags r:id="rId8"/>
              </p:custDataLst>
            </p:nvPr>
          </p:nvSpPr>
          <p:spPr>
            <a:xfrm>
              <a:off x="4392143" y="388256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02</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6" name="îşḻiḓé"/>
            <p:cNvSpPr txBox="1"/>
            <p:nvPr>
              <p:custDataLst>
                <p:tags r:id="rId9"/>
              </p:custDataLst>
            </p:nvPr>
          </p:nvSpPr>
          <p:spPr>
            <a:xfrm>
              <a:off x="6199006" y="4811326"/>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03</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7" name="ïṥḻiḑé"/>
            <p:cNvSpPr txBox="1"/>
            <p:nvPr>
              <p:custDataLst>
                <p:tags r:id="rId10"/>
              </p:custDataLst>
            </p:nvPr>
          </p:nvSpPr>
          <p:spPr>
            <a:xfrm>
              <a:off x="6984458" y="291053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04</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grpSp>
      <p:sp>
        <p:nvSpPr>
          <p:cNvPr id="28" name="PA-矩形 4"/>
          <p:cNvSpPr>
            <a:spLocks noChangeArrowheads="1"/>
          </p:cNvSpPr>
          <p:nvPr>
            <p:custDataLst>
              <p:tags r:id="rId11"/>
            </p:custDataLst>
          </p:nvPr>
        </p:nvSpPr>
        <p:spPr bwMode="auto">
          <a:xfrm>
            <a:off x="8071213"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买卖点</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最终结果的落地，需要买卖才能实现。</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（捕捞季节、牛熊线）</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29" name="PA-矩形 4"/>
          <p:cNvSpPr>
            <a:spLocks noChangeArrowheads="1"/>
          </p:cNvSpPr>
          <p:nvPr>
            <p:custDataLst>
              <p:tags r:id="rId12"/>
            </p:custDataLst>
          </p:nvPr>
        </p:nvSpPr>
        <p:spPr bwMode="auto">
          <a:xfrm>
            <a:off x="8071213" y="3419235"/>
            <a:ext cx="3494721" cy="193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资金</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短线资金主导短线趋势，中线资金主导中期趋势，长线资金主导长期趋势。</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（成交量、主力净买额、主力控盘、主力动向）</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0" name="PA-矩形 4"/>
          <p:cNvSpPr>
            <a:spLocks noChangeArrowheads="1"/>
          </p:cNvSpPr>
          <p:nvPr>
            <p:custDataLst>
              <p:tags r:id="rId13"/>
            </p:custDataLst>
          </p:nvPr>
        </p:nvSpPr>
        <p:spPr bwMode="auto">
          <a:xfrm>
            <a:off x="627466"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逻辑（题材热点</a:t>
            </a:r>
            <a:r>
              <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a:t>
            </a: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业绩预期）</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有看好逻辑，才会有主力资金做。</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（主力净买额）</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1" name="PA-矩形 4"/>
          <p:cNvSpPr>
            <a:spLocks noChangeArrowheads="1"/>
          </p:cNvSpPr>
          <p:nvPr>
            <p:custDataLst>
              <p:tags r:id="rId14"/>
            </p:custDataLst>
          </p:nvPr>
        </p:nvSpPr>
        <p:spPr bwMode="auto">
          <a:xfrm>
            <a:off x="627466" y="3419235"/>
            <a:ext cx="3494721" cy="2677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趋势</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股市最大的规律是股价行情以趋势方式运行趋势本质上是大资金决定的，但大资金又不是盲目的。只有主流资金的共振，加上基本面或题材配合，趋势才会形成。</a:t>
            </a:r>
            <a:r>
              <a:rPr lang="zh-CN" altLang="en-US" sz="1600" b="1" kern="0" dirty="0">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（神奇色阶、神奇K线、中期生命线）</a:t>
            </a:r>
            <a:endParaRPr lang="zh-CN" altLang="en-US" sz="1600" b="1" kern="0" dirty="0">
              <a:ln w="12700" cmpd="sng">
                <a:solidFill>
                  <a:schemeClr val="accent4"/>
                </a:solidFill>
                <a:prstDash val="solid"/>
              </a:ln>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p:txBody>
      </p:sp>
    </p:spTree>
    <p:custDataLst>
      <p:tags r:id="rId1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趋势</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择时</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6" name="PA-矩形 4"/>
          <p:cNvSpPr>
            <a:spLocks noChangeArrowheads="1"/>
          </p:cNvSpPr>
          <p:nvPr>
            <p:custDataLst>
              <p:tags r:id="rId2"/>
            </p:custDataLst>
          </p:nvPr>
        </p:nvSpPr>
        <p:spPr bwMode="auto">
          <a:xfrm>
            <a:off x="8671560" y="1667510"/>
            <a:ext cx="3234055" cy="2537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eaLnBrk="1" hangingPunct="1">
              <a:lnSpc>
                <a:spcPct val="150000"/>
              </a:lnSpc>
              <a:defRPr/>
            </a:pPr>
            <a:r>
              <a:rPr lang="zh-CN" altLang="en-US"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趋势向上（积极把握）</a:t>
            </a:r>
            <a:endParaRPr lang="zh-CN" altLang="en-US"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满足</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神奇</a:t>
            </a:r>
            <a:r>
              <a:rPr lang="en-US" altLang="zh-CN"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K</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线红</a:t>
            </a:r>
            <a:r>
              <a:rPr lang="en-US" altLang="zh-CN"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中期生命线红</a:t>
            </a:r>
            <a:r>
              <a:rPr lang="en-US" altLang="zh-CN"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至少前三阶红（或者上</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站中期生命线</a:t>
            </a:r>
            <a:r>
              <a:rPr lang="en-US" altLang="zh-CN"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至少前三阶</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红）</a:t>
            </a:r>
            <a:endPar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r>
              <a:rPr lang="zh-CN" altLang="en-US" b="1" kern="0" dirty="0">
                <a:solidFill>
                  <a:srgbClr val="00B050"/>
                </a:solidFill>
                <a:latin typeface="思源黑体 CN Normal" panose="020B0400000000000000" charset="-122"/>
                <a:ea typeface="思源黑体 CN Normal" panose="020B0400000000000000" charset="-122"/>
                <a:cs typeface="+mn-ea"/>
                <a:sym typeface="思源黑体 CN Bold" panose="020B0800000000000000" charset="-122"/>
              </a:rPr>
              <a:t>趋势向下或震荡（观望）</a:t>
            </a:r>
            <a:endParaRPr lang="zh-CN" altLang="en-US" b="1" kern="0" dirty="0">
              <a:solidFill>
                <a:srgbClr val="00B05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r>
              <a:rPr lang="zh-CN" altLang="en-US" sz="1600" b="1" kern="0" dirty="0">
                <a:solidFill>
                  <a:srgbClr val="00B050"/>
                </a:solidFill>
                <a:latin typeface="思源黑体 CN Normal" panose="020B0400000000000000" charset="-122"/>
                <a:ea typeface="思源黑体 CN Normal" panose="020B0400000000000000" charset="-122"/>
                <a:cs typeface="+mn-ea"/>
                <a:sym typeface="思源黑体 CN Bold" panose="020B0800000000000000" charset="-122"/>
              </a:rPr>
              <a:t>不满足</a:t>
            </a:r>
            <a:r>
              <a:rPr lang="zh-CN" altLang="en-US" sz="1600" kern="0" dirty="0">
                <a:latin typeface="思源黑体 CN Normal" panose="020B0400000000000000" charset="-122"/>
                <a:ea typeface="思源黑体 CN Normal" panose="020B0400000000000000" charset="-122"/>
                <a:cs typeface="+mn-ea"/>
                <a:sym typeface="思源黑体 CN Bold" panose="020B0800000000000000" charset="-122"/>
              </a:rPr>
              <a:t>神奇</a:t>
            </a:r>
            <a:r>
              <a:rPr lang="en-US" altLang="zh-CN" sz="1600" kern="0" dirty="0">
                <a:latin typeface="思源黑体 CN Normal" panose="020B0400000000000000" charset="-122"/>
                <a:ea typeface="思源黑体 CN Normal" panose="020B0400000000000000" charset="-122"/>
                <a:cs typeface="+mn-ea"/>
                <a:sym typeface="思源黑体 CN Bold" panose="020B0800000000000000" charset="-122"/>
              </a:rPr>
              <a:t>K</a:t>
            </a:r>
            <a:r>
              <a:rPr lang="zh-CN" altLang="en-US" sz="1600" kern="0" dirty="0">
                <a:latin typeface="思源黑体 CN Normal" panose="020B0400000000000000" charset="-122"/>
                <a:ea typeface="思源黑体 CN Normal" panose="020B0400000000000000" charset="-122"/>
                <a:cs typeface="+mn-ea"/>
                <a:sym typeface="思源黑体 CN Bold" panose="020B0800000000000000" charset="-122"/>
              </a:rPr>
              <a:t>线红</a:t>
            </a:r>
            <a:r>
              <a:rPr lang="en-US" altLang="zh-CN" sz="1600" kern="0" dirty="0">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latin typeface="思源黑体 CN Normal" panose="020B0400000000000000" charset="-122"/>
                <a:ea typeface="思源黑体 CN Normal" panose="020B0400000000000000" charset="-122"/>
                <a:cs typeface="+mn-ea"/>
                <a:sym typeface="思源黑体 CN Bold" panose="020B0800000000000000" charset="-122"/>
              </a:rPr>
              <a:t>中期生命线红</a:t>
            </a:r>
            <a:r>
              <a:rPr lang="en-US" altLang="zh-CN" sz="1600" kern="0" dirty="0">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latin typeface="思源黑体 CN Normal" panose="020B0400000000000000" charset="-122"/>
                <a:ea typeface="思源黑体 CN Normal" panose="020B0400000000000000" charset="-122"/>
                <a:cs typeface="+mn-ea"/>
                <a:sym typeface="思源黑体 CN Bold" panose="020B0800000000000000" charset="-122"/>
              </a:rPr>
              <a:t>至少前三阶红</a:t>
            </a:r>
            <a:endPar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endParaRPr>
          </a:p>
        </p:txBody>
      </p:sp>
      <p:pic>
        <p:nvPicPr>
          <p:cNvPr id="2" name="图片 1"/>
          <p:cNvPicPr>
            <a:picLocks noChangeAspect="1"/>
          </p:cNvPicPr>
          <p:nvPr/>
        </p:nvPicPr>
        <p:blipFill>
          <a:blip r:embed="rId3"/>
          <a:stretch>
            <a:fillRect/>
          </a:stretch>
        </p:blipFill>
        <p:spPr>
          <a:xfrm>
            <a:off x="294640" y="1424305"/>
            <a:ext cx="8341995" cy="4110990"/>
          </a:xfrm>
          <a:prstGeom prst="rect">
            <a:avLst/>
          </a:prstGeom>
        </p:spPr>
      </p:pic>
    </p:spTree>
    <p:custDataLst>
      <p:tags r:id="rId4"/>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神奇三板斧</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&amp;</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回档</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2" name="文本框 1"/>
          <p:cNvSpPr txBox="1"/>
          <p:nvPr/>
        </p:nvSpPr>
        <p:spPr>
          <a:xfrm>
            <a:off x="1737360" y="746125"/>
            <a:ext cx="8590915" cy="583565"/>
          </a:xfrm>
          <a:prstGeom prst="rect">
            <a:avLst/>
          </a:prstGeom>
          <a:noFill/>
        </p:spPr>
        <p:txBody>
          <a:bodyPr wrap="square" rtlCol="0">
            <a:spAutoFit/>
          </a:bodyPr>
          <a:p>
            <a:pPr algn="ctr"/>
            <a:r>
              <a:rPr lang="zh-CN" altLang="en-US" sz="3200">
                <a:solidFill>
                  <a:srgbClr val="FF0000"/>
                </a:solidFill>
                <a:latin typeface="思源黑体 CN Heavy" panose="020B0A00000000000000" charset="-122"/>
                <a:ea typeface="思源黑体 CN Heavy" panose="020B0A00000000000000" charset="-122"/>
              </a:rPr>
              <a:t>最重要的事，时间摆在第一位！</a:t>
            </a:r>
            <a:endParaRPr lang="zh-CN" altLang="en-US" sz="3200">
              <a:solidFill>
                <a:srgbClr val="FF0000"/>
              </a:solidFill>
              <a:latin typeface="思源黑体 CN Heavy" panose="020B0A00000000000000" charset="-122"/>
              <a:ea typeface="思源黑体 CN Heavy" panose="020B0A00000000000000" charset="-122"/>
            </a:endParaRPr>
          </a:p>
        </p:txBody>
      </p:sp>
      <p:sp>
        <p:nvSpPr>
          <p:cNvPr id="5" name="文本框 4"/>
          <p:cNvSpPr txBox="1"/>
          <p:nvPr/>
        </p:nvSpPr>
        <p:spPr>
          <a:xfrm>
            <a:off x="6697980" y="1487805"/>
            <a:ext cx="4926330" cy="3665855"/>
          </a:xfrm>
          <a:prstGeom prst="rect">
            <a:avLst/>
          </a:prstGeom>
          <a:noFill/>
        </p:spPr>
        <p:txBody>
          <a:bodyPr wrap="square" rtlCol="0">
            <a:noAutofit/>
          </a:bodyPr>
          <a:p>
            <a:pPr>
              <a:lnSpc>
                <a:spcPct val="110000"/>
              </a:lnSpc>
            </a:pPr>
            <a:r>
              <a:rPr lang="zh-CN" altLang="en-US" sz="2800" b="1"/>
              <a:t>《神奇回档》</a:t>
            </a:r>
            <a:r>
              <a:rPr lang="zh-CN" altLang="en-US" sz="2800" b="1">
                <a:solidFill>
                  <a:schemeClr val="accent4"/>
                </a:solidFill>
                <a:sym typeface="+mn-ea"/>
              </a:rPr>
              <a:t>第</a:t>
            </a:r>
            <a:r>
              <a:rPr lang="en-US" altLang="zh-CN" sz="2800" b="1">
                <a:solidFill>
                  <a:schemeClr val="accent4"/>
                </a:solidFill>
                <a:sym typeface="+mn-ea"/>
              </a:rPr>
              <a:t>2</a:t>
            </a:r>
            <a:r>
              <a:rPr lang="zh-CN" altLang="en-US" sz="2800" b="1">
                <a:solidFill>
                  <a:schemeClr val="accent4"/>
                </a:solidFill>
                <a:sym typeface="+mn-ea"/>
              </a:rPr>
              <a:t>波</a:t>
            </a:r>
            <a:r>
              <a:rPr lang="en-US" altLang="zh-CN" sz="2800" b="1">
                <a:solidFill>
                  <a:schemeClr val="accent4"/>
                </a:solidFill>
                <a:sym typeface="+mn-ea"/>
              </a:rPr>
              <a:t>.</a:t>
            </a:r>
            <a:r>
              <a:rPr lang="zh-CN" altLang="en-US" sz="2800" b="1">
                <a:solidFill>
                  <a:schemeClr val="accent4"/>
                </a:solidFill>
                <a:sym typeface="+mn-ea"/>
              </a:rPr>
              <a:t>买点</a:t>
            </a:r>
            <a:endParaRPr lang="en-US" altLang="zh-CN" sz="2800" b="1"/>
          </a:p>
          <a:p>
            <a:pPr>
              <a:lnSpc>
                <a:spcPct val="110000"/>
              </a:lnSpc>
            </a:pPr>
            <a:r>
              <a:rPr lang="en-US" altLang="zh-CN" sz="2800" b="1"/>
              <a:t>1.k</a:t>
            </a:r>
            <a:r>
              <a:rPr lang="zh-CN" altLang="en-US" sz="2800" b="1"/>
              <a:t>线回档不一定是买点</a:t>
            </a:r>
            <a:endParaRPr lang="en-US" altLang="zh-CN" sz="2800" b="1"/>
          </a:p>
          <a:p>
            <a:pPr>
              <a:lnSpc>
                <a:spcPct val="110000"/>
              </a:lnSpc>
            </a:pPr>
            <a:r>
              <a:rPr lang="en-US" altLang="zh-CN" sz="2800" b="1"/>
              <a:t>2.</a:t>
            </a:r>
            <a:r>
              <a:rPr lang="zh-CN" altLang="en-US" sz="2800" b="1"/>
              <a:t>捕捞季节</a:t>
            </a:r>
            <a:r>
              <a:rPr lang="en-US" altLang="zh-CN" sz="2800" b="1"/>
              <a:t>～</a:t>
            </a:r>
            <a:r>
              <a:rPr lang="zh-CN" altLang="en-US" sz="2800" b="1"/>
              <a:t>有金叉有红柱</a:t>
            </a:r>
            <a:endParaRPr lang="zh-CN" altLang="en-US" sz="2800" b="1"/>
          </a:p>
          <a:p>
            <a:pPr>
              <a:lnSpc>
                <a:spcPct val="110000"/>
              </a:lnSpc>
            </a:pPr>
            <a:r>
              <a:rPr lang="en-US" altLang="zh-CN" sz="2800" b="1"/>
              <a:t>3.</a:t>
            </a:r>
            <a:r>
              <a:rPr lang="zh-CN" altLang="en-US" sz="2800" b="1"/>
              <a:t>神奇色阶</a:t>
            </a:r>
            <a:r>
              <a:rPr lang="en-US" altLang="zh-CN" sz="2800" b="1"/>
              <a:t>～</a:t>
            </a:r>
            <a:r>
              <a:rPr lang="zh-CN" altLang="en-US" sz="2800" b="1"/>
              <a:t>标准四阶全红</a:t>
            </a:r>
            <a:endParaRPr lang="zh-CN" altLang="en-US" sz="2800" b="1"/>
          </a:p>
          <a:p>
            <a:pPr>
              <a:lnSpc>
                <a:spcPct val="110000"/>
              </a:lnSpc>
            </a:pPr>
            <a:r>
              <a:rPr lang="zh-CN" altLang="en-US" sz="2800" b="1"/>
              <a:t>（勉强</a:t>
            </a:r>
            <a:r>
              <a:rPr lang="en-US" altLang="zh-CN" sz="2800" b="1"/>
              <a:t>.</a:t>
            </a:r>
            <a:r>
              <a:rPr lang="zh-CN" altLang="en-US" sz="2800" b="1"/>
              <a:t>前三色阶红色）</a:t>
            </a:r>
            <a:endParaRPr lang="zh-CN" altLang="en-US" sz="2800" b="1"/>
          </a:p>
          <a:p>
            <a:pPr>
              <a:lnSpc>
                <a:spcPct val="110000"/>
              </a:lnSpc>
            </a:pPr>
            <a:r>
              <a:rPr lang="en-US" altLang="zh-CN" sz="2800" b="1"/>
              <a:t>4.</a:t>
            </a:r>
            <a:r>
              <a:rPr lang="zh-CN" altLang="en-US" sz="2800" b="1"/>
              <a:t>成交量～量增价升</a:t>
            </a:r>
            <a:endParaRPr lang="zh-CN" altLang="en-US" sz="2800" b="1"/>
          </a:p>
        </p:txBody>
      </p:sp>
      <p:sp>
        <p:nvSpPr>
          <p:cNvPr id="6" name="文本框 5"/>
          <p:cNvSpPr txBox="1"/>
          <p:nvPr/>
        </p:nvSpPr>
        <p:spPr>
          <a:xfrm>
            <a:off x="558165" y="1487805"/>
            <a:ext cx="5538470" cy="4958715"/>
          </a:xfrm>
          <a:prstGeom prst="rect">
            <a:avLst/>
          </a:prstGeom>
          <a:noFill/>
        </p:spPr>
        <p:txBody>
          <a:bodyPr wrap="square" rtlCol="0">
            <a:spAutoFit/>
          </a:bodyPr>
          <a:p>
            <a:r>
              <a:rPr lang="zh-CN" altLang="en-US" sz="2800" b="1">
                <a:sym typeface="+mn-ea"/>
              </a:rPr>
              <a:t>《神奇三板斧》</a:t>
            </a:r>
            <a:r>
              <a:rPr lang="zh-CN" altLang="en-US" sz="2800" b="1">
                <a:solidFill>
                  <a:schemeClr val="accent6"/>
                </a:solidFill>
                <a:sym typeface="+mn-ea"/>
              </a:rPr>
              <a:t>第</a:t>
            </a:r>
            <a:r>
              <a:rPr lang="en-US" altLang="zh-CN" sz="2800" b="1">
                <a:solidFill>
                  <a:schemeClr val="accent6"/>
                </a:solidFill>
                <a:sym typeface="+mn-ea"/>
              </a:rPr>
              <a:t>1</a:t>
            </a:r>
            <a:r>
              <a:rPr lang="zh-CN" altLang="en-US" sz="2800" b="1">
                <a:solidFill>
                  <a:schemeClr val="accent6"/>
                </a:solidFill>
                <a:sym typeface="+mn-ea"/>
              </a:rPr>
              <a:t>波</a:t>
            </a:r>
            <a:r>
              <a:rPr lang="en-US" altLang="zh-CN" sz="2800" b="1">
                <a:solidFill>
                  <a:schemeClr val="accent6"/>
                </a:solidFill>
                <a:sym typeface="+mn-ea"/>
              </a:rPr>
              <a:t>.</a:t>
            </a:r>
            <a:r>
              <a:rPr lang="zh-CN" altLang="en-US" sz="2800" b="1">
                <a:solidFill>
                  <a:schemeClr val="accent6"/>
                </a:solidFill>
                <a:sym typeface="+mn-ea"/>
              </a:rPr>
              <a:t>买点</a:t>
            </a:r>
            <a:endParaRPr lang="zh-CN" altLang="en-US" sz="2800" b="1">
              <a:solidFill>
                <a:schemeClr val="accent6"/>
              </a:solidFill>
              <a:sym typeface="+mn-ea"/>
            </a:endParaRPr>
          </a:p>
          <a:p>
            <a:pPr>
              <a:lnSpc>
                <a:spcPct val="120000"/>
              </a:lnSpc>
            </a:pPr>
            <a:r>
              <a:rPr lang="en-US" altLang="zh-CN" sz="2800" b="1">
                <a:solidFill>
                  <a:schemeClr val="tx1"/>
                </a:solidFill>
                <a:sym typeface="+mn-ea"/>
              </a:rPr>
              <a:t>1.</a:t>
            </a:r>
            <a:r>
              <a:rPr lang="zh-CN" altLang="en-US" sz="2800" b="1">
                <a:solidFill>
                  <a:schemeClr val="tx1"/>
                </a:solidFill>
                <a:sym typeface="+mn-ea"/>
              </a:rPr>
              <a:t>神奇</a:t>
            </a:r>
            <a:r>
              <a:rPr lang="en-US" altLang="zh-CN" sz="2800" b="1">
                <a:solidFill>
                  <a:schemeClr val="tx1"/>
                </a:solidFill>
                <a:sym typeface="+mn-ea"/>
              </a:rPr>
              <a:t>K</a:t>
            </a:r>
            <a:r>
              <a:rPr lang="zh-CN" altLang="en-US" sz="2800" b="1">
                <a:solidFill>
                  <a:schemeClr val="tx1"/>
                </a:solidFill>
                <a:sym typeface="+mn-ea"/>
              </a:rPr>
              <a:t>线红</a:t>
            </a:r>
            <a:r>
              <a:rPr lang="en-US" altLang="zh-CN" sz="2800" b="1">
                <a:solidFill>
                  <a:schemeClr val="tx1"/>
                </a:solidFill>
                <a:sym typeface="+mn-ea"/>
              </a:rPr>
              <a:t>+</a:t>
            </a:r>
            <a:r>
              <a:rPr lang="zh-CN" altLang="en-US" sz="2800" b="1">
                <a:solidFill>
                  <a:schemeClr val="tx1"/>
                </a:solidFill>
                <a:sym typeface="+mn-ea"/>
              </a:rPr>
              <a:t>上站中期生命线红</a:t>
            </a:r>
            <a:endParaRPr lang="zh-CN" altLang="en-US" sz="2800" b="1">
              <a:solidFill>
                <a:schemeClr val="tx1"/>
              </a:solidFill>
              <a:sym typeface="+mn-ea"/>
            </a:endParaRPr>
          </a:p>
          <a:p>
            <a:pPr>
              <a:lnSpc>
                <a:spcPct val="120000"/>
              </a:lnSpc>
            </a:pPr>
            <a:r>
              <a:rPr lang="en-US" altLang="zh-CN" sz="2800" b="1">
                <a:solidFill>
                  <a:schemeClr val="tx1"/>
                </a:solidFill>
                <a:sym typeface="+mn-ea"/>
              </a:rPr>
              <a:t>2.</a:t>
            </a:r>
            <a:r>
              <a:rPr lang="zh-CN" altLang="en-US" sz="2800" b="1">
                <a:sym typeface="+mn-ea"/>
              </a:rPr>
              <a:t>捕捞季节</a:t>
            </a:r>
            <a:r>
              <a:rPr lang="en-US" altLang="zh-CN" sz="2800" b="1">
                <a:sym typeface="+mn-ea"/>
              </a:rPr>
              <a:t>～</a:t>
            </a:r>
            <a:r>
              <a:rPr lang="zh-CN" altLang="en-US" sz="2800" b="1">
                <a:sym typeface="+mn-ea"/>
              </a:rPr>
              <a:t>有金叉有红柱</a:t>
            </a:r>
            <a:endParaRPr lang="zh-CN" altLang="en-US" sz="2800" b="1">
              <a:sym typeface="+mn-ea"/>
            </a:endParaRPr>
          </a:p>
          <a:p>
            <a:pPr>
              <a:lnSpc>
                <a:spcPct val="120000"/>
              </a:lnSpc>
            </a:pPr>
            <a:r>
              <a:rPr lang="en-US" altLang="zh-CN" sz="2800" b="1">
                <a:sym typeface="+mn-ea"/>
              </a:rPr>
              <a:t>3.</a:t>
            </a:r>
            <a:r>
              <a:rPr lang="zh-CN" altLang="en-US" sz="2800" b="1">
                <a:sym typeface="+mn-ea"/>
              </a:rPr>
              <a:t>神奇色阶</a:t>
            </a:r>
            <a:r>
              <a:rPr lang="en-US" altLang="zh-CN" sz="2800" b="1">
                <a:sym typeface="+mn-ea"/>
              </a:rPr>
              <a:t>～</a:t>
            </a:r>
            <a:r>
              <a:rPr lang="zh-CN" altLang="en-US" sz="2800" b="1">
                <a:sym typeface="+mn-ea"/>
              </a:rPr>
              <a:t>标准四阶全红</a:t>
            </a:r>
            <a:endParaRPr lang="zh-CN" altLang="en-US" sz="2800" b="1"/>
          </a:p>
          <a:p>
            <a:pPr>
              <a:lnSpc>
                <a:spcPct val="120000"/>
              </a:lnSpc>
            </a:pPr>
            <a:r>
              <a:rPr lang="zh-CN" altLang="en-US" sz="2800" b="1">
                <a:sym typeface="+mn-ea"/>
              </a:rPr>
              <a:t>（勉强</a:t>
            </a:r>
            <a:r>
              <a:rPr lang="en-US" altLang="zh-CN" sz="2800" b="1">
                <a:sym typeface="+mn-ea"/>
              </a:rPr>
              <a:t>.</a:t>
            </a:r>
            <a:r>
              <a:rPr lang="zh-CN" altLang="en-US" sz="2800" b="1">
                <a:sym typeface="+mn-ea"/>
              </a:rPr>
              <a:t>前三色阶红色）</a:t>
            </a:r>
            <a:endParaRPr lang="zh-CN" altLang="en-US" sz="2800" b="1">
              <a:sym typeface="+mn-ea"/>
            </a:endParaRPr>
          </a:p>
          <a:p>
            <a:pPr>
              <a:lnSpc>
                <a:spcPct val="120000"/>
              </a:lnSpc>
            </a:pPr>
            <a:r>
              <a:rPr lang="en-US" altLang="zh-CN" sz="2800" b="1">
                <a:sym typeface="+mn-ea"/>
              </a:rPr>
              <a:t>4.</a:t>
            </a:r>
            <a:r>
              <a:rPr lang="zh-CN" altLang="en-US" sz="2800" b="1">
                <a:sym typeface="+mn-ea"/>
              </a:rPr>
              <a:t>成交量～量增价升</a:t>
            </a:r>
            <a:endParaRPr lang="zh-CN" altLang="en-US" sz="2800" b="1">
              <a:sym typeface="+mn-ea"/>
            </a:endParaRPr>
          </a:p>
          <a:p>
            <a:pPr>
              <a:lnSpc>
                <a:spcPct val="120000"/>
              </a:lnSpc>
            </a:pPr>
            <a:endParaRPr lang="zh-CN" altLang="en-US" sz="2800" b="1"/>
          </a:p>
          <a:p>
            <a:pPr>
              <a:lnSpc>
                <a:spcPct val="110000"/>
              </a:lnSpc>
            </a:pPr>
            <a:endParaRPr lang="zh-CN" altLang="en-US" sz="2800" b="1"/>
          </a:p>
          <a:p>
            <a:endParaRPr lang="zh-CN" altLang="en-US" sz="2800" b="1"/>
          </a:p>
          <a:p>
            <a:endParaRPr lang="en-US" altLang="zh-CN" sz="2800" b="1">
              <a:solidFill>
                <a:schemeClr val="tx1"/>
              </a:solidFill>
              <a:sym typeface="+mn-ea"/>
            </a:endParaRPr>
          </a:p>
        </p:txBody>
      </p:sp>
      <p:sp>
        <p:nvSpPr>
          <p:cNvPr id="7" name="文本框 6"/>
          <p:cNvSpPr txBox="1"/>
          <p:nvPr/>
        </p:nvSpPr>
        <p:spPr>
          <a:xfrm>
            <a:off x="3260090" y="4555490"/>
            <a:ext cx="7379970" cy="1506855"/>
          </a:xfrm>
          <a:prstGeom prst="rect">
            <a:avLst/>
          </a:prstGeom>
          <a:noFill/>
        </p:spPr>
        <p:txBody>
          <a:bodyPr wrap="square" rtlCol="0">
            <a:spAutoFit/>
          </a:bodyPr>
          <a:p>
            <a:r>
              <a:rPr lang="en-US" altLang="zh-CN"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5.</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细节到位，不踩任何一个</a:t>
            </a:r>
            <a:r>
              <a:rPr lang="zh-CN" altLang="en-US" sz="32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坑！</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tx1"/>
                </a:solidFill>
                <a:latin typeface="思源黑体 CN Heavy" panose="020B0A00000000000000" charset="-122"/>
                <a:ea typeface="思源黑体 CN Heavy" panose="020B0A00000000000000" charset="-122"/>
                <a:cs typeface="思源黑体 CN Heavy" panose="020B0A00000000000000" charset="-122"/>
              </a:rPr>
              <a:t>有纪律，有标准，才有底气抗住</a:t>
            </a:r>
            <a:r>
              <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rPr>
              <a:t>小波动</a:t>
            </a:r>
            <a:endPar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accent6"/>
                </a:solidFill>
                <a:latin typeface="思源黑体 CN Heavy" panose="020B0A00000000000000" charset="-122"/>
                <a:ea typeface="思源黑体 CN Heavy" panose="020B0A00000000000000" charset="-122"/>
                <a:cs typeface="思源黑体 CN Heavy" panose="020B0A00000000000000" charset="-122"/>
              </a:rPr>
              <a:t>有利润，不贪心，</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用</a:t>
            </a:r>
            <a:r>
              <a:rPr lang="zh-CN" altLang="en-US" sz="30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标准</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克制贪念！</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p:txBody>
      </p:sp>
    </p:spTree>
    <p:custDataLst>
      <p:tags r:id="rId2"/>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752919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440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sym typeface="+mn-ea"/>
              </a:rPr>
              <a:t>神奇趋势</a:t>
            </a:r>
            <a:r>
              <a:rPr lang="zh-CN" altLang="en-US" sz="440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sym typeface="+mn-ea"/>
              </a:rPr>
              <a:t>选股</a:t>
            </a:r>
            <a:endParaRPr lang="zh-CN" altLang="en-US" sz="440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5" name="图片 4"/>
          <p:cNvPicPr>
            <a:picLocks noChangeAspect="1"/>
          </p:cNvPicPr>
          <p:nvPr/>
        </p:nvPicPr>
        <p:blipFill>
          <a:blip r:embed="rId2"/>
          <a:stretch>
            <a:fillRect/>
          </a:stretch>
        </p:blipFill>
        <p:spPr>
          <a:xfrm>
            <a:off x="769620" y="803275"/>
            <a:ext cx="10923905" cy="5251450"/>
          </a:xfrm>
          <a:prstGeom prst="rect">
            <a:avLst/>
          </a:prstGeom>
        </p:spPr>
      </p:pic>
      <p:pic>
        <p:nvPicPr>
          <p:cNvPr id="3" name="图片 2"/>
          <p:cNvPicPr>
            <a:picLocks noChangeAspect="1"/>
          </p:cNvPicPr>
          <p:nvPr/>
        </p:nvPicPr>
        <p:blipFill>
          <a:blip r:embed="rId3"/>
          <a:stretch>
            <a:fillRect/>
          </a:stretch>
        </p:blipFill>
        <p:spPr>
          <a:xfrm>
            <a:off x="335280" y="1238250"/>
            <a:ext cx="3238500" cy="2743200"/>
          </a:xfrm>
          <a:prstGeom prst="rect">
            <a:avLst/>
          </a:prstGeom>
          <a:ln>
            <a:solidFill>
              <a:schemeClr val="accent1"/>
            </a:solidFill>
          </a:ln>
        </p:spPr>
      </p:pic>
    </p:spTree>
    <p:custDataLst>
      <p:tags r:id="rId4"/>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回马枪</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2" name="文本框 1"/>
          <p:cNvSpPr txBox="1"/>
          <p:nvPr/>
        </p:nvSpPr>
        <p:spPr>
          <a:xfrm>
            <a:off x="1737360" y="746125"/>
            <a:ext cx="8590915" cy="583565"/>
          </a:xfrm>
          <a:prstGeom prst="rect">
            <a:avLst/>
          </a:prstGeom>
          <a:noFill/>
        </p:spPr>
        <p:txBody>
          <a:bodyPr wrap="square" rtlCol="0">
            <a:spAutoFit/>
          </a:bodyPr>
          <a:p>
            <a:pPr algn="ctr"/>
            <a:r>
              <a:rPr lang="zh-CN" altLang="en-US" sz="3200">
                <a:solidFill>
                  <a:srgbClr val="FF0000"/>
                </a:solidFill>
                <a:latin typeface="思源黑体 CN Heavy" panose="020B0A00000000000000" charset="-122"/>
                <a:ea typeface="思源黑体 CN Heavy" panose="020B0A00000000000000" charset="-122"/>
              </a:rPr>
              <a:t>最重要的事，时间摆在第一位！</a:t>
            </a:r>
            <a:endParaRPr lang="zh-CN" altLang="en-US" sz="3200">
              <a:solidFill>
                <a:srgbClr val="FF0000"/>
              </a:solidFill>
              <a:latin typeface="思源黑体 CN Heavy" panose="020B0A00000000000000" charset="-122"/>
              <a:ea typeface="思源黑体 CN Heavy" panose="020B0A00000000000000" charset="-122"/>
            </a:endParaRPr>
          </a:p>
        </p:txBody>
      </p:sp>
      <p:sp>
        <p:nvSpPr>
          <p:cNvPr id="6" name="文本框 5"/>
          <p:cNvSpPr txBox="1"/>
          <p:nvPr/>
        </p:nvSpPr>
        <p:spPr>
          <a:xfrm>
            <a:off x="3036570" y="1646555"/>
            <a:ext cx="7586980" cy="3444240"/>
          </a:xfrm>
          <a:prstGeom prst="rect">
            <a:avLst/>
          </a:prstGeom>
          <a:noFill/>
        </p:spPr>
        <p:txBody>
          <a:bodyPr wrap="square" rtlCol="0">
            <a:noAutofit/>
          </a:bodyPr>
          <a:p>
            <a:r>
              <a:rPr lang="zh-CN" altLang="en-US" sz="2800" b="1">
                <a:sym typeface="+mn-ea"/>
              </a:rPr>
              <a:t>《神奇</a:t>
            </a:r>
            <a:r>
              <a:rPr lang="zh-CN" altLang="en-US" sz="2800" b="1">
                <a:sym typeface="+mn-ea"/>
              </a:rPr>
              <a:t>回马枪》</a:t>
            </a:r>
            <a:endParaRPr lang="zh-CN" altLang="en-US" sz="2800" b="1">
              <a:solidFill>
                <a:schemeClr val="accent6"/>
              </a:solidFill>
              <a:sym typeface="+mn-ea"/>
            </a:endParaRPr>
          </a:p>
          <a:p>
            <a:pPr>
              <a:lnSpc>
                <a:spcPct val="120000"/>
              </a:lnSpc>
            </a:pPr>
            <a:r>
              <a:rPr lang="en-US" altLang="zh-CN" sz="2800" b="1">
                <a:solidFill>
                  <a:schemeClr val="tx1"/>
                </a:solidFill>
                <a:sym typeface="+mn-ea"/>
              </a:rPr>
              <a:t>1.</a:t>
            </a:r>
            <a:r>
              <a:rPr lang="zh-CN" altLang="en-US" sz="2800" b="1">
                <a:solidFill>
                  <a:schemeClr val="tx1"/>
                </a:solidFill>
                <a:sym typeface="+mn-ea"/>
              </a:rPr>
              <a:t>近</a:t>
            </a:r>
            <a:r>
              <a:rPr lang="en-US" altLang="zh-CN" sz="2800" b="1">
                <a:solidFill>
                  <a:schemeClr val="tx1"/>
                </a:solidFill>
                <a:sym typeface="+mn-ea"/>
              </a:rPr>
              <a:t>10</a:t>
            </a:r>
            <a:r>
              <a:rPr lang="zh-CN" altLang="en-US" sz="2800" b="1">
                <a:solidFill>
                  <a:schemeClr val="tx1"/>
                </a:solidFill>
                <a:sym typeface="+mn-ea"/>
              </a:rPr>
              <a:t>日内出现</a:t>
            </a:r>
            <a:r>
              <a:rPr lang="zh-CN" altLang="en-US" sz="2800" b="1">
                <a:solidFill>
                  <a:schemeClr val="tx1"/>
                </a:solidFill>
                <a:sym typeface="+mn-ea"/>
              </a:rPr>
              <a:t>首板或</a:t>
            </a:r>
            <a:r>
              <a:rPr lang="en-US" altLang="zh-CN" sz="2800" b="1">
                <a:solidFill>
                  <a:schemeClr val="tx1"/>
                </a:solidFill>
                <a:sym typeface="+mn-ea"/>
              </a:rPr>
              <a:t>2</a:t>
            </a:r>
            <a:r>
              <a:rPr lang="zh-CN" altLang="en-US" sz="2800" b="1">
                <a:solidFill>
                  <a:schemeClr val="tx1"/>
                </a:solidFill>
                <a:sym typeface="+mn-ea"/>
              </a:rPr>
              <a:t>连板</a:t>
            </a:r>
            <a:endParaRPr lang="zh-CN" altLang="en-US" sz="2800" b="1">
              <a:solidFill>
                <a:schemeClr val="tx1"/>
              </a:solidFill>
              <a:sym typeface="+mn-ea"/>
            </a:endParaRPr>
          </a:p>
          <a:p>
            <a:pPr>
              <a:lnSpc>
                <a:spcPct val="120000"/>
              </a:lnSpc>
            </a:pPr>
            <a:r>
              <a:rPr lang="en-US" altLang="zh-CN" sz="2800" b="1">
                <a:solidFill>
                  <a:schemeClr val="tx1"/>
                </a:solidFill>
                <a:sym typeface="+mn-ea"/>
              </a:rPr>
              <a:t>2.</a:t>
            </a:r>
            <a:r>
              <a:rPr lang="zh-CN" altLang="en-US" sz="2800" b="1">
                <a:sym typeface="+mn-ea"/>
              </a:rPr>
              <a:t>死叉阶段，神奇</a:t>
            </a:r>
            <a:r>
              <a:rPr lang="en-US" altLang="zh-CN" sz="2800" b="1">
                <a:sym typeface="+mn-ea"/>
              </a:rPr>
              <a:t>K</a:t>
            </a:r>
            <a:r>
              <a:rPr lang="zh-CN" altLang="en-US" sz="2800" b="1">
                <a:sym typeface="+mn-ea"/>
              </a:rPr>
              <a:t>线红，中期生命线红，</a:t>
            </a:r>
            <a:endParaRPr lang="zh-CN" altLang="en-US" sz="2800" b="1">
              <a:sym typeface="+mn-ea"/>
            </a:endParaRPr>
          </a:p>
          <a:p>
            <a:pPr>
              <a:lnSpc>
                <a:spcPct val="120000"/>
              </a:lnSpc>
            </a:pPr>
            <a:r>
              <a:rPr lang="zh-CN" altLang="en-US" sz="2800" b="1">
                <a:sym typeface="+mn-ea"/>
              </a:rPr>
              <a:t>神奇色阶</a:t>
            </a:r>
            <a:r>
              <a:rPr lang="zh-CN" altLang="en-US" sz="2800" b="1">
                <a:sym typeface="+mn-ea"/>
              </a:rPr>
              <a:t>标准四阶全红（勉强</a:t>
            </a:r>
            <a:r>
              <a:rPr lang="en-US" altLang="zh-CN" sz="2800" b="1">
                <a:sym typeface="+mn-ea"/>
              </a:rPr>
              <a:t>.</a:t>
            </a:r>
            <a:r>
              <a:rPr lang="zh-CN" altLang="en-US" sz="2800" b="1">
                <a:sym typeface="+mn-ea"/>
              </a:rPr>
              <a:t>前三色阶红色）</a:t>
            </a:r>
            <a:endParaRPr lang="zh-CN" altLang="en-US" sz="2800" b="1">
              <a:sym typeface="+mn-ea"/>
            </a:endParaRPr>
          </a:p>
          <a:p>
            <a:pPr>
              <a:lnSpc>
                <a:spcPct val="120000"/>
              </a:lnSpc>
            </a:pPr>
            <a:r>
              <a:rPr lang="en-US" altLang="zh-CN" sz="2800" b="1">
                <a:sym typeface="+mn-ea"/>
              </a:rPr>
              <a:t>3.</a:t>
            </a:r>
            <a:r>
              <a:rPr lang="zh-CN" altLang="en-US" sz="2800" b="1">
                <a:sym typeface="+mn-ea"/>
              </a:rPr>
              <a:t>死叉阶段，捕捞季节红柱缩短但不出绿柱</a:t>
            </a:r>
            <a:endParaRPr lang="en-US" altLang="zh-CN" sz="2800" b="1">
              <a:sym typeface="+mn-ea"/>
            </a:endParaRPr>
          </a:p>
          <a:p>
            <a:pPr>
              <a:lnSpc>
                <a:spcPct val="120000"/>
              </a:lnSpc>
            </a:pPr>
            <a:r>
              <a:rPr lang="en-US" altLang="zh-CN" sz="2800" b="1">
                <a:sym typeface="+mn-ea"/>
              </a:rPr>
              <a:t>4.</a:t>
            </a:r>
            <a:r>
              <a:rPr lang="zh-CN" altLang="en-US" sz="2800" b="1">
                <a:sym typeface="+mn-ea"/>
              </a:rPr>
              <a:t>红柱缩短到红柱延长出金叉</a:t>
            </a:r>
            <a:r>
              <a:rPr lang="zh-CN" altLang="en-US" sz="2800" b="1">
                <a:sym typeface="+mn-ea"/>
              </a:rPr>
              <a:t>信号</a:t>
            </a:r>
            <a:endParaRPr lang="zh-CN" altLang="en-US" sz="2800" b="1">
              <a:sym typeface="+mn-ea"/>
            </a:endParaRPr>
          </a:p>
          <a:p>
            <a:pPr>
              <a:lnSpc>
                <a:spcPct val="120000"/>
              </a:lnSpc>
            </a:pPr>
            <a:r>
              <a:rPr lang="zh-CN" altLang="en-US" sz="2800" b="1">
                <a:sym typeface="+mn-ea"/>
              </a:rPr>
              <a:t>即是</a:t>
            </a:r>
            <a:r>
              <a:rPr lang="zh-CN" altLang="en-US" sz="2800" b="1">
                <a:solidFill>
                  <a:srgbClr val="FF0000"/>
                </a:solidFill>
                <a:sym typeface="+mn-ea"/>
              </a:rPr>
              <a:t>神奇回马枪信号</a:t>
            </a:r>
            <a:endParaRPr lang="zh-CN" altLang="en-US" sz="2800" b="1">
              <a:sym typeface="+mn-ea"/>
            </a:endParaRPr>
          </a:p>
          <a:p>
            <a:pPr>
              <a:lnSpc>
                <a:spcPct val="120000"/>
              </a:lnSpc>
            </a:pPr>
            <a:endParaRPr lang="zh-CN" altLang="en-US" sz="2800" b="1"/>
          </a:p>
          <a:p>
            <a:pPr>
              <a:lnSpc>
                <a:spcPct val="110000"/>
              </a:lnSpc>
            </a:pPr>
            <a:endParaRPr lang="zh-CN" altLang="en-US" sz="2800" b="1"/>
          </a:p>
          <a:p>
            <a:endParaRPr lang="zh-CN" altLang="en-US" sz="2800" b="1"/>
          </a:p>
          <a:p>
            <a:endParaRPr lang="en-US" altLang="zh-CN" sz="2800" b="1">
              <a:solidFill>
                <a:schemeClr val="tx1"/>
              </a:solidFill>
              <a:sym typeface="+mn-ea"/>
            </a:endParaRPr>
          </a:p>
        </p:txBody>
      </p:sp>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控盘</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1737360" y="772795"/>
            <a:ext cx="8590915" cy="583565"/>
          </a:xfrm>
          <a:prstGeom prst="rect">
            <a:avLst/>
          </a:prstGeom>
          <a:noFill/>
        </p:spPr>
        <p:txBody>
          <a:bodyPr wrap="square" rtlCol="0">
            <a:spAutoFit/>
          </a:bodyPr>
          <a:p>
            <a:pPr algn="ctr"/>
            <a:r>
              <a:rPr lang="zh-CN" altLang="en-US" sz="3200">
                <a:solidFill>
                  <a:srgbClr val="FF0000"/>
                </a:solidFill>
                <a:latin typeface="思源黑体 CN Heavy" panose="020B0A00000000000000" charset="-122"/>
                <a:ea typeface="思源黑体 CN Heavy" panose="020B0A00000000000000" charset="-122"/>
              </a:rPr>
              <a:t>最重要的事，时间摆在第一位！</a:t>
            </a:r>
            <a:endParaRPr lang="zh-CN" altLang="en-US" sz="3200">
              <a:solidFill>
                <a:srgbClr val="FF0000"/>
              </a:solidFill>
              <a:latin typeface="思源黑体 CN Heavy" panose="020B0A00000000000000" charset="-122"/>
              <a:ea typeface="思源黑体 CN Heavy" panose="020B0A00000000000000" charset="-122"/>
            </a:endParaRPr>
          </a:p>
        </p:txBody>
      </p:sp>
      <p:sp>
        <p:nvSpPr>
          <p:cNvPr id="8" name="文本框 7"/>
          <p:cNvSpPr txBox="1"/>
          <p:nvPr/>
        </p:nvSpPr>
        <p:spPr>
          <a:xfrm>
            <a:off x="2305050" y="1356360"/>
            <a:ext cx="8148955" cy="4874260"/>
          </a:xfrm>
          <a:prstGeom prst="rect">
            <a:avLst/>
          </a:prstGeom>
          <a:noFill/>
        </p:spPr>
        <p:txBody>
          <a:bodyPr wrap="square" rtlCol="0">
            <a:spAutoFit/>
          </a:bodyPr>
          <a:p>
            <a:r>
              <a:rPr lang="zh-CN" altLang="en-US" sz="2800" b="1">
                <a:sym typeface="+mn-ea"/>
              </a:rPr>
              <a:t>《神奇控盘》</a:t>
            </a:r>
            <a:endParaRPr lang="zh-CN" altLang="en-US" sz="2800" b="1">
              <a:sym typeface="+mn-ea"/>
            </a:endParaRPr>
          </a:p>
          <a:p>
            <a:r>
              <a:rPr sz="2800" b="1">
                <a:sym typeface="+mn-ea"/>
              </a:rPr>
              <a:t>1.神奇K线红+上站中期生命线红</a:t>
            </a:r>
            <a:endParaRPr sz="2800" b="1">
              <a:sym typeface="+mn-ea"/>
            </a:endParaRPr>
          </a:p>
          <a:p>
            <a:r>
              <a:rPr sz="2800" b="1">
                <a:sym typeface="+mn-ea"/>
              </a:rPr>
              <a:t>2.捕捞季节～有金叉有红柱</a:t>
            </a:r>
            <a:endParaRPr sz="2800" b="1">
              <a:sym typeface="+mn-ea"/>
            </a:endParaRPr>
          </a:p>
          <a:p>
            <a:r>
              <a:rPr sz="2800" b="1">
                <a:sym typeface="+mn-ea"/>
              </a:rPr>
              <a:t>3.神奇色阶～标准四阶全红</a:t>
            </a:r>
            <a:endParaRPr sz="2800" b="1">
              <a:sym typeface="+mn-ea"/>
            </a:endParaRPr>
          </a:p>
          <a:p>
            <a:r>
              <a:rPr sz="2800" b="1">
                <a:sym typeface="+mn-ea"/>
              </a:rPr>
              <a:t>（勉强.前三色阶红色）</a:t>
            </a:r>
            <a:endParaRPr sz="2800" b="1">
              <a:sym typeface="+mn-ea"/>
            </a:endParaRPr>
          </a:p>
          <a:p>
            <a:r>
              <a:rPr sz="2800" b="1">
                <a:sym typeface="+mn-ea"/>
              </a:rPr>
              <a:t>4.成交量～量增价升</a:t>
            </a:r>
            <a:endParaRPr sz="2800" b="1">
              <a:sym typeface="+mn-ea"/>
            </a:endParaRPr>
          </a:p>
          <a:p>
            <a:r>
              <a:rPr lang="en-US" sz="2800" b="1">
                <a:sym typeface="+mn-ea"/>
              </a:rPr>
              <a:t>5.</a:t>
            </a:r>
            <a:r>
              <a:rPr lang="zh-CN" altLang="en-US" sz="2800" b="1">
                <a:sym typeface="+mn-ea"/>
              </a:rPr>
              <a:t>主力控盘增加[</a:t>
            </a:r>
            <a:r>
              <a:rPr lang="zh-CN" altLang="en-US" sz="2800" b="1">
                <a:solidFill>
                  <a:schemeClr val="accent6"/>
                </a:solidFill>
                <a:sym typeface="+mn-ea"/>
              </a:rPr>
              <a:t>回档要有金叉</a:t>
            </a:r>
            <a:r>
              <a:rPr lang="en-US" altLang="zh-CN" sz="2800" b="1">
                <a:solidFill>
                  <a:schemeClr val="accent6"/>
                </a:solidFill>
                <a:sym typeface="+mn-ea"/>
              </a:rPr>
              <a:t>+</a:t>
            </a:r>
            <a:r>
              <a:rPr lang="zh-CN" altLang="en-US" sz="2800" b="1">
                <a:solidFill>
                  <a:schemeClr val="accent6"/>
                </a:solidFill>
                <a:sym typeface="+mn-ea"/>
              </a:rPr>
              <a:t>红柱</a:t>
            </a:r>
            <a:r>
              <a:rPr lang="zh-CN" altLang="en-US" sz="2800" b="1">
                <a:sym typeface="+mn-ea"/>
              </a:rPr>
              <a:t>]</a:t>
            </a:r>
            <a:endParaRPr lang="zh-CN" altLang="en-US" sz="2800" b="1">
              <a:sym typeface="+mn-ea"/>
            </a:endParaRPr>
          </a:p>
          <a:p>
            <a:r>
              <a:rPr lang="en-US" altLang="zh-CN" sz="2800" b="1">
                <a:sym typeface="+mn-ea"/>
              </a:rPr>
              <a:t>6.</a:t>
            </a:r>
            <a:r>
              <a:rPr lang="zh-CN" altLang="en-US" sz="2800" b="1">
                <a:sym typeface="+mn-ea"/>
              </a:rPr>
              <a:t>主力净买额</a:t>
            </a:r>
            <a:r>
              <a:rPr lang="en-US" altLang="zh-CN" sz="2800" b="1">
                <a:sym typeface="+mn-ea"/>
              </a:rPr>
              <a:t>/</a:t>
            </a:r>
            <a:r>
              <a:rPr lang="zh-CN" altLang="en-US" sz="2800" b="1">
                <a:sym typeface="+mn-ea"/>
              </a:rPr>
              <a:t>主力动向</a:t>
            </a:r>
            <a:r>
              <a:rPr lang="en-US" altLang="zh-CN" sz="2800" b="1">
                <a:sym typeface="+mn-ea"/>
              </a:rPr>
              <a:t>.</a:t>
            </a:r>
            <a:r>
              <a:rPr lang="zh-CN" altLang="en-US" sz="2800" b="1">
                <a:sym typeface="+mn-ea"/>
              </a:rPr>
              <a:t>流入[</a:t>
            </a:r>
            <a:r>
              <a:rPr lang="zh-CN" altLang="en-US" sz="2800" b="1">
                <a:solidFill>
                  <a:schemeClr val="accent6"/>
                </a:solidFill>
                <a:sym typeface="+mn-ea"/>
              </a:rPr>
              <a:t>倍量最佳</a:t>
            </a:r>
            <a:r>
              <a:rPr lang="zh-CN" altLang="en-US" sz="2800" b="1">
                <a:sym typeface="+mn-ea"/>
              </a:rPr>
              <a:t>]</a:t>
            </a:r>
            <a:endParaRPr lang="zh-CN" altLang="en-US" sz="2800" b="1">
              <a:sym typeface="+mn-ea"/>
            </a:endParaRPr>
          </a:p>
          <a:p>
            <a:pPr>
              <a:lnSpc>
                <a:spcPct val="110000"/>
              </a:lnSpc>
            </a:pPr>
            <a:endParaRPr lang="zh-CN" altLang="en-US" sz="2800" b="1"/>
          </a:p>
          <a:p>
            <a:endParaRPr lang="zh-CN" altLang="en-US" sz="2800" b="1"/>
          </a:p>
          <a:p>
            <a:endParaRPr lang="en-US" altLang="zh-CN" sz="2800" b="1">
              <a:solidFill>
                <a:schemeClr val="tx1"/>
              </a:solidFill>
              <a:sym typeface="+mn-ea"/>
            </a:endParaRPr>
          </a:p>
        </p:txBody>
      </p:sp>
      <p:sp>
        <p:nvSpPr>
          <p:cNvPr id="9" name="文本框 8"/>
          <p:cNvSpPr txBox="1"/>
          <p:nvPr/>
        </p:nvSpPr>
        <p:spPr>
          <a:xfrm>
            <a:off x="2689860" y="4768850"/>
            <a:ext cx="7379970" cy="1506855"/>
          </a:xfrm>
          <a:prstGeom prst="rect">
            <a:avLst/>
          </a:prstGeom>
          <a:noFill/>
        </p:spPr>
        <p:txBody>
          <a:bodyPr wrap="square" rtlCol="0">
            <a:spAutoFit/>
          </a:bodyPr>
          <a:p>
            <a:r>
              <a:rPr lang="en-US" altLang="zh-CN"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     7.</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细节都到位，不踩任何一个</a:t>
            </a:r>
            <a:r>
              <a:rPr lang="zh-CN" altLang="en-US" sz="32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坑！</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tx1"/>
                </a:solidFill>
                <a:latin typeface="思源黑体 CN Heavy" panose="020B0A00000000000000" charset="-122"/>
                <a:ea typeface="思源黑体 CN Heavy" panose="020B0A00000000000000" charset="-122"/>
                <a:cs typeface="思源黑体 CN Heavy" panose="020B0A00000000000000" charset="-122"/>
              </a:rPr>
              <a:t>有纪律，有标准，才有底气抗住</a:t>
            </a:r>
            <a:r>
              <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rPr>
              <a:t>小波动</a:t>
            </a:r>
            <a:endPar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accent6"/>
                </a:solidFill>
                <a:latin typeface="思源黑体 CN Heavy" panose="020B0A00000000000000" charset="-122"/>
                <a:ea typeface="思源黑体 CN Heavy" panose="020B0A00000000000000" charset="-122"/>
                <a:cs typeface="思源黑体 CN Heavy" panose="020B0A00000000000000" charset="-122"/>
              </a:rPr>
              <a:t>有利润，不贪心，</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用</a:t>
            </a:r>
            <a:r>
              <a:rPr lang="zh-CN" altLang="en-US" sz="30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标准</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克制贪念！</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p:txBody>
      </p:sp>
    </p:spTree>
    <p:custDataLst>
      <p:tags r:id="rId2"/>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神奇色阶</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2" name="文本占位符 2"/>
          <p:cNvSpPr>
            <a:spLocks noGrp="1"/>
          </p:cNvSpPr>
          <p:nvPr>
            <p:custDataLst>
              <p:tags r:id="rId2"/>
            </p:custDataLst>
          </p:nvPr>
        </p:nvSpPr>
        <p:spPr>
          <a:xfrm>
            <a:off x="811530" y="5061585"/>
            <a:ext cx="7422515" cy="1266190"/>
          </a:xfrm>
          <a:prstGeom prst="rect">
            <a:avLst/>
          </a:prstGeom>
        </p:spPr>
        <p:txBody>
          <a:bodyPr/>
          <a:lstStyle>
            <a:lvl1pPr marL="0" indent="0" algn="just" defTabSz="914400" rtl="0" eaLnBrk="1" fontAlgn="auto" latinLnBrk="0" hangingPunct="1">
              <a:lnSpc>
                <a:spcPct val="130000"/>
              </a:lnSpc>
              <a:spcBef>
                <a:spcPts val="500"/>
              </a:spcBef>
              <a:spcAft>
                <a:spcPts val="1000"/>
              </a:spcAft>
              <a:buFont typeface="Arial" panose="020B0604020202020204" pitchFamily="34" charset="0"/>
              <a:buNone/>
              <a:defRPr lang="zh-CN" altLang="en-US" sz="1800" u="none" strike="noStrike" kern="1200" cap="none" spc="150" normalizeH="0" baseline="0" dirty="0">
                <a:solidFill>
                  <a:schemeClr val="tx1">
                    <a:lumMod val="85000"/>
                    <a:lumOff val="15000"/>
                  </a:schemeClr>
                </a:solidFill>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
              </a:lnSpc>
            </a:pPr>
            <a:r>
              <a:rPr sz="1900" b="1">
                <a:solidFill>
                  <a:schemeClr val="tx1"/>
                </a:solidFill>
                <a:latin typeface="思源黑体 CN Heavy" panose="020B0A00000000000000" charset="-122"/>
                <a:ea typeface="思源黑体 CN Heavy" panose="020B0A00000000000000" charset="-122"/>
                <a:sym typeface="+mn-ea"/>
              </a:rPr>
              <a:t>周期共振：</a:t>
            </a:r>
            <a:endParaRPr sz="1900" b="1">
              <a:solidFill>
                <a:schemeClr val="tx1"/>
              </a:solidFill>
              <a:latin typeface="思源黑体 CN Heavy" panose="020B0A00000000000000" charset="-122"/>
              <a:ea typeface="思源黑体 CN Heavy" panose="020B0A00000000000000" charset="-122"/>
              <a:sym typeface="+mn-ea"/>
            </a:endParaRPr>
          </a:p>
          <a:p>
            <a:pPr>
              <a:lnSpc>
                <a:spcPct val="20000"/>
              </a:lnSpc>
            </a:pPr>
            <a:r>
              <a:rPr sz="1900" b="1">
                <a:solidFill>
                  <a:schemeClr val="tx1"/>
                </a:solidFill>
                <a:latin typeface="思源黑体 CN Heavy" panose="020B0A00000000000000" charset="-122"/>
                <a:ea typeface="思源黑体 CN Heavy" panose="020B0A00000000000000" charset="-122"/>
                <a:sym typeface="+mn-ea"/>
              </a:rPr>
              <a:t>技术上形成短期</a:t>
            </a:r>
            <a:r>
              <a:rPr lang="en-US" altLang="zh-CN" sz="1900" b="1">
                <a:solidFill>
                  <a:schemeClr val="tx1"/>
                </a:solidFill>
                <a:latin typeface="思源黑体 CN Heavy" panose="020B0A00000000000000" charset="-122"/>
                <a:ea typeface="思源黑体 CN Heavy" panose="020B0A00000000000000" charset="-122"/>
                <a:sym typeface="+mn-ea"/>
              </a:rPr>
              <a:t>+</a:t>
            </a:r>
            <a:r>
              <a:rPr sz="1900" b="1">
                <a:solidFill>
                  <a:schemeClr val="tx1"/>
                </a:solidFill>
                <a:latin typeface="思源黑体 CN Heavy" panose="020B0A00000000000000" charset="-122"/>
                <a:ea typeface="思源黑体 CN Heavy" panose="020B0A00000000000000" charset="-122"/>
                <a:sym typeface="+mn-ea"/>
              </a:rPr>
              <a:t>中期</a:t>
            </a:r>
            <a:r>
              <a:rPr lang="en-US" altLang="zh-CN" sz="1900" b="1">
                <a:solidFill>
                  <a:schemeClr val="tx1"/>
                </a:solidFill>
                <a:latin typeface="思源黑体 CN Heavy" panose="020B0A00000000000000" charset="-122"/>
                <a:ea typeface="思源黑体 CN Heavy" panose="020B0A00000000000000" charset="-122"/>
                <a:sym typeface="+mn-ea"/>
              </a:rPr>
              <a:t>+</a:t>
            </a:r>
            <a:r>
              <a:rPr sz="1900" b="1">
                <a:solidFill>
                  <a:schemeClr val="tx1"/>
                </a:solidFill>
                <a:latin typeface="思源黑体 CN Heavy" panose="020B0A00000000000000" charset="-122"/>
                <a:ea typeface="思源黑体 CN Heavy" panose="020B0A00000000000000" charset="-122"/>
                <a:sym typeface="+mn-ea"/>
              </a:rPr>
              <a:t>长期趋势，多周期同时走强</a:t>
            </a:r>
            <a:r>
              <a:rPr lang="en-US" altLang="zh-CN" sz="1900">
                <a:solidFill>
                  <a:schemeClr val="tx1"/>
                </a:solidFill>
                <a:latin typeface="思源黑体 CN Heavy" panose="020B0A00000000000000" charset="-122"/>
                <a:ea typeface="思源黑体 CN Heavy" panose="020B0A00000000000000" charset="-122"/>
                <a:sym typeface="+mn-ea"/>
              </a:rPr>
              <a:t>.</a:t>
            </a:r>
            <a:r>
              <a:rPr sz="2000">
                <a:solidFill>
                  <a:srgbClr val="FF0000"/>
                </a:solidFill>
                <a:latin typeface="思源黑体 CN Heavy" panose="020B0A00000000000000" charset="-122"/>
                <a:ea typeface="思源黑体 CN Heavy" panose="020B0A00000000000000" charset="-122"/>
                <a:sym typeface="+mn-ea"/>
              </a:rPr>
              <a:t>前三阶红</a:t>
            </a:r>
            <a:endParaRPr sz="1900">
              <a:solidFill>
                <a:srgbClr val="FF0000"/>
              </a:solidFill>
              <a:latin typeface="思源黑体 CN Heavy" panose="020B0A00000000000000" charset="-122"/>
              <a:ea typeface="思源黑体 CN Heavy" panose="020B0A00000000000000" charset="-122"/>
              <a:sym typeface="+mn-ea"/>
            </a:endParaRPr>
          </a:p>
          <a:p>
            <a:pPr>
              <a:lnSpc>
                <a:spcPct val="100000"/>
              </a:lnSpc>
            </a:pPr>
            <a:r>
              <a:rPr sz="2000" b="1">
                <a:solidFill>
                  <a:schemeClr val="tx1"/>
                </a:solidFill>
                <a:sym typeface="+mn-ea"/>
              </a:rPr>
              <a:t>量价共振：</a:t>
            </a:r>
            <a:r>
              <a:rPr sz="1900" b="1">
                <a:solidFill>
                  <a:schemeClr val="tx1"/>
                </a:solidFill>
                <a:sym typeface="+mn-ea"/>
              </a:rPr>
              <a:t>技术上</a:t>
            </a:r>
            <a:r>
              <a:rPr lang="en-US" altLang="zh-CN" sz="1900" b="1">
                <a:solidFill>
                  <a:schemeClr val="tx1"/>
                </a:solidFill>
                <a:sym typeface="+mn-ea"/>
              </a:rPr>
              <a:t>K</a:t>
            </a:r>
            <a:r>
              <a:rPr sz="1900" b="1">
                <a:solidFill>
                  <a:schemeClr val="tx1"/>
                </a:solidFill>
                <a:sym typeface="+mn-ea"/>
              </a:rPr>
              <a:t>线形成上涨趋势，同时成交量也同步放大，量价共振的表现</a:t>
            </a:r>
            <a:r>
              <a:rPr lang="en-US" altLang="zh-CN" sz="2000" b="1">
                <a:solidFill>
                  <a:schemeClr val="tx1"/>
                </a:solidFill>
                <a:sym typeface="+mn-ea"/>
              </a:rPr>
              <a:t>.</a:t>
            </a:r>
            <a:r>
              <a:rPr sz="2000">
                <a:solidFill>
                  <a:srgbClr val="FF0000"/>
                </a:solidFill>
                <a:latin typeface="思源黑体 CN Heavy" panose="020B0A00000000000000" charset="-122"/>
                <a:ea typeface="思源黑体 CN Heavy" panose="020B0A00000000000000" charset="-122"/>
                <a:sym typeface="+mn-ea"/>
              </a:rPr>
              <a:t>四阶全红</a:t>
            </a:r>
            <a:endParaRPr sz="2000">
              <a:solidFill>
                <a:schemeClr val="tx1"/>
              </a:solidFill>
              <a:sym typeface="+mn-ea"/>
            </a:endParaRPr>
          </a:p>
          <a:p>
            <a:endParaRPr lang="zh-CN" altLang="en-US" sz="2000">
              <a:solidFill>
                <a:schemeClr val="tx1"/>
              </a:solidFill>
              <a:sym typeface="+mn-ea"/>
            </a:endParaRPr>
          </a:p>
        </p:txBody>
      </p:sp>
      <p:pic>
        <p:nvPicPr>
          <p:cNvPr id="5" name="图片 4"/>
          <p:cNvPicPr>
            <a:picLocks noChangeAspect="1"/>
          </p:cNvPicPr>
          <p:nvPr>
            <p:custDataLst>
              <p:tags r:id="rId3"/>
            </p:custDataLst>
          </p:nvPr>
        </p:nvPicPr>
        <p:blipFill>
          <a:blip r:embed="rId4"/>
          <a:stretch>
            <a:fillRect/>
          </a:stretch>
        </p:blipFill>
        <p:spPr>
          <a:xfrm>
            <a:off x="811530" y="1252855"/>
            <a:ext cx="7414260" cy="3612515"/>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8" name="文本框 7"/>
          <p:cNvSpPr txBox="1"/>
          <p:nvPr>
            <p:custDataLst>
              <p:tags r:id="rId5"/>
            </p:custDataLst>
          </p:nvPr>
        </p:nvSpPr>
        <p:spPr>
          <a:xfrm>
            <a:off x="8611235" y="1249045"/>
            <a:ext cx="3013710" cy="4246245"/>
          </a:xfrm>
          <a:prstGeom prst="rect">
            <a:avLst/>
          </a:prstGeom>
          <a:noFill/>
        </p:spPr>
        <p:txBody>
          <a:bodyPr wrap="square" rtlCol="0" anchor="t">
            <a:spAutoFit/>
          </a:bodyPr>
          <a:p>
            <a:pPr algn="just">
              <a:lnSpc>
                <a:spcPct val="130000"/>
              </a:lnSpc>
              <a:spcBef>
                <a:spcPts val="150"/>
              </a:spcBef>
            </a:pP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条件需求：</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endParaRPr>
          </a:p>
          <a:p>
            <a:pPr algn="just">
              <a:lnSpc>
                <a:spcPct val="130000"/>
              </a:lnSpc>
              <a:spcBef>
                <a:spcPts val="150"/>
              </a:spcBef>
            </a:pPr>
            <a:endPar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1.</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神奇色阶</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前三阶红</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endParaRPr>
          </a:p>
          <a:p>
            <a:pPr algn="just">
              <a:lnSpc>
                <a:spcPct val="130000"/>
              </a:lnSpc>
              <a:spcBef>
                <a:spcPts val="150"/>
              </a:spcBef>
            </a:pP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 </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                     -</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四阶全红</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2.</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神奇</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K</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线</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收红色</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K</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线</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endPar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3.</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中期生命线</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a:t>
            </a:r>
            <a:endPar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endParaRPr>
          </a:p>
          <a:p>
            <a:pPr algn="just">
              <a:lnSpc>
                <a:spcPct val="130000"/>
              </a:lnSpc>
              <a:spcBef>
                <a:spcPts val="150"/>
              </a:spcBef>
            </a:pPr>
            <a:r>
              <a:rPr lang="zh-CN" altLang="en-US"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神奇红</a:t>
            </a:r>
            <a:r>
              <a:rPr lang="en-US" altLang="zh-CN"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K</a:t>
            </a:r>
            <a:r>
              <a:rPr lang="zh-CN" altLang="en-US"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线并且上站中期生命线</a:t>
            </a:r>
            <a:r>
              <a:rPr lang="en-US" altLang="zh-CN"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a:t>
            </a:r>
            <a:r>
              <a:rPr lang="zh-CN" altLang="en-US"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红色</a:t>
            </a:r>
            <a:r>
              <a:rPr lang="en-US" altLang="zh-CN"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a:t>
            </a:r>
            <a:endParaRPr lang="zh-CN" altLang="en-US" sz="2000">
              <a:solidFill>
                <a:srgbClr val="FF0000"/>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endParaRPr lang="zh-CN" altLang="en-US" sz="2000" dirty="0">
              <a:solidFill>
                <a:srgbClr val="FF0000"/>
              </a:solidFill>
              <a:latin typeface="思源黑体 CN Heavy" panose="020B0A00000000000000" charset="-122"/>
              <a:ea typeface="思源黑体 CN Heavy" panose="020B0A00000000000000" charset="-122"/>
              <a:cs typeface="思源黑体 CN Heavy" panose="020B0A00000000000000" charset="-122"/>
            </a:endParaRPr>
          </a:p>
        </p:txBody>
      </p:sp>
      <p:sp>
        <p:nvSpPr>
          <p:cNvPr id="6" name="文本框 5"/>
          <p:cNvSpPr txBox="1"/>
          <p:nvPr>
            <p:custDataLst>
              <p:tags r:id="rId6"/>
            </p:custDataLst>
          </p:nvPr>
        </p:nvSpPr>
        <p:spPr>
          <a:xfrm>
            <a:off x="1741170" y="1877060"/>
            <a:ext cx="1706880" cy="706755"/>
          </a:xfrm>
          <a:prstGeom prst="rect">
            <a:avLst/>
          </a:prstGeom>
          <a:noFill/>
        </p:spPr>
        <p:txBody>
          <a:bodyPr wrap="none" rtlCol="0">
            <a:spAutoFit/>
          </a:bodyPr>
          <a:p>
            <a:pPr algn="ctr"/>
            <a:r>
              <a:rPr lang="zh-CN" altLang="en-US" sz="2000">
                <a:solidFill>
                  <a:srgbClr val="FF0000"/>
                </a:solidFill>
                <a:latin typeface="思源黑体 CN Heavy" panose="020B0A00000000000000" charset="-122"/>
                <a:ea typeface="思源黑体 CN Heavy" panose="020B0A00000000000000" charset="-122"/>
              </a:rPr>
              <a:t>周期共振</a:t>
            </a:r>
            <a:endParaRPr lang="zh-CN" altLang="en-US" sz="2000">
              <a:solidFill>
                <a:srgbClr val="FF0000"/>
              </a:solidFill>
              <a:latin typeface="思源黑体 CN Heavy" panose="020B0A00000000000000" charset="-122"/>
              <a:ea typeface="思源黑体 CN Heavy" panose="020B0A00000000000000" charset="-122"/>
            </a:endParaRPr>
          </a:p>
          <a:p>
            <a:pPr algn="ctr"/>
            <a:r>
              <a:rPr lang="zh-CN" altLang="en-US" sz="2000">
                <a:solidFill>
                  <a:srgbClr val="FF0000"/>
                </a:solidFill>
                <a:latin typeface="思源黑体 CN Heavy" panose="020B0A00000000000000" charset="-122"/>
                <a:ea typeface="思源黑体 CN Heavy" panose="020B0A00000000000000" charset="-122"/>
              </a:rPr>
              <a:t>（前三阶红）</a:t>
            </a:r>
            <a:endParaRPr lang="zh-CN" altLang="en-US" sz="2000">
              <a:solidFill>
                <a:srgbClr val="FF0000"/>
              </a:solidFill>
              <a:latin typeface="思源黑体 CN Heavy" panose="020B0A00000000000000" charset="-122"/>
              <a:ea typeface="思源黑体 CN Heavy" panose="020B0A00000000000000" charset="-122"/>
            </a:endParaRPr>
          </a:p>
        </p:txBody>
      </p:sp>
      <p:sp>
        <p:nvSpPr>
          <p:cNvPr id="7" name="文本框 6"/>
          <p:cNvSpPr txBox="1"/>
          <p:nvPr>
            <p:custDataLst>
              <p:tags r:id="rId7"/>
            </p:custDataLst>
          </p:nvPr>
        </p:nvSpPr>
        <p:spPr>
          <a:xfrm>
            <a:off x="4272915" y="1311910"/>
            <a:ext cx="1706880" cy="706755"/>
          </a:xfrm>
          <a:prstGeom prst="rect">
            <a:avLst/>
          </a:prstGeom>
          <a:noFill/>
        </p:spPr>
        <p:txBody>
          <a:bodyPr wrap="none" rtlCol="0">
            <a:spAutoFit/>
          </a:bodyPr>
          <a:p>
            <a:pPr algn="ctr"/>
            <a:r>
              <a:rPr lang="zh-CN" altLang="en-US" sz="2000">
                <a:solidFill>
                  <a:srgbClr val="FF0000"/>
                </a:solidFill>
                <a:latin typeface="思源黑体 CN Heavy" panose="020B0A00000000000000" charset="-122"/>
                <a:ea typeface="思源黑体 CN Heavy" panose="020B0A00000000000000" charset="-122"/>
              </a:rPr>
              <a:t>量价共振</a:t>
            </a:r>
            <a:endParaRPr lang="zh-CN" altLang="en-US" sz="2000">
              <a:solidFill>
                <a:srgbClr val="FF0000"/>
              </a:solidFill>
              <a:latin typeface="思源黑体 CN Heavy" panose="020B0A00000000000000" charset="-122"/>
              <a:ea typeface="思源黑体 CN Heavy" panose="020B0A00000000000000" charset="-122"/>
            </a:endParaRPr>
          </a:p>
          <a:p>
            <a:pPr algn="ctr"/>
            <a:r>
              <a:rPr lang="zh-CN" altLang="en-US" sz="2000">
                <a:solidFill>
                  <a:srgbClr val="FF0000"/>
                </a:solidFill>
                <a:latin typeface="思源黑体 CN Heavy" panose="020B0A00000000000000" charset="-122"/>
                <a:ea typeface="思源黑体 CN Heavy" panose="020B0A00000000000000" charset="-122"/>
              </a:rPr>
              <a:t>（四阶全红）</a:t>
            </a:r>
            <a:endParaRPr lang="zh-CN" altLang="en-US" sz="2000">
              <a:solidFill>
                <a:srgbClr val="FF0000"/>
              </a:solidFill>
              <a:latin typeface="思源黑体 CN Heavy" panose="020B0A00000000000000" charset="-122"/>
              <a:ea typeface="思源黑体 CN Heavy" panose="020B0A00000000000000" charset="-122"/>
            </a:endParaRPr>
          </a:p>
        </p:txBody>
      </p:sp>
    </p:spTree>
    <p:custDataLst>
      <p:tags r:id="rId8"/>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潜伏狙击战法</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3"/>
          <p:cNvPicPr>
            <a:picLocks noChangeAspect="1"/>
          </p:cNvPicPr>
          <p:nvPr/>
        </p:nvPicPr>
        <p:blipFill>
          <a:blip r:embed="rId2"/>
          <a:stretch>
            <a:fillRect/>
          </a:stretch>
        </p:blipFill>
        <p:spPr>
          <a:xfrm>
            <a:off x="1463040" y="1379220"/>
            <a:ext cx="9266555" cy="4098925"/>
          </a:xfrm>
          <a:prstGeom prst="rect">
            <a:avLst/>
          </a:prstGeom>
          <a:noFill/>
          <a:ln>
            <a:noFill/>
          </a:ln>
        </p:spPr>
      </p:pic>
    </p:spTree>
    <p:custDataLst>
      <p:tags r:id="rId3"/>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神奇色阶</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2663825" y="1196340"/>
            <a:ext cx="6239510" cy="3435985"/>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6" name="文本占位符 2"/>
          <p:cNvSpPr>
            <a:spLocks noGrp="1"/>
          </p:cNvSpPr>
          <p:nvPr>
            <p:custDataLst>
              <p:tags r:id="rId4"/>
            </p:custDataLst>
          </p:nvPr>
        </p:nvSpPr>
        <p:spPr>
          <a:xfrm>
            <a:off x="2663825" y="720090"/>
            <a:ext cx="6132195" cy="1012825"/>
          </a:xfrm>
          <a:prstGeom prst="rect">
            <a:avLst/>
          </a:prstGeom>
        </p:spPr>
        <p:txBody>
          <a:bodyPr/>
          <a:lstStyle>
            <a:lvl1pPr marL="0" indent="0" algn="just" defTabSz="914400" rtl="0" eaLnBrk="1" fontAlgn="auto" latinLnBrk="0" hangingPunct="1">
              <a:lnSpc>
                <a:spcPct val="130000"/>
              </a:lnSpc>
              <a:spcBef>
                <a:spcPts val="500"/>
              </a:spcBef>
              <a:spcAft>
                <a:spcPts val="1000"/>
              </a:spcAft>
              <a:buFont typeface="Arial" panose="020B0604020202020204" pitchFamily="34" charset="0"/>
              <a:buNone/>
              <a:defRPr lang="zh-CN" altLang="en-US" sz="1800" u="none" strike="noStrike" kern="1200" cap="none" spc="150" normalizeH="0" baseline="0" dirty="0">
                <a:solidFill>
                  <a:schemeClr val="tx1">
                    <a:lumMod val="85000"/>
                    <a:lumOff val="15000"/>
                  </a:schemeClr>
                </a:solidFill>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rPr>
              <a:t>①神奇K线</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rPr>
              <a:t>   </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rPr>
              <a:t> ②中期生命线</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rPr>
              <a:t>  </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rPr>
              <a:t> </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rPr>
              <a:t> </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rPr>
              <a:t>③神奇色阶</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p:txBody>
      </p:sp>
      <p:sp>
        <p:nvSpPr>
          <p:cNvPr id="3" name="文本占位符 2"/>
          <p:cNvSpPr>
            <a:spLocks noGrp="1"/>
          </p:cNvSpPr>
          <p:nvPr>
            <p:custDataLst>
              <p:tags r:id="rId5"/>
            </p:custDataLst>
          </p:nvPr>
        </p:nvSpPr>
        <p:spPr>
          <a:xfrm>
            <a:off x="541020" y="4569460"/>
            <a:ext cx="11109960" cy="2021840"/>
          </a:xfrm>
          <a:prstGeom prst="rect">
            <a:avLst/>
          </a:prstGeom>
        </p:spPr>
        <p:txBody>
          <a:bodyPr/>
          <a:lstStyle>
            <a:lvl1pPr marL="0" indent="0" algn="just" defTabSz="914400" rtl="0" eaLnBrk="1" fontAlgn="auto" latinLnBrk="0" hangingPunct="1">
              <a:lnSpc>
                <a:spcPct val="130000"/>
              </a:lnSpc>
              <a:spcBef>
                <a:spcPts val="500"/>
              </a:spcBef>
              <a:spcAft>
                <a:spcPts val="1000"/>
              </a:spcAft>
              <a:buFont typeface="Arial" panose="020B0604020202020204" pitchFamily="34" charset="0"/>
              <a:buNone/>
              <a:defRPr lang="zh-CN" altLang="en-US" sz="1800" u="none" strike="noStrike" kern="1200" cap="none" spc="150" normalizeH="0" baseline="0" dirty="0">
                <a:solidFill>
                  <a:schemeClr val="tx1">
                    <a:lumMod val="85000"/>
                    <a:lumOff val="15000"/>
                  </a:schemeClr>
                </a:solidFill>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latin typeface="思源黑体 CN Heavy" panose="020B0A00000000000000" charset="-122"/>
                <a:ea typeface="思源黑体 CN Heavy" panose="020B0A00000000000000" charset="-122"/>
                <a:cs typeface="思源黑体 CN Heavy" panose="020B0A00000000000000" charset="-122"/>
                <a:sym typeface="+mn-ea"/>
              </a:rPr>
              <a:t>①神奇K线：趋势型择时指标，红绿K线实时反映指数当前的趋势强弱以及择时信号，红色K线为持仓区域，绿色K线为观望趋势。</a:t>
            </a:r>
            <a:endParaRPr>
              <a:latin typeface="思源黑体 CN Heavy" panose="020B0A00000000000000" charset="-122"/>
              <a:ea typeface="思源黑体 CN Heavy" panose="020B0A00000000000000" charset="-122"/>
              <a:cs typeface="思源黑体 CN Heavy" panose="020B0A00000000000000" charset="-122"/>
              <a:sym typeface="+mn-ea"/>
            </a:endParaRPr>
          </a:p>
          <a:p>
            <a:r>
              <a:rPr>
                <a:latin typeface="思源黑体 CN Heavy" panose="020B0A00000000000000" charset="-122"/>
                <a:ea typeface="思源黑体 CN Heavy" panose="020B0A00000000000000" charset="-122"/>
                <a:cs typeface="思源黑体 CN Heavy" panose="020B0A00000000000000" charset="-122"/>
                <a:sym typeface="+mn-ea"/>
              </a:rPr>
              <a:t>②中期生命线：用于判断指数趋势变化的强弱。红色线段代表中期生命线趋势向上，标的走强，有望走出趋势上涨行情；绿色线段代表中期生命线趋势向下，标的走弱，有可能走出趋势下跌行情。</a:t>
            </a:r>
            <a:endParaRPr>
              <a:latin typeface="思源黑体 CN Heavy" panose="020B0A00000000000000" charset="-122"/>
              <a:ea typeface="思源黑体 CN Heavy" panose="020B0A00000000000000" charset="-122"/>
              <a:cs typeface="思源黑体 CN Heavy" panose="020B0A00000000000000" charset="-122"/>
              <a:sym typeface="+mn-ea"/>
            </a:endParaRPr>
          </a:p>
        </p:txBody>
      </p:sp>
    </p:spTree>
    <p:custDataLst>
      <p:tags r:id="rId6"/>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捕捞季节</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四四边界与</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变化</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a:picLocks noChangeAspect="1"/>
          </p:cNvPicPr>
          <p:nvPr>
            <p:custDataLst>
              <p:tags r:id="rId2"/>
            </p:custDataLst>
          </p:nvPr>
        </p:nvPicPr>
        <p:blipFill>
          <a:blip r:embed="rId3"/>
          <a:stretch>
            <a:fillRect/>
          </a:stretch>
        </p:blipFill>
        <p:spPr>
          <a:xfrm>
            <a:off x="410845" y="902335"/>
            <a:ext cx="5420995" cy="5168900"/>
          </a:xfrm>
          <a:prstGeom prst="rect">
            <a:avLst/>
          </a:prstGeom>
          <a:ln w="38100">
            <a:solidFill>
              <a:schemeClr val="accent5"/>
            </a:solidFill>
          </a:ln>
        </p:spPr>
      </p:pic>
      <p:pic>
        <p:nvPicPr>
          <p:cNvPr id="10" name="图片 9"/>
          <p:cNvPicPr>
            <a:picLocks noChangeAspect="1"/>
          </p:cNvPicPr>
          <p:nvPr>
            <p:custDataLst>
              <p:tags r:id="rId4"/>
            </p:custDataLst>
          </p:nvPr>
        </p:nvPicPr>
        <p:blipFill>
          <a:blip r:embed="rId5"/>
          <a:stretch>
            <a:fillRect/>
          </a:stretch>
        </p:blipFill>
        <p:spPr>
          <a:xfrm>
            <a:off x="6028055" y="902335"/>
            <a:ext cx="5754370" cy="5168265"/>
          </a:xfrm>
          <a:prstGeom prst="rect">
            <a:avLst/>
          </a:prstGeom>
          <a:ln w="38100">
            <a:solidFill>
              <a:schemeClr val="accent6"/>
            </a:solidFill>
          </a:ln>
        </p:spPr>
      </p:pic>
    </p:spTree>
    <p:custDataLst>
      <p:tags r:id="rId6"/>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捕捞季节</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四四边界与</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变化</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424180" y="973455"/>
            <a:ext cx="5235575" cy="5147945"/>
          </a:xfrm>
          <a:prstGeom prst="rect">
            <a:avLst/>
          </a:prstGeom>
          <a:ln w="38100">
            <a:solidFill>
              <a:schemeClr val="accent3"/>
            </a:solidFill>
          </a:ln>
        </p:spPr>
      </p:pic>
      <p:pic>
        <p:nvPicPr>
          <p:cNvPr id="6" name="图片 5"/>
          <p:cNvPicPr>
            <a:picLocks noChangeAspect="1"/>
          </p:cNvPicPr>
          <p:nvPr>
            <p:custDataLst>
              <p:tags r:id="rId4"/>
            </p:custDataLst>
          </p:nvPr>
        </p:nvPicPr>
        <p:blipFill>
          <a:blip r:embed="rId5"/>
          <a:stretch>
            <a:fillRect/>
          </a:stretch>
        </p:blipFill>
        <p:spPr>
          <a:xfrm>
            <a:off x="5964555" y="973455"/>
            <a:ext cx="5748655" cy="5147310"/>
          </a:xfrm>
          <a:prstGeom prst="rect">
            <a:avLst/>
          </a:prstGeom>
          <a:ln w="38100">
            <a:solidFill>
              <a:schemeClr val="accent4">
                <a:lumMod val="75000"/>
              </a:schemeClr>
            </a:solidFill>
          </a:ln>
        </p:spPr>
      </p:pic>
    </p:spTree>
    <p:custDataLst>
      <p:tags r:id="rId6"/>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448945" y="868680"/>
            <a:ext cx="5307330" cy="1097280"/>
          </a:xfrm>
          <a:prstGeom prst="rect">
            <a:avLst/>
          </a:prstGeom>
        </p:spPr>
      </p:pic>
      <p:pic>
        <p:nvPicPr>
          <p:cNvPr id="4" name="图片 3"/>
          <p:cNvPicPr>
            <a:picLocks noChangeAspect="1"/>
          </p:cNvPicPr>
          <p:nvPr/>
        </p:nvPicPr>
        <p:blipFill>
          <a:blip r:embed="rId2"/>
          <a:stretch>
            <a:fillRect/>
          </a:stretch>
        </p:blipFill>
        <p:spPr>
          <a:xfrm>
            <a:off x="697230" y="2045335"/>
            <a:ext cx="4810125" cy="1133475"/>
          </a:xfrm>
          <a:prstGeom prst="rect">
            <a:avLst/>
          </a:prstGeom>
        </p:spPr>
      </p:pic>
      <p:pic>
        <p:nvPicPr>
          <p:cNvPr id="5" name="图片 4"/>
          <p:cNvPicPr>
            <a:picLocks noChangeAspect="1"/>
          </p:cNvPicPr>
          <p:nvPr/>
        </p:nvPicPr>
        <p:blipFill>
          <a:blip r:embed="rId3"/>
          <a:stretch>
            <a:fillRect/>
          </a:stretch>
        </p:blipFill>
        <p:spPr>
          <a:xfrm>
            <a:off x="1543050" y="3258185"/>
            <a:ext cx="3752850" cy="2876550"/>
          </a:xfrm>
          <a:prstGeom prst="rect">
            <a:avLst/>
          </a:prstGeom>
        </p:spPr>
      </p:pic>
      <p:pic>
        <p:nvPicPr>
          <p:cNvPr id="6" name="图片 5"/>
          <p:cNvPicPr>
            <a:picLocks noChangeAspect="1"/>
          </p:cNvPicPr>
          <p:nvPr/>
        </p:nvPicPr>
        <p:blipFill>
          <a:blip r:embed="rId4"/>
          <a:stretch>
            <a:fillRect/>
          </a:stretch>
        </p:blipFill>
        <p:spPr>
          <a:xfrm>
            <a:off x="6854825" y="755650"/>
            <a:ext cx="4152900" cy="1076325"/>
          </a:xfrm>
          <a:prstGeom prst="rect">
            <a:avLst/>
          </a:prstGeom>
        </p:spPr>
      </p:pic>
      <p:pic>
        <p:nvPicPr>
          <p:cNvPr id="7" name="图片 6"/>
          <p:cNvPicPr>
            <a:picLocks noChangeAspect="1"/>
          </p:cNvPicPr>
          <p:nvPr/>
        </p:nvPicPr>
        <p:blipFill>
          <a:blip r:embed="rId5"/>
          <a:stretch>
            <a:fillRect/>
          </a:stretch>
        </p:blipFill>
        <p:spPr>
          <a:xfrm>
            <a:off x="7508875" y="1831975"/>
            <a:ext cx="3162300" cy="2295525"/>
          </a:xfrm>
          <a:prstGeom prst="rect">
            <a:avLst/>
          </a:prstGeom>
        </p:spPr>
      </p:pic>
      <p:pic>
        <p:nvPicPr>
          <p:cNvPr id="8" name="图片 7"/>
          <p:cNvPicPr>
            <a:picLocks noChangeAspect="1"/>
          </p:cNvPicPr>
          <p:nvPr/>
        </p:nvPicPr>
        <p:blipFill>
          <a:blip r:embed="rId6"/>
          <a:stretch>
            <a:fillRect/>
          </a:stretch>
        </p:blipFill>
        <p:spPr>
          <a:xfrm>
            <a:off x="7226300" y="4127500"/>
            <a:ext cx="3781425" cy="1000125"/>
          </a:xfrm>
          <a:prstGeom prst="rect">
            <a:avLst/>
          </a:prstGeom>
        </p:spPr>
      </p:pic>
      <p:pic>
        <p:nvPicPr>
          <p:cNvPr id="9" name="图片 8"/>
          <p:cNvPicPr>
            <a:picLocks noChangeAspect="1"/>
          </p:cNvPicPr>
          <p:nvPr/>
        </p:nvPicPr>
        <p:blipFill>
          <a:blip r:embed="rId7"/>
          <a:stretch>
            <a:fillRect/>
          </a:stretch>
        </p:blipFill>
        <p:spPr>
          <a:xfrm>
            <a:off x="6578600" y="5220335"/>
            <a:ext cx="4705350" cy="914400"/>
          </a:xfrm>
          <a:prstGeom prst="rect">
            <a:avLst/>
          </a:prstGeom>
        </p:spPr>
      </p:pic>
      <p:sp>
        <p:nvSpPr>
          <p:cNvPr id="10" name="文本框 9"/>
          <p:cNvSpPr txBox="1"/>
          <p:nvPr>
            <p:custDataLst>
              <p:tags r:id="rId8"/>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好评如潮！</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Tree>
    <p:custDataLst>
      <p:tags r:id="rId9"/>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userDrawn="1">
            <p:custDataLst>
              <p:tags r:id="rId1"/>
            </p:custDataLst>
          </p:nvPr>
        </p:nvSpPr>
        <p:spPr>
          <a:xfrm>
            <a:off x="2956560" y="1362710"/>
            <a:ext cx="6278880" cy="1014730"/>
          </a:xfrm>
          <a:prstGeom prst="rect">
            <a:avLst/>
          </a:prstGeom>
          <a:noFill/>
        </p:spPr>
        <p:txBody>
          <a:bodyPr wrap="none" rtlCol="0" anchor="ctr" anchorCtr="0">
            <a:spAutoFit/>
          </a:bodyPr>
          <a:p>
            <a:r>
              <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rPr>
              <a:t>让投资遇见美好！</a:t>
            </a:r>
            <a:endPar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4" name="圆角矩形 3"/>
          <p:cNvSpPr/>
          <p:nvPr userDrawn="1">
            <p:custDataLst>
              <p:tags r:id="rId2"/>
            </p:custDataLst>
          </p:nvPr>
        </p:nvSpPr>
        <p:spPr>
          <a:xfrm>
            <a:off x="1450975" y="2447290"/>
            <a:ext cx="8990965" cy="2712085"/>
          </a:xfrm>
          <a:prstGeom prst="roundRect">
            <a:avLst>
              <a:gd name="adj" fmla="val 4235"/>
            </a:avLst>
          </a:prstGeom>
          <a:solidFill>
            <a:schemeClr val="bg1"/>
          </a:solidFill>
          <a:ln>
            <a:solidFill>
              <a:srgbClr val="FBE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userDrawn="1">
            <p:custDataLst>
              <p:tags r:id="rId3"/>
            </p:custDataLst>
          </p:nvPr>
        </p:nvSpPr>
        <p:spPr>
          <a:xfrm>
            <a:off x="1750060" y="2773680"/>
            <a:ext cx="8393430" cy="2059940"/>
          </a:xfrm>
          <a:prstGeom prst="rect">
            <a:avLst/>
          </a:prstGeom>
          <a:noFill/>
        </p:spPr>
        <p:txBody>
          <a:bodyPr wrap="square" rtlCol="0" anchor="t">
            <a:spAutoFit/>
          </a:bodyPr>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我司所有工作人员均不允许推荐股票、不允许承诺收益、不允许代客理财、不允许合作分成、不允许私下收款，如您发现有任何违规行为，请立即拨打400-700-3809向我们举报!</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p:txBody>
      </p:sp>
    </p:spTree>
    <p:custDataLst>
      <p:tags r:id="rId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量化时代特征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椭圆 4"/>
          <p:cNvSpPr/>
          <p:nvPr>
            <p:custDataLst>
              <p:tags r:id="rId2"/>
            </p:custDataLst>
          </p:nvPr>
        </p:nvSpPr>
        <p:spPr>
          <a:xfrm rot="10800000">
            <a:off x="6311370"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7" name="椭圆 6"/>
          <p:cNvSpPr/>
          <p:nvPr>
            <p:custDataLst>
              <p:tags r:id="rId3"/>
            </p:custDataLst>
          </p:nvPr>
        </p:nvSpPr>
        <p:spPr>
          <a:xfrm rot="10800000">
            <a:off x="4813796"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8" name="矩形 7"/>
          <p:cNvSpPr/>
          <p:nvPr>
            <p:custDataLst>
              <p:tags r:id="rId4"/>
            </p:custDataLst>
          </p:nvPr>
        </p:nvSpPr>
        <p:spPr>
          <a:xfrm>
            <a:off x="3180733" y="4474505"/>
            <a:ext cx="6545423" cy="729002"/>
          </a:xfrm>
          <a:prstGeom prst="rect">
            <a:avLst/>
          </a:prstGeom>
        </p:spPr>
        <p:txBody>
          <a:bodyPr wrap="square" lIns="0" tIns="0" rIns="0" bIns="0">
            <a:noAutofit/>
          </a:bodyPr>
          <a:p>
            <a:pPr algn="just">
              <a:lnSpc>
                <a:spcPct val="130000"/>
              </a:lnSpc>
              <a:spcBef>
                <a:spcPct val="0"/>
              </a:spcBef>
              <a:spcAft>
                <a:spcPct val="0"/>
              </a:spcAft>
            </a:pPr>
            <a:r>
              <a:rPr lang="zh-CN" altLang="en-US" sz="1600" dirty="0">
                <a:solidFill>
                  <a:schemeClr val="tx1">
                    <a:lumMod val="85000"/>
                    <a:lumOff val="15000"/>
                  </a:schemeClr>
                </a:solidFill>
                <a:latin typeface="+mn-ea"/>
                <a:cs typeface="+mn-ea"/>
              </a:rPr>
              <a:t>但策略同质化也会造成风险。一旦市场风格反转，量化机构可能同步降仓、止损，引发“踩踏”</a:t>
            </a:r>
            <a:endParaRPr lang="zh-CN" altLang="en-US" sz="1600" dirty="0">
              <a:solidFill>
                <a:schemeClr val="tx1">
                  <a:lumMod val="85000"/>
                  <a:lumOff val="15000"/>
                </a:schemeClr>
              </a:solidFill>
              <a:latin typeface="+mn-ea"/>
              <a:cs typeface="+mn-ea"/>
            </a:endParaRPr>
          </a:p>
        </p:txBody>
      </p:sp>
      <p:sp>
        <p:nvSpPr>
          <p:cNvPr id="9" name="矩形 8"/>
          <p:cNvSpPr/>
          <p:nvPr>
            <p:custDataLst>
              <p:tags r:id="rId5"/>
            </p:custDataLst>
          </p:nvPr>
        </p:nvSpPr>
        <p:spPr>
          <a:xfrm>
            <a:off x="3180733" y="4058446"/>
            <a:ext cx="6545423" cy="347715"/>
          </a:xfrm>
          <a:prstGeom prst="rect">
            <a:avLst/>
          </a:prstGeom>
          <a:noFill/>
        </p:spPr>
        <p:txBody>
          <a:bodyPr wrap="square" lIns="0" tIns="0" rIns="0" bIns="0" rtlCol="0" anchor="b" anchorCtr="0">
            <a:noAutofit/>
          </a:bodyPr>
          <a:p>
            <a:pPr algn="ctr">
              <a:spcBef>
                <a:spcPct val="0"/>
              </a:spcBef>
              <a:spcAft>
                <a:spcPct val="0"/>
              </a:spcAft>
            </a:pPr>
            <a:r>
              <a:rPr lang="zh-CN" altLang="en-US" sz="2000" b="1" kern="0">
                <a:solidFill>
                  <a:schemeClr val="accent6"/>
                </a:solidFill>
                <a:latin typeface="+mn-ea"/>
                <a:cs typeface="+mn-ea"/>
              </a:rPr>
              <a:t>放大风险</a:t>
            </a:r>
            <a:endParaRPr lang="zh-CN" altLang="en-US" sz="2000" b="1" kern="0">
              <a:solidFill>
                <a:schemeClr val="accent6"/>
              </a:solidFill>
              <a:latin typeface="+mn-ea"/>
              <a:cs typeface="+mn-ea"/>
            </a:endParaRPr>
          </a:p>
        </p:txBody>
      </p:sp>
      <p:sp>
        <p:nvSpPr>
          <p:cNvPr id="10" name="矩形 9"/>
          <p:cNvSpPr/>
          <p:nvPr>
            <p:custDataLst>
              <p:tags r:id="rId6"/>
            </p:custDataLst>
          </p:nvPr>
        </p:nvSpPr>
        <p:spPr>
          <a:xfrm>
            <a:off x="8470802" y="1271328"/>
            <a:ext cx="2990937" cy="1654644"/>
          </a:xfrm>
          <a:prstGeom prst="rect">
            <a:avLst/>
          </a:prstGeom>
        </p:spPr>
        <p:txBody>
          <a:bodyPr wrap="square" lIns="0" tIns="0" rIns="0" bIns="0">
            <a:noAutofit/>
          </a:bodyPr>
          <a:p>
            <a:pPr>
              <a:lnSpc>
                <a:spcPct val="130000"/>
              </a:lnSpc>
              <a:spcBef>
                <a:spcPct val="0"/>
              </a:spcBef>
              <a:spcAft>
                <a:spcPct val="0"/>
              </a:spcAft>
            </a:pPr>
            <a:r>
              <a:rPr lang="zh-CN" altLang="en-US" sz="1600" dirty="0">
                <a:solidFill>
                  <a:schemeClr val="tx1">
                    <a:lumMod val="85000"/>
                    <a:lumOff val="15000"/>
                  </a:schemeClr>
                </a:solidFill>
                <a:latin typeface="+mn-ea"/>
                <a:cs typeface="+mn-ea"/>
              </a:rPr>
              <a:t>过去游资和散户熟悉的“打板”、“追热点”等模式越来越难。量化模型能毫秒级捕捉市场情绪，精准狙击短线交易，使得题材周期变短、轮动加快，很多超短线策略有效性大幅衰减</a:t>
            </a:r>
            <a:endParaRPr lang="zh-CN" altLang="en-US" sz="1600" dirty="0">
              <a:solidFill>
                <a:schemeClr val="tx1">
                  <a:lumMod val="85000"/>
                  <a:lumOff val="15000"/>
                </a:schemeClr>
              </a:solidFill>
              <a:latin typeface="+mn-ea"/>
              <a:cs typeface="+mn-ea"/>
            </a:endParaRPr>
          </a:p>
        </p:txBody>
      </p:sp>
      <p:sp>
        <p:nvSpPr>
          <p:cNvPr id="11" name="矩形 10"/>
          <p:cNvSpPr/>
          <p:nvPr>
            <p:custDataLst>
              <p:tags r:id="rId7"/>
            </p:custDataLst>
          </p:nvPr>
        </p:nvSpPr>
        <p:spPr>
          <a:xfrm>
            <a:off x="8470802" y="837882"/>
            <a:ext cx="2990937" cy="347715"/>
          </a:xfrm>
          <a:prstGeom prst="rect">
            <a:avLst/>
          </a:prstGeom>
          <a:noFill/>
        </p:spPr>
        <p:txBody>
          <a:bodyPr wrap="square" lIns="0" tIns="0" rIns="0" bIns="0" rtlCol="0" anchor="b" anchorCtr="0">
            <a:noAutofit/>
          </a:bodyPr>
          <a:p>
            <a:pPr>
              <a:spcBef>
                <a:spcPct val="0"/>
              </a:spcBef>
              <a:spcAft>
                <a:spcPct val="0"/>
              </a:spcAft>
            </a:pPr>
            <a:r>
              <a:rPr lang="zh-CN" altLang="en-US" sz="2000" b="1" kern="0">
                <a:solidFill>
                  <a:schemeClr val="accent6"/>
                </a:solidFill>
                <a:latin typeface="+mn-ea"/>
                <a:cs typeface="+mn-ea"/>
              </a:rPr>
              <a:t>市场生态重塑</a:t>
            </a:r>
            <a:endParaRPr lang="zh-CN" altLang="en-US" sz="2000" b="1" kern="0">
              <a:solidFill>
                <a:schemeClr val="accent6"/>
              </a:solidFill>
              <a:latin typeface="+mn-ea"/>
              <a:cs typeface="+mn-ea"/>
            </a:endParaRPr>
          </a:p>
        </p:txBody>
      </p:sp>
      <p:sp>
        <p:nvSpPr>
          <p:cNvPr id="12" name="矩形 11"/>
          <p:cNvSpPr/>
          <p:nvPr>
            <p:custDataLst>
              <p:tags r:id="rId8"/>
            </p:custDataLst>
          </p:nvPr>
        </p:nvSpPr>
        <p:spPr>
          <a:xfrm>
            <a:off x="1443355" y="1271328"/>
            <a:ext cx="2990937" cy="1654644"/>
          </a:xfrm>
          <a:prstGeom prst="rect">
            <a:avLst/>
          </a:prstGeom>
        </p:spPr>
        <p:txBody>
          <a:bodyPr wrap="square" lIns="0" tIns="0" rIns="0" bIns="0">
            <a:noAutofit/>
          </a:bodyPr>
          <a:p>
            <a:pPr algn="r">
              <a:lnSpc>
                <a:spcPct val="130000"/>
              </a:lnSpc>
              <a:spcBef>
                <a:spcPct val="0"/>
              </a:spcBef>
              <a:spcAft>
                <a:spcPct val="0"/>
              </a:spcAft>
            </a:pPr>
            <a:r>
              <a:rPr lang="zh-CN" altLang="en-US" sz="1600" dirty="0">
                <a:solidFill>
                  <a:schemeClr val="tx1">
                    <a:lumMod val="85000"/>
                    <a:lumOff val="15000"/>
                  </a:schemeClr>
                </a:solidFill>
                <a:latin typeface="+mn-ea"/>
                <a:cs typeface="+mn-ea"/>
              </a:rPr>
              <a:t>量化在</a:t>
            </a:r>
            <a:r>
              <a:rPr lang="en-US" altLang="zh-CN" sz="1600" dirty="0">
                <a:solidFill>
                  <a:schemeClr val="tx1">
                    <a:lumMod val="85000"/>
                    <a:lumOff val="15000"/>
                  </a:schemeClr>
                </a:solidFill>
                <a:latin typeface="+mn-ea"/>
                <a:cs typeface="+mn-ea"/>
              </a:rPr>
              <a:t>A</a:t>
            </a:r>
            <a:r>
              <a:rPr lang="zh-CN" altLang="en-US" sz="1600" dirty="0">
                <a:solidFill>
                  <a:schemeClr val="tx1">
                    <a:lumMod val="85000"/>
                    <a:lumOff val="15000"/>
                  </a:schemeClr>
                </a:solidFill>
                <a:latin typeface="+mn-ea"/>
                <a:cs typeface="+mn-ea"/>
              </a:rPr>
              <a:t>股的规模已不容小觑，多家机构正冲击千亿规模，量化策略已成为主流配置，量化交易提供了更多流动性</a:t>
            </a:r>
            <a:endParaRPr lang="zh-CN" altLang="en-US" sz="1600" dirty="0">
              <a:solidFill>
                <a:schemeClr val="tx1">
                  <a:lumMod val="85000"/>
                  <a:lumOff val="15000"/>
                </a:schemeClr>
              </a:solidFill>
              <a:latin typeface="+mn-ea"/>
              <a:cs typeface="+mn-ea"/>
            </a:endParaRPr>
          </a:p>
        </p:txBody>
      </p:sp>
      <p:sp>
        <p:nvSpPr>
          <p:cNvPr id="13" name="矩形 12"/>
          <p:cNvSpPr/>
          <p:nvPr>
            <p:custDataLst>
              <p:tags r:id="rId9"/>
            </p:custDataLst>
          </p:nvPr>
        </p:nvSpPr>
        <p:spPr>
          <a:xfrm>
            <a:off x="945515" y="837565"/>
            <a:ext cx="3488690" cy="347980"/>
          </a:xfrm>
          <a:prstGeom prst="rect">
            <a:avLst/>
          </a:prstGeom>
          <a:noFill/>
        </p:spPr>
        <p:txBody>
          <a:bodyPr wrap="square" lIns="0" tIns="0" rIns="0" bIns="0" rtlCol="0" anchor="b" anchorCtr="0">
            <a:noAutofit/>
          </a:bodyPr>
          <a:p>
            <a:pPr algn="r">
              <a:spcBef>
                <a:spcPct val="0"/>
              </a:spcBef>
              <a:spcAft>
                <a:spcPct val="0"/>
              </a:spcAft>
            </a:pPr>
            <a:r>
              <a:rPr lang="zh-CN" altLang="en-US" sz="2000" b="1" kern="0">
                <a:solidFill>
                  <a:schemeClr val="accent6"/>
                </a:solidFill>
                <a:latin typeface="+mn-ea"/>
                <a:cs typeface="+mn-ea"/>
              </a:rPr>
              <a:t>成交与规模剧增，提供流动性</a:t>
            </a:r>
            <a:endParaRPr lang="zh-CN" altLang="en-US" sz="2000" b="1" kern="0">
              <a:solidFill>
                <a:schemeClr val="accent6"/>
              </a:solidFill>
              <a:latin typeface="+mn-ea"/>
              <a:cs typeface="+mn-ea"/>
            </a:endParaRPr>
          </a:p>
        </p:txBody>
      </p:sp>
      <p:sp>
        <p:nvSpPr>
          <p:cNvPr id="23" name="椭圆 22"/>
          <p:cNvSpPr/>
          <p:nvPr>
            <p:custDataLst>
              <p:tags r:id="rId10"/>
            </p:custDataLst>
          </p:nvPr>
        </p:nvSpPr>
        <p:spPr>
          <a:xfrm rot="10800000">
            <a:off x="5581767" y="212502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pic>
        <p:nvPicPr>
          <p:cNvPr id="14" name="图片 4" descr="343439383331313b343532303032303bb8f6c8cbd0c5cfa2"/>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7018791" y="1574080"/>
            <a:ext cx="367069" cy="367069"/>
          </a:xfrm>
          <a:prstGeom prst="rect">
            <a:avLst/>
          </a:prstGeom>
        </p:spPr>
      </p:pic>
      <p:pic>
        <p:nvPicPr>
          <p:cNvPr id="16" name="图片 3" descr="343439383331313b343532303031393bd2b5bca8b9dcc0ed"/>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5518219" y="1571082"/>
            <a:ext cx="373867" cy="373867"/>
          </a:xfrm>
          <a:prstGeom prst="rect">
            <a:avLst/>
          </a:prstGeom>
        </p:spPr>
      </p:pic>
      <p:pic>
        <p:nvPicPr>
          <p:cNvPr id="18" name="图片 7" descr="343439383331313b343532303032333bc6f3d2b5bcf2bde9"/>
          <p:cNvPicPr>
            <a:picLocks noChangeAspect="1"/>
          </p:cNvPicPr>
          <p:nvPr>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6289188" y="2832450"/>
            <a:ext cx="367070" cy="367070"/>
          </a:xfrm>
          <a:prstGeom prst="rect">
            <a:avLst/>
          </a:prstGeom>
        </p:spPr>
      </p:pic>
      <p:sp>
        <p:nvSpPr>
          <p:cNvPr id="19" name="文本框 18"/>
          <p:cNvSpPr txBox="1"/>
          <p:nvPr/>
        </p:nvSpPr>
        <p:spPr>
          <a:xfrm>
            <a:off x="450215" y="5264150"/>
            <a:ext cx="11480165" cy="794385"/>
          </a:xfrm>
          <a:prstGeom prst="rect">
            <a:avLst/>
          </a:prstGeom>
          <a:noFill/>
        </p:spPr>
        <p:txBody>
          <a:bodyPr wrap="square" rtlCol="0">
            <a:noAutofit/>
          </a:bodyPr>
          <a:p>
            <a:r>
              <a:rPr lang="zh-CN" altLang="en-US"/>
              <a:t>回避量化“舒适区”：减少情绪化、高换手的追涨杀跌，避免在量化模型擅长的短线博弈中充当“对手盘”。</a:t>
            </a:r>
            <a:endParaRPr lang="zh-CN" altLang="en-US"/>
          </a:p>
          <a:p>
            <a:r>
              <a:rPr lang="zh-CN" altLang="en-US"/>
              <a:t>拥抱价值与长期：回归基本面，关注企业的长期价值。价值投资和深度研究是量化模型暂时难以完全替代的领域。</a:t>
            </a:r>
            <a:endParaRPr lang="zh-CN" altLang="en-US"/>
          </a:p>
        </p:txBody>
      </p:sp>
    </p:spTree>
    <p:custDataLst>
      <p:tags r:id="rId20"/>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，不留恋（可配合高抛哨兵做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094480" y="2680970"/>
            <a:ext cx="7509510" cy="21056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建仓或超短</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大盘震荡或上行区域</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热点有强度</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个股涨停后回踩低吸；辅助线上死叉末期或金叉初期低吸；根据热点低吸做隔日超短（强势股出现以下情形，不参与低吸：日线跌破5日线或智能辅助线，或捕捞季节死叉，或股价已跌破前期涨停价）</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6" name="对象4"/>
          <p:cNvSpPr/>
          <p:nvPr>
            <p:custDataLst>
              <p:tags r:id="rId5"/>
            </p:custDataLst>
          </p:nvPr>
        </p:nvSpPr>
        <p:spPr>
          <a:xfrm>
            <a:off x="395890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低吸潜伏</a:t>
            </a:r>
            <a:endParaRPr lang="zh-CN" altLang="en-US" sz="2700" b="1">
              <a:solidFill>
                <a:schemeClr val="accent6"/>
              </a:solidFill>
              <a:latin typeface="+mn-ea"/>
              <a:cs typeface="+mn-ea"/>
              <a:sym typeface="+mn-ea"/>
            </a:endParaRPr>
          </a:p>
        </p:txBody>
      </p:sp>
      <p:sp>
        <p:nvSpPr>
          <p:cNvPr id="8" name="文本框 7"/>
          <p:cNvSpPr txBox="1"/>
          <p:nvPr/>
        </p:nvSpPr>
        <p:spPr>
          <a:xfrm>
            <a:off x="4974590" y="5642610"/>
            <a:ext cx="5019675" cy="645160"/>
          </a:xfrm>
          <a:prstGeom prst="rect">
            <a:avLst/>
          </a:prstGeom>
          <a:noFill/>
        </p:spPr>
        <p:txBody>
          <a:bodyPr wrap="square" rtlCol="0">
            <a:spAutoFit/>
          </a:bodyPr>
          <a:p>
            <a:r>
              <a:rPr lang="zh-CN" altLang="en-US"/>
              <a:t>注意：低吸潜伏为分时指标，旨在辅助判断日内相对低点，并非用于预测日</a:t>
            </a:r>
            <a:r>
              <a:rPr lang="en-US" altLang="zh-CN"/>
              <a:t>K</a:t>
            </a:r>
            <a:r>
              <a:rPr lang="zh-CN" altLang="en-US"/>
              <a:t>线级别走势。</a:t>
            </a:r>
            <a:endParaRPr lang="zh-CN" altLang="en-US"/>
          </a:p>
        </p:txBody>
      </p:sp>
      <p:sp>
        <p:nvSpPr>
          <p:cNvPr id="10" name="文本框 9"/>
          <p:cNvSpPr txBox="1"/>
          <p:nvPr/>
        </p:nvSpPr>
        <p:spPr>
          <a:xfrm>
            <a:off x="6022975" y="5073650"/>
            <a:ext cx="5050790" cy="398780"/>
          </a:xfrm>
          <a:prstGeom prst="rect">
            <a:avLst/>
          </a:prstGeom>
          <a:noFill/>
        </p:spPr>
        <p:txBody>
          <a:bodyPr wrap="square" rtlCol="0">
            <a:spAutoFit/>
          </a:bodyPr>
          <a:p>
            <a:r>
              <a:rPr lang="zh-CN" altLang="en-US" sz="2000" b="1">
                <a:solidFill>
                  <a:srgbClr val="C00000"/>
                </a:solidFill>
              </a:rPr>
              <a:t>底层逻辑：日线遇强支撑，分时找低点进</a:t>
            </a:r>
            <a:endParaRPr lang="zh-CN" altLang="en-US" sz="2000" b="1">
              <a:solidFill>
                <a:srgbClr val="C00000"/>
              </a:solidFill>
            </a:endParaRPr>
          </a:p>
        </p:txBody>
      </p:sp>
      <p:pic>
        <p:nvPicPr>
          <p:cNvPr id="13" name="图片 12"/>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，不留恋（可配合低吸潜伏做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108133" y="3382011"/>
            <a:ext cx="7419657" cy="12801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底仓卖出</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日线出现捕捞季节死叉、跌破5日线或智能辅助线反抽和反压，出现信号时可离场；或于金叉末期、热点高潮时出信号可分批止盈。</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3" name="对象4"/>
          <p:cNvSpPr/>
          <p:nvPr>
            <p:custDataLst>
              <p:tags r:id="rId5"/>
            </p:custDataLst>
          </p:nvPr>
        </p:nvSpPr>
        <p:spPr>
          <a:xfrm>
            <a:off x="409352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高抛哨兵</a:t>
            </a:r>
            <a:endParaRPr lang="zh-CN" altLang="en-US" sz="2700" b="1">
              <a:solidFill>
                <a:schemeClr val="accent6"/>
              </a:solidFill>
              <a:latin typeface="+mn-ea"/>
              <a:cs typeface="+mn-ea"/>
              <a:sym typeface="+mn-ea"/>
            </a:endParaRPr>
          </a:p>
        </p:txBody>
      </p:sp>
      <p:sp>
        <p:nvSpPr>
          <p:cNvPr id="2" name="文本框 1"/>
          <p:cNvSpPr txBox="1"/>
          <p:nvPr/>
        </p:nvSpPr>
        <p:spPr>
          <a:xfrm>
            <a:off x="4974590" y="5642610"/>
            <a:ext cx="5019675" cy="645160"/>
          </a:xfrm>
          <a:prstGeom prst="rect">
            <a:avLst/>
          </a:prstGeom>
          <a:noFill/>
        </p:spPr>
        <p:txBody>
          <a:bodyPr wrap="square" rtlCol="0">
            <a:spAutoFit/>
          </a:bodyPr>
          <a:p>
            <a:r>
              <a:rPr lang="zh-CN" altLang="en-US"/>
              <a:t>注意：低吸潜伏为分时指标，旨在辅助判断日内相对高点，并非用于预测日</a:t>
            </a:r>
            <a:r>
              <a:rPr lang="en-US" altLang="zh-CN"/>
              <a:t>K</a:t>
            </a:r>
            <a:r>
              <a:rPr lang="zh-CN" altLang="en-US"/>
              <a:t>线级别走势。</a:t>
            </a:r>
            <a:endParaRPr lang="zh-CN" altLang="en-US"/>
          </a:p>
        </p:txBody>
      </p:sp>
      <p:sp>
        <p:nvSpPr>
          <p:cNvPr id="10" name="文本框 9"/>
          <p:cNvSpPr txBox="1"/>
          <p:nvPr/>
        </p:nvSpPr>
        <p:spPr>
          <a:xfrm>
            <a:off x="6011545" y="4877435"/>
            <a:ext cx="4805045" cy="398780"/>
          </a:xfrm>
          <a:prstGeom prst="rect">
            <a:avLst/>
          </a:prstGeom>
          <a:noFill/>
        </p:spPr>
        <p:txBody>
          <a:bodyPr wrap="square" rtlCol="0">
            <a:spAutoFit/>
          </a:bodyPr>
          <a:p>
            <a:r>
              <a:rPr lang="zh-CN" altLang="en-US" sz="2000" b="1">
                <a:solidFill>
                  <a:srgbClr val="C00000"/>
                </a:solidFill>
              </a:rPr>
              <a:t>底层逻辑：日线遇强压力，分时找高点出</a:t>
            </a:r>
            <a:endParaRPr lang="zh-CN" altLang="en-US" sz="2000" b="1">
              <a:solidFill>
                <a:srgbClr val="C00000"/>
              </a:solidFill>
            </a:endParaRPr>
          </a:p>
        </p:txBody>
      </p:sp>
      <p:pic>
        <p:nvPicPr>
          <p:cNvPr id="8" name="图片 7"/>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量的</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八阶律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3463290" y="892175"/>
            <a:ext cx="5266055" cy="5341620"/>
          </a:xfrm>
          <a:prstGeom prst="rect">
            <a:avLst/>
          </a:prstGeom>
          <a:ln w="38100">
            <a:solidFill>
              <a:schemeClr val="accent5">
                <a:lumMod val="50000"/>
              </a:schemeClr>
            </a:solidFill>
          </a:ln>
        </p:spPr>
      </p:pic>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大盘</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状态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9369425" y="2460625"/>
            <a:ext cx="2644140" cy="24206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平均股价和上证指数金叉延续，加大力度反弹</a:t>
            </a:r>
            <a:endParaRPr lang="zh-CN" altLang="en-US" sz="2000">
              <a:solidFill>
                <a:schemeClr val="tx1"/>
              </a:solidFill>
            </a:endParaRPr>
          </a:p>
          <a:p>
            <a:endParaRPr lang="zh-CN" altLang="en-US" sz="2000">
              <a:solidFill>
                <a:schemeClr val="tx1"/>
              </a:solidFill>
            </a:endParaRPr>
          </a:p>
          <a:p>
            <a:r>
              <a:rPr lang="en-US" altLang="zh-CN" sz="2000">
                <a:solidFill>
                  <a:schemeClr val="tx1"/>
                </a:solidFill>
              </a:rPr>
              <a:t>2.</a:t>
            </a:r>
            <a:r>
              <a:rPr lang="zh-CN" altLang="en-US" sz="2000">
                <a:solidFill>
                  <a:schemeClr val="tx1"/>
                </a:solidFill>
              </a:rPr>
              <a:t>震荡反弹的结构，轮动表现，注意节奏</a:t>
            </a:r>
            <a:endParaRPr lang="zh-CN" altLang="en-US" sz="2000">
              <a:solidFill>
                <a:schemeClr val="tx1"/>
              </a:solidFill>
            </a:endParaRPr>
          </a:p>
        </p:txBody>
      </p:sp>
      <p:pic>
        <p:nvPicPr>
          <p:cNvPr id="5" name="图片 4"/>
          <p:cNvPicPr>
            <a:picLocks noChangeAspect="1"/>
          </p:cNvPicPr>
          <p:nvPr/>
        </p:nvPicPr>
        <p:blipFill>
          <a:blip r:embed="rId2"/>
          <a:stretch>
            <a:fillRect/>
          </a:stretch>
        </p:blipFill>
        <p:spPr>
          <a:xfrm>
            <a:off x="288925" y="1071880"/>
            <a:ext cx="4507230" cy="4838065"/>
          </a:xfrm>
          <a:prstGeom prst="rect">
            <a:avLst/>
          </a:prstGeom>
        </p:spPr>
      </p:pic>
      <p:pic>
        <p:nvPicPr>
          <p:cNvPr id="7" name="图片 6"/>
          <p:cNvPicPr>
            <a:picLocks noChangeAspect="1"/>
          </p:cNvPicPr>
          <p:nvPr/>
        </p:nvPicPr>
        <p:blipFill>
          <a:blip r:embed="rId3"/>
          <a:stretch>
            <a:fillRect/>
          </a:stretch>
        </p:blipFill>
        <p:spPr>
          <a:xfrm>
            <a:off x="4806950" y="1071880"/>
            <a:ext cx="4562475" cy="4837430"/>
          </a:xfrm>
          <a:prstGeom prst="rect">
            <a:avLst/>
          </a:prstGeom>
        </p:spPr>
      </p:pic>
    </p:spTree>
    <p:custDataLst>
      <p:tags r:id="rId4"/>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消息</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面</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6" name="文本框 5"/>
          <p:cNvSpPr txBox="1"/>
          <p:nvPr>
            <p:custDataLst>
              <p:tags r:id="rId2"/>
            </p:custDataLst>
          </p:nvPr>
        </p:nvSpPr>
        <p:spPr>
          <a:xfrm>
            <a:off x="1826895" y="5594350"/>
            <a:ext cx="3172460" cy="546735"/>
          </a:xfrm>
          <a:prstGeom prst="rect">
            <a:avLst/>
          </a:prstGeom>
          <a:noFill/>
        </p:spPr>
        <p:txBody>
          <a:bodyPr wrap="square" rtlCol="0">
            <a:noAutofit/>
          </a:bodyPr>
          <a:p>
            <a:pPr indent="457200"/>
            <a:r>
              <a:rPr lang="zh-CN" sz="2000">
                <a:solidFill>
                  <a:schemeClr val="tx1"/>
                </a:solidFill>
              </a:rPr>
              <a:t>国产算力、</a:t>
            </a:r>
            <a:r>
              <a:rPr lang="en-US" altLang="zh-CN" sz="2000">
                <a:solidFill>
                  <a:schemeClr val="tx1"/>
                </a:solidFill>
              </a:rPr>
              <a:t>AI</a:t>
            </a:r>
            <a:r>
              <a:rPr lang="zh-CN" altLang="en-US" sz="2000">
                <a:solidFill>
                  <a:schemeClr val="tx1"/>
                </a:solidFill>
              </a:rPr>
              <a:t>应用</a:t>
            </a:r>
            <a:endParaRPr lang="zh-CN" altLang="en-US" sz="2000">
              <a:solidFill>
                <a:schemeClr val="tx1"/>
              </a:solidFill>
            </a:endParaRPr>
          </a:p>
        </p:txBody>
      </p:sp>
      <p:sp>
        <p:nvSpPr>
          <p:cNvPr id="10" name="文本框 9"/>
          <p:cNvSpPr txBox="1"/>
          <p:nvPr>
            <p:custDataLst>
              <p:tags r:id="rId3"/>
            </p:custDataLst>
          </p:nvPr>
        </p:nvSpPr>
        <p:spPr>
          <a:xfrm>
            <a:off x="6969125" y="5594350"/>
            <a:ext cx="4530725" cy="546735"/>
          </a:xfrm>
          <a:prstGeom prst="rect">
            <a:avLst/>
          </a:prstGeom>
          <a:noFill/>
        </p:spPr>
        <p:txBody>
          <a:bodyPr wrap="square" rtlCol="0">
            <a:noAutofit/>
          </a:bodyPr>
          <a:p>
            <a:pPr indent="457200"/>
            <a:r>
              <a:rPr lang="zh-CN" sz="2000">
                <a:solidFill>
                  <a:schemeClr val="tx1"/>
                </a:solidFill>
              </a:rPr>
              <a:t>创新药有业绩支撑，短线强度到位</a:t>
            </a:r>
            <a:endParaRPr lang="zh-CN" sz="2000">
              <a:solidFill>
                <a:schemeClr val="tx1"/>
              </a:solidFill>
            </a:endParaRPr>
          </a:p>
        </p:txBody>
      </p:sp>
      <p:pic>
        <p:nvPicPr>
          <p:cNvPr id="2" name="图片 1"/>
          <p:cNvPicPr>
            <a:picLocks noChangeAspect="1"/>
          </p:cNvPicPr>
          <p:nvPr/>
        </p:nvPicPr>
        <p:blipFill>
          <a:blip r:embed="rId4"/>
          <a:stretch>
            <a:fillRect/>
          </a:stretch>
        </p:blipFill>
        <p:spPr>
          <a:xfrm>
            <a:off x="302895" y="919480"/>
            <a:ext cx="6219825" cy="4381500"/>
          </a:xfrm>
          <a:prstGeom prst="rect">
            <a:avLst/>
          </a:prstGeom>
        </p:spPr>
      </p:pic>
      <p:pic>
        <p:nvPicPr>
          <p:cNvPr id="5" name="图片 4"/>
          <p:cNvPicPr>
            <a:picLocks noChangeAspect="1"/>
          </p:cNvPicPr>
          <p:nvPr/>
        </p:nvPicPr>
        <p:blipFill>
          <a:blip r:embed="rId5"/>
          <a:stretch>
            <a:fillRect/>
          </a:stretch>
        </p:blipFill>
        <p:spPr>
          <a:xfrm>
            <a:off x="6565265" y="919480"/>
            <a:ext cx="5337810" cy="4251325"/>
          </a:xfrm>
          <a:prstGeom prst="rect">
            <a:avLst/>
          </a:prstGeom>
        </p:spPr>
      </p:pic>
    </p:spTree>
    <p:custDataLst>
      <p:tags r:id="rId6"/>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cxnSp>
        <p:nvCxnSpPr>
          <p:cNvPr id="5" name="直接连接符 4"/>
          <p:cNvCxnSpPr/>
          <p:nvPr/>
        </p:nvCxnSpPr>
        <p:spPr>
          <a:xfrm flipV="1">
            <a:off x="1164590" y="1741170"/>
            <a:ext cx="3792855" cy="1835785"/>
          </a:xfrm>
          <a:prstGeom prst="line">
            <a:avLst/>
          </a:prstGeom>
          <a:ln>
            <a:solidFill>
              <a:srgbClr val="FF0000"/>
            </a:solidFill>
          </a:ln>
        </p:spPr>
        <p:style>
          <a:lnRef idx="3">
            <a:schemeClr val="accent1"/>
          </a:lnRef>
          <a:fillRef idx="0">
            <a:srgbClr val="FFFFFF"/>
          </a:fillRef>
          <a:effectRef idx="0">
            <a:srgbClr val="FFFFFF"/>
          </a:effectRef>
          <a:fontRef idx="minor">
            <a:schemeClr val="tx1"/>
          </a:fontRef>
        </p:style>
      </p:cxnSp>
      <p:cxnSp>
        <p:nvCxnSpPr>
          <p:cNvPr id="7" name="直接箭头连接符 6"/>
          <p:cNvCxnSpPr/>
          <p:nvPr/>
        </p:nvCxnSpPr>
        <p:spPr>
          <a:xfrm>
            <a:off x="4957445" y="1762760"/>
            <a:ext cx="99060" cy="20891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8" name="弧形 7"/>
          <p:cNvSpPr/>
          <p:nvPr/>
        </p:nvSpPr>
        <p:spPr>
          <a:xfrm rot="21060000" flipV="1">
            <a:off x="-3410585" y="303530"/>
            <a:ext cx="8776335" cy="3299460"/>
          </a:xfrm>
          <a:prstGeom prst="arc">
            <a:avLst>
              <a:gd name="adj1" fmla="val 16127572"/>
              <a:gd name="adj2" fmla="val 21058116"/>
            </a:avLst>
          </a:prstGeom>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9" name="弧形 8"/>
          <p:cNvSpPr/>
          <p:nvPr/>
        </p:nvSpPr>
        <p:spPr>
          <a:xfrm rot="10020000">
            <a:off x="1062355" y="2682875"/>
            <a:ext cx="4268470" cy="558800"/>
          </a:xfrm>
          <a:prstGeom prst="arc">
            <a:avLst>
              <a:gd name="adj1" fmla="val 10841984"/>
              <a:gd name="adj2" fmla="val 21186995"/>
            </a:avLst>
          </a:prstGeom>
          <a:ln>
            <a:solidFill>
              <a:schemeClr val="tx2">
                <a:lumMod val="50000"/>
                <a:lumOff val="50000"/>
              </a:schemeClr>
            </a:solidFill>
          </a:ln>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cxnSp>
        <p:nvCxnSpPr>
          <p:cNvPr id="10" name="直接箭头连接符 9"/>
          <p:cNvCxnSpPr>
            <a:endCxn id="9" idx="0"/>
          </p:cNvCxnSpPr>
          <p:nvPr/>
        </p:nvCxnSpPr>
        <p:spPr>
          <a:xfrm>
            <a:off x="5036820" y="1852930"/>
            <a:ext cx="235585" cy="65659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1" name="直接连接符 10"/>
          <p:cNvCxnSpPr/>
          <p:nvPr/>
        </p:nvCxnSpPr>
        <p:spPr>
          <a:xfrm flipV="1">
            <a:off x="1186815" y="3500120"/>
            <a:ext cx="4408170" cy="86360"/>
          </a:xfrm>
          <a:prstGeom prst="line">
            <a:avLst/>
          </a:prstGeom>
          <a:ln>
            <a:solidFill>
              <a:schemeClr val="accent1">
                <a:lumMod val="50000"/>
              </a:schemeClr>
            </a:solidFill>
          </a:ln>
        </p:spPr>
        <p:style>
          <a:lnRef idx="3">
            <a:schemeClr val="accent1"/>
          </a:lnRef>
          <a:fillRef idx="0">
            <a:srgbClr val="FFFFFF"/>
          </a:fillRef>
          <a:effectRef idx="0">
            <a:srgbClr val="FFFFFF"/>
          </a:effectRef>
          <a:fontRef idx="minor">
            <a:schemeClr val="tx1"/>
          </a:fontRef>
        </p:style>
      </p:cxnSp>
      <p:cxnSp>
        <p:nvCxnSpPr>
          <p:cNvPr id="12" name="直接箭头连接符 11"/>
          <p:cNvCxnSpPr>
            <a:stCxn id="9" idx="0"/>
          </p:cNvCxnSpPr>
          <p:nvPr/>
        </p:nvCxnSpPr>
        <p:spPr>
          <a:xfrm>
            <a:off x="5272405" y="2509520"/>
            <a:ext cx="311150" cy="100139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3" name="文本框 12"/>
          <p:cNvSpPr txBox="1"/>
          <p:nvPr/>
        </p:nvSpPr>
        <p:spPr>
          <a:xfrm>
            <a:off x="5122545" y="1741170"/>
            <a:ext cx="820420" cy="368300"/>
          </a:xfrm>
          <a:prstGeom prst="rect">
            <a:avLst/>
          </a:prstGeom>
          <a:noFill/>
        </p:spPr>
        <p:txBody>
          <a:bodyPr wrap="square" rtlCol="0">
            <a:spAutoFit/>
          </a:bodyPr>
          <a:p>
            <a:r>
              <a:rPr lang="en-US" altLang="zh-CN"/>
              <a:t>5</a:t>
            </a:r>
            <a:r>
              <a:rPr lang="zh-CN" altLang="en-US"/>
              <a:t>日线</a:t>
            </a:r>
            <a:endParaRPr lang="zh-CN" altLang="en-US"/>
          </a:p>
        </p:txBody>
      </p:sp>
      <p:sp>
        <p:nvSpPr>
          <p:cNvPr id="14" name="文本框 13"/>
          <p:cNvSpPr txBox="1"/>
          <p:nvPr/>
        </p:nvSpPr>
        <p:spPr>
          <a:xfrm>
            <a:off x="5276215" y="2236470"/>
            <a:ext cx="1424305" cy="368300"/>
          </a:xfrm>
          <a:prstGeom prst="rect">
            <a:avLst/>
          </a:prstGeom>
          <a:noFill/>
        </p:spPr>
        <p:txBody>
          <a:bodyPr wrap="square" rtlCol="0">
            <a:spAutoFit/>
          </a:bodyPr>
          <a:p>
            <a:r>
              <a:rPr lang="zh-CN"/>
              <a:t>智能辅助线</a:t>
            </a:r>
            <a:endParaRPr lang="zh-CN"/>
          </a:p>
        </p:txBody>
      </p:sp>
      <p:sp>
        <p:nvSpPr>
          <p:cNvPr id="15" name="文本框 14"/>
          <p:cNvSpPr txBox="1"/>
          <p:nvPr/>
        </p:nvSpPr>
        <p:spPr>
          <a:xfrm>
            <a:off x="5665470" y="3208655"/>
            <a:ext cx="1424305" cy="368300"/>
          </a:xfrm>
          <a:prstGeom prst="rect">
            <a:avLst/>
          </a:prstGeom>
          <a:noFill/>
        </p:spPr>
        <p:txBody>
          <a:bodyPr wrap="square" rtlCol="0">
            <a:spAutoFit/>
          </a:bodyPr>
          <a:p>
            <a:r>
              <a:rPr lang="zh-CN"/>
              <a:t>箱体支撑</a:t>
            </a:r>
            <a:endParaRPr lang="zh-CN"/>
          </a:p>
        </p:txBody>
      </p:sp>
      <p:sp>
        <p:nvSpPr>
          <p:cNvPr id="17" name="右箭头 16"/>
          <p:cNvSpPr/>
          <p:nvPr/>
        </p:nvSpPr>
        <p:spPr>
          <a:xfrm>
            <a:off x="7178040" y="185293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右箭头 17"/>
          <p:cNvSpPr/>
          <p:nvPr/>
        </p:nvSpPr>
        <p:spPr>
          <a:xfrm>
            <a:off x="7178040" y="237617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9" name="右箭头 18"/>
          <p:cNvSpPr/>
          <p:nvPr/>
        </p:nvSpPr>
        <p:spPr>
          <a:xfrm>
            <a:off x="7171690" y="3348355"/>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9104630" y="1657350"/>
            <a:ext cx="2372995" cy="4521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强趋势阶段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1" name="文本框 20"/>
          <p:cNvSpPr txBox="1"/>
          <p:nvPr/>
        </p:nvSpPr>
        <p:spPr>
          <a:xfrm>
            <a:off x="9104630" y="3124835"/>
            <a:ext cx="2372995" cy="452120"/>
          </a:xfrm>
          <a:prstGeom prst="rect">
            <a:avLst/>
          </a:prstGeom>
          <a:noFill/>
        </p:spPr>
        <p:txBody>
          <a:bodyPr wrap="square" rtlCol="0">
            <a:noAutofit/>
          </a:bodyPr>
          <a:p>
            <a:r>
              <a:rPr lang="en-US" altLang="zh-CN" sz="2000">
                <a:solidFill>
                  <a:schemeClr val="tx1"/>
                </a:solidFill>
              </a:rPr>
              <a:t>3.</a:t>
            </a:r>
            <a:r>
              <a:rPr lang="zh-CN" altLang="en-US" sz="2000">
                <a:solidFill>
                  <a:schemeClr val="tx1"/>
                </a:solidFill>
              </a:rPr>
              <a:t>筑底或抵抗阶段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2" name="文本框 21"/>
          <p:cNvSpPr txBox="1"/>
          <p:nvPr/>
        </p:nvSpPr>
        <p:spPr>
          <a:xfrm>
            <a:off x="9104630" y="2209800"/>
            <a:ext cx="2372995" cy="452120"/>
          </a:xfrm>
          <a:prstGeom prst="rect">
            <a:avLst/>
          </a:prstGeom>
          <a:noFill/>
        </p:spPr>
        <p:txBody>
          <a:bodyPr wrap="square" rtlCol="0">
            <a:noAutofit/>
          </a:bodyPr>
          <a:p>
            <a:r>
              <a:rPr lang="en-US" altLang="zh-CN" sz="2000">
                <a:solidFill>
                  <a:schemeClr val="tx1"/>
                </a:solidFill>
              </a:rPr>
              <a:t>2.</a:t>
            </a:r>
            <a:r>
              <a:rPr lang="zh-CN" altLang="en-US" sz="2000">
                <a:solidFill>
                  <a:schemeClr val="tx1"/>
                </a:solidFill>
              </a:rPr>
              <a:t>强势整理阶段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Tree>
    <p:custDataLst>
      <p:tags r:id="rId2"/>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1.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2.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3.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4.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5.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6.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7.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8.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PA" val="v5.2.11"/>
  <p:tag name="KSO_WM_DIAGRAM_VIRTUALLY_FRAME" val="{&quot;height&quot;:404.2,&quot;left&quot;:49.4,&quot;top&quot;:87.15,&quot;width&quot;:861.3034645669292}"/>
</p:tagLst>
</file>

<file path=ppt/tags/tag111.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wm#"/>
  <p:tag name="KSO_WM_TEMPLATE_CATEGORY" val="custom"/>
  <p:tag name="KSO_WM_TEMPLATE_INDEX" val="20205081"/>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wm#"/>
  <p:tag name="KSO_WM_TEMPLATE_CATEGORY" val="custom"/>
  <p:tag name="KSO_WM_TEMPLATE_INDEX" val="20205081"/>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wm#"/>
  <p:tag name="KSO_WM_TEMPLATE_CATEGORY" val="custom"/>
  <p:tag name="KSO_WM_TEMPLATE_INDEX" val="20205081"/>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wm#"/>
  <p:tag name="KSO_WM_TEMPLATE_CATEGORY" val="custom"/>
  <p:tag name="KSO_WM_TEMPLATE_INDEX" val="2020508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wm#"/>
  <p:tag name="KSO_WM_TEMPLATE_CATEGORY" val="custom"/>
  <p:tag name="KSO_WM_TEMPLATE_INDEX" val="20205081"/>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40.xml><?xml version="1.0" encoding="utf-8"?>
<p:tagLst xmlns:p="http://schemas.openxmlformats.org/presentationml/2006/main">
  <p:tag name="KSO_WM_BEAUTIFY_FLAG" val="#wm#"/>
  <p:tag name="KSO_WM_TEMPLATE_CATEGORY" val="custom"/>
  <p:tag name="KSO_WM_TEMPLATE_INDEX" val="20205081"/>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wm#"/>
  <p:tag name="KSO_WM_TEMPLATE_CATEGORY" val="custom"/>
  <p:tag name="KSO_WM_TEMPLATE_INDEX" val="20205081"/>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wm#"/>
  <p:tag name="KSO_WM_TEMPLATE_CATEGORY" val="custom"/>
  <p:tag name="KSO_WM_TEMPLATE_INDEX" val="20205081"/>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UNIT_PLACING_PICTURE_USER_VIEWPORT" val="{&quot;height&quot;:1539,&quot;width&quot;:39003}"/>
  <p:tag name="KSO_WM_BEAUTIFY_FLAG" val=""/>
</p:tagLst>
</file>

<file path=ppt/tags/tag148.xml><?xml version="1.0" encoding="utf-8"?>
<p:tagLst xmlns:p="http://schemas.openxmlformats.org/presentationml/2006/main">
  <p:tag name="KSO_WM_BEAUTIFY_FLAG" val="#wm#"/>
  <p:tag name="KSO_WM_TEMPLATE_CATEGORY" val="custom"/>
  <p:tag name="KSO_WM_TEMPLATE_INDEX" val="20205081"/>
</p:tagLst>
</file>

<file path=ppt/tags/tag149.xml><?xml version="1.0" encoding="utf-8"?>
<p:tagLst xmlns:p="http://schemas.openxmlformats.org/presentationml/2006/main">
  <p:tag name="KSO_WPP_MARK_KEY" val="34a5c737-2527-451b-a6cc-313a70f4ce21"/>
  <p:tag name="COMMONDATA" val="eyJoZGlkIjoiNTFmYTliYTIyYWM1N2UzNDc1MDg1MjNkMDFmYjQxZWYifQ=="/>
  <p:tag name="resource_record_key" val="{&quot;65&quot;:[20205081],&quot;70&quot;:[3315984,3322227]}"/>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wm#"/>
  <p:tag name="KSO_WM_TEMPLATE_CATEGORY" val="custom"/>
  <p:tag name="KSO_WM_TEMPLATE_INDEX" val="20205081"/>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wm#"/>
  <p:tag name="KSO_WM_TEMPLATE_CATEGORY" val="custom"/>
  <p:tag name="KSO_WM_TEMPLATE_INDEX" val="20205081"/>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2_1"/>
  <p:tag name="KSO_WM_UNIT_ID" val="diagram20233203_2*l_h_i*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4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1_1"/>
  <p:tag name="KSO_WM_UNIT_ID" val="diagram20233203_2*l_h_i*1_1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3_1"/>
  <p:tag name="KSO_WM_UNIT_ID" val="diagram20233203_2*l_h_f*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35"/>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3203_2*l_h_a*1_3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2.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2_1"/>
  <p:tag name="KSO_WM_UNIT_ID" val="diagram20233203_2*l_h_f*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40"/>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内容，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3203_2*l_h_a*1_2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1_1"/>
  <p:tag name="KSO_WM_UNIT_ID" val="diagram20233203_2*l_h_f*1_1_1"/>
  <p:tag name="KSO_WM_TEMPLATE_CATEGORY" val="diagram"/>
  <p:tag name="KSO_WM_TEMPLATE_INDEX" val="20233203"/>
  <p:tag name="KSO_WM_UNIT_LAYERLEVEL" val="1_1_1"/>
  <p:tag name="KSO_WM_TAG_VERSION" val="3.0"/>
  <p:tag name="KSO_WM_UNIT_VALUE" val="14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内容，文字是您思想的提炼，请言简意赅的阐述您的观点。单击添加正文，文字是您思想的提炼。单击此处添加正文，文字是您思想的提炼，请言简意赅的阐述您的观点。单击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3203_2*l_h_a*1_1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6.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3_1"/>
  <p:tag name="KSO_WM_UNIT_ID" val="diagram20233203_2*l_h_i*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7.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2_1"/>
  <p:tag name="KSO_WM_UNIT_ID" val="diagram20233203_2*l_h_x*1_2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1_1"/>
  <p:tag name="KSO_WM_UNIT_ID" val="diagram20233203_2*l_h_x*1_1_1"/>
  <p:tag name="KSO_WM_TEMPLATE_CATEGORY" val="diagram"/>
  <p:tag name="KSO_WM_TEMPLATE_INDEX" val="20233203"/>
  <p:tag name="KSO_WM_UNIT_LAYERLEVEL" val="1_1_1"/>
  <p:tag name="KSO_WM_TAG_VERSION" val="3.0"/>
  <p:tag name="KSO_WM_UNIT_VALUE" val="100*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3_1"/>
  <p:tag name="KSO_WM_UNIT_ID" val="diagram20233203_2*l_h_x*1_3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0.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22227]}"/>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3.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6.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6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68.xml><?xml version="1.0" encoding="utf-8"?>
<p:tagLst xmlns:p="http://schemas.openxmlformats.org/presentationml/2006/main">
  <p:tag name="KSO_WM_BEAUTIFY_FLAG" val="#wm#"/>
  <p:tag name="KSO_WM_TEMPLATE_CATEGORY" val="custom"/>
  <p:tag name="KSO_WM_TEMPLATE_INDEX" val="20205081"/>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0.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1.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4.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7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76.xml><?xml version="1.0" encoding="utf-8"?>
<p:tagLst xmlns:p="http://schemas.openxmlformats.org/presentationml/2006/main">
  <p:tag name="KSO_WM_BEAUTIFY_FLAG" val="#wm#"/>
  <p:tag name="KSO_WM_TEMPLATE_CATEGORY" val="custom"/>
  <p:tag name="KSO_WM_TEMPLATE_INDEX" val="20205081"/>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wm#"/>
  <p:tag name="KSO_WM_TEMPLATE_CATEGORY" val="custom"/>
  <p:tag name="KSO_WM_TEMPLATE_INDEX" val="2020508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DIAGRAM_VIRTUALLY_FRAME" val="{&quot;height&quot;:367,&quot;left&quot;:25.1,&quot;top&quot;:97.1,&quot;width&quot;:914.75}"/>
</p:tagLst>
</file>

<file path=ppt/tags/tag84.xml><?xml version="1.0" encoding="utf-8"?>
<p:tagLst xmlns:p="http://schemas.openxmlformats.org/presentationml/2006/main">
  <p:tag name="KSO_WM_DIAGRAM_VIRTUALLY_FRAME" val="{&quot;height&quot;:367,&quot;left&quot;:25.1,&quot;top&quot;:97.1,&quot;width&quot;:914.75}"/>
</p:tagLst>
</file>

<file path=ppt/tags/tag85.xml><?xml version="1.0" encoding="utf-8"?>
<p:tagLst xmlns:p="http://schemas.openxmlformats.org/presentationml/2006/main">
  <p:tag name="KSO_WM_BEAUTIFY_FLAG" val="#wm#"/>
  <p:tag name="KSO_WM_TEMPLATE_CATEGORY" val="custom"/>
  <p:tag name="KSO_WM_TEMPLATE_INDEX" val="20205081"/>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wm#"/>
  <p:tag name="KSO_WM_TEMPLATE_CATEGORY" val="custom"/>
  <p:tag name="KSO_WM_TEMPLATE_INDEX" val="20205081"/>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wm#"/>
  <p:tag name="KSO_WM_TEMPLATE_CATEGORY" val="custom"/>
  <p:tag name="KSO_WM_TEMPLATE_INDEX" val="2020508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wm#"/>
  <p:tag name="KSO_WM_TEMPLATE_CATEGORY" val="custom"/>
  <p:tag name="KSO_WM_TEMPLATE_INDEX" val="20205081"/>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6.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7.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8.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9.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2325</Words>
  <Application>WPS 演示</Application>
  <PresentationFormat>宽屏</PresentationFormat>
  <Paragraphs>239</Paragraphs>
  <Slides>27</Slides>
  <Notes>4</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27</vt:i4>
      </vt:variant>
    </vt:vector>
  </HeadingPairs>
  <TitlesOfParts>
    <vt:vector size="45" baseType="lpstr">
      <vt:lpstr>Arial</vt:lpstr>
      <vt:lpstr>宋体</vt:lpstr>
      <vt:lpstr>Wingdings</vt:lpstr>
      <vt:lpstr>Wingdings</vt:lpstr>
      <vt:lpstr>思源黑体 CN Bold</vt:lpstr>
      <vt:lpstr>黑体</vt:lpstr>
      <vt:lpstr>思源黑体 CN Medium</vt:lpstr>
      <vt:lpstr>思源黑体 CN Normal</vt:lpstr>
      <vt:lpstr>KSOFDDF4E7ED</vt:lpstr>
      <vt:lpstr>Segoe Print</vt:lpstr>
      <vt:lpstr>微软雅黑</vt:lpstr>
      <vt:lpstr>Arial Unicode MS</vt:lpstr>
      <vt:lpstr>Calibri</vt:lpstr>
      <vt:lpstr>思源宋体 CN</vt:lpstr>
      <vt:lpstr>思源黑体 CN Heavy</vt:lpstr>
      <vt:lpstr>思源黑体 CN Light</vt:lpstr>
      <vt:lpstr>KSOFCE3C27C1</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孙</cp:lastModifiedBy>
  <cp:revision>996</cp:revision>
  <dcterms:created xsi:type="dcterms:W3CDTF">2019-06-19T02:08:00Z</dcterms:created>
  <dcterms:modified xsi:type="dcterms:W3CDTF">2026-08-04T05:55:22Z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1AD5D797B13648A2958FC4A66325288A_13</vt:lpwstr>
  </property>
</Properties>
</file>