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7"/>
  </p:notesMasterIdLst>
  <p:sldIdLst>
    <p:sldId id="279" r:id="rId3"/>
    <p:sldId id="260" r:id="rId4"/>
    <p:sldId id="329" r:id="rId5"/>
    <p:sldId id="277" r:id="rId6"/>
    <p:sldId id="382" r:id="rId7"/>
    <p:sldId id="333" r:id="rId8"/>
    <p:sldId id="360" r:id="rId9"/>
    <p:sldId id="374" r:id="rId10"/>
    <p:sldId id="376" r:id="rId11"/>
    <p:sldId id="378" r:id="rId12"/>
    <p:sldId id="348" r:id="rId13"/>
    <p:sldId id="379" r:id="rId14"/>
    <p:sldId id="352" r:id="rId15"/>
    <p:sldId id="392" r:id="rId16"/>
    <p:sldId id="380" r:id="rId17"/>
    <p:sldId id="375" r:id="rId18"/>
    <p:sldId id="381" r:id="rId19"/>
    <p:sldId id="383" r:id="rId20"/>
    <p:sldId id="384" r:id="rId21"/>
    <p:sldId id="385" r:id="rId22"/>
    <p:sldId id="386" r:id="rId23"/>
    <p:sldId id="387" r:id="rId24"/>
    <p:sldId id="388" r:id="rId25"/>
    <p:sldId id="389" r:id="rId26"/>
    <p:sldId id="390" r:id="rId27"/>
    <p:sldId id="393" r:id="rId28"/>
    <p:sldId id="394" r:id="rId29"/>
    <p:sldId id="395" r:id="rId30"/>
    <p:sldId id="396" r:id="rId31"/>
    <p:sldId id="397" r:id="rId32"/>
    <p:sldId id="398" r:id="rId33"/>
    <p:sldId id="399" r:id="rId34"/>
    <p:sldId id="400" r:id="rId35"/>
    <p:sldId id="276" r:id="rId36"/>
  </p:sldIdLst>
  <p:sldSz cx="12192000" cy="6858000"/>
  <p:notesSz cx="6858000" cy="9144000"/>
  <p:custDataLst>
    <p:tags r:id="rId4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13C28"/>
    <a:srgbClr val="B82C1C"/>
    <a:srgbClr val="FFF5AD"/>
    <a:srgbClr val="FFF9CA"/>
    <a:srgbClr val="FFF4A1"/>
    <a:srgbClr val="F5F7F9"/>
    <a:srgbClr val="FFF6CD"/>
    <a:srgbClr val="FFFDF5"/>
    <a:srgbClr val="FFDF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08"/>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50.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notesMaster" Target="notesMasters/notesMaster1.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3.xml"/><Relationship Id="rId3" Type="http://schemas.openxmlformats.org/officeDocument/2006/relationships/image" Target="../media/image1.png"/><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2" name="图片 1" descr="神奇色阶ppt 拷贝"/>
          <p:cNvPicPr>
            <a:picLocks noChangeAspect="1"/>
          </p:cNvPicPr>
          <p:nvPr userDrawn="1"/>
        </p:nvPicPr>
        <p:blipFill>
          <a:blip r:embed="rId2"/>
          <a:stretch>
            <a:fillRect/>
          </a:stretch>
        </p:blipFill>
        <p:spPr>
          <a:xfrm>
            <a:off x="0" y="0"/>
            <a:ext cx="12192000" cy="6858000"/>
          </a:xfrm>
          <a:prstGeom prst="rect">
            <a:avLst/>
          </a:prstGeom>
        </p:spPr>
      </p:pic>
      <p:pic>
        <p:nvPicPr>
          <p:cNvPr id="5" name="图片 4" descr="矢量智能对象"/>
          <p:cNvPicPr>
            <a:picLocks noChangeAspect="1"/>
          </p:cNvPicPr>
          <p:nvPr userDrawn="1">
            <p:custDataLst>
              <p:tags r:id="rId3"/>
            </p:custDataLst>
          </p:nvPr>
        </p:nvPicPr>
        <p:blipFill>
          <a:blip r:embed="rId4"/>
          <a:stretch>
            <a:fillRect/>
          </a:stretch>
        </p:blipFill>
        <p:spPr>
          <a:xfrm>
            <a:off x="246380" y="262890"/>
            <a:ext cx="1529080" cy="33147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 name="图片 1" descr="神奇色阶ppt 拷贝"/>
          <p:cNvPicPr>
            <a:picLocks noChangeAspect="1"/>
          </p:cNvPicPr>
          <p:nvPr userDrawn="1">
            <p:custDataLst>
              <p:tags r:id="rId2"/>
            </p:custDataLst>
          </p:nvPr>
        </p:nvPicPr>
        <p:blipFill>
          <a:blip r:embed="rId3"/>
          <a:stretch>
            <a:fillRect/>
          </a:stretch>
        </p:blipFill>
        <p:spPr>
          <a:xfrm>
            <a:off x="0" y="0"/>
            <a:ext cx="12192000" cy="6858000"/>
          </a:xfrm>
          <a:prstGeom prst="rect">
            <a:avLst/>
          </a:prstGeom>
        </p:spPr>
      </p:pic>
      <p:sp>
        <p:nvSpPr>
          <p:cNvPr id="5" name="圆角矩形 4"/>
          <p:cNvSpPr/>
          <p:nvPr userDrawn="1"/>
        </p:nvSpPr>
        <p:spPr>
          <a:xfrm>
            <a:off x="248920" y="723265"/>
            <a:ext cx="11734800" cy="5687060"/>
          </a:xfrm>
          <a:prstGeom prst="roundRect">
            <a:avLst>
              <a:gd name="adj" fmla="val 18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矢量智能对象"/>
          <p:cNvPicPr>
            <a:picLocks noChangeAspect="1"/>
          </p:cNvPicPr>
          <p:nvPr userDrawn="1">
            <p:custDataLst>
              <p:tags r:id="rId4"/>
            </p:custDataLst>
          </p:nvPr>
        </p:nvPicPr>
        <p:blipFill>
          <a:blip r:embed="rId5"/>
          <a:stretch>
            <a:fillRect/>
          </a:stretch>
        </p:blipFill>
        <p:spPr>
          <a:xfrm>
            <a:off x="246380" y="262890"/>
            <a:ext cx="1529080" cy="3314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01" name="图片 100"/>
          <p:cNvPicPr/>
          <p:nvPr userDrawn="1">
            <p:custDataLst>
              <p:tags r:id="rId2"/>
            </p:custDataLst>
          </p:nvPr>
        </p:nvPicPr>
        <p:blipFill>
          <a:blip r:embed="rId3"/>
          <a:stretch>
            <a:fillRect/>
          </a:stretch>
        </p:blipFill>
        <p:spPr>
          <a:xfrm>
            <a:off x="-3175" y="0"/>
            <a:ext cx="12190730" cy="6858000"/>
          </a:xfrm>
          <a:prstGeom prst="rect">
            <a:avLst/>
          </a:prstGeom>
          <a:noFill/>
          <a:ln w="9525">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神奇色阶ppt"/>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0.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9.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tags" Target="../tags/tag88.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91.xml"/><Relationship Id="rId7" Type="http://schemas.openxmlformats.org/officeDocument/2006/relationships/image" Target="../media/image25.png"/><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tags" Target="../tags/tag90.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93.xml"/><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tags" Target="../tags/tag92.xml"/></Relationships>
</file>

<file path=ppt/slides/_rels/slide13.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6" Type="http://schemas.openxmlformats.org/officeDocument/2006/relationships/slideLayout" Target="../slideLayouts/slideLayout2.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tags" Target="../tags/tag9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9.xml"/><Relationship Id="rId1" Type="http://schemas.openxmlformats.org/officeDocument/2006/relationships/image" Target="../media/image28.png"/></Relationships>
</file>

<file path=ppt/slides/_rels/slide15.xml.rels><?xml version="1.0" encoding="UTF-8" standalone="yes"?>
<Relationships xmlns="http://schemas.openxmlformats.org/package/2006/relationships"><Relationship Id="rId9" Type="http://schemas.openxmlformats.org/officeDocument/2006/relationships/tags" Target="../tags/tag111.xml"/><Relationship Id="rId8" Type="http://schemas.openxmlformats.org/officeDocument/2006/relationships/image" Target="../media/image35.png"/><Relationship Id="rId7" Type="http://schemas.openxmlformats.org/officeDocument/2006/relationships/tags" Target="../tags/tag110.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image" Target="../media/image31.png"/><Relationship Id="rId2" Type="http://schemas.openxmlformats.org/officeDocument/2006/relationships/image" Target="../media/image30.png"/><Relationship Id="rId10" Type="http://schemas.openxmlformats.org/officeDocument/2006/relationships/slideLayout" Target="../slideLayouts/slideLayout2.xml"/><Relationship Id="rId1"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image" Target="../media/image37.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image" Target="../media/image38.jpe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image" Target="../media/image39.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46.xml"/><Relationship Id="rId2" Type="http://schemas.openxmlformats.org/officeDocument/2006/relationships/image" Target="../media/image5.png"/><Relationship Id="rId1" Type="http://schemas.openxmlformats.org/officeDocument/2006/relationships/tags" Target="../tags/tag45.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image" Target="../media/image40.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image" Target="../media/image41.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3.xml"/><Relationship Id="rId2" Type="http://schemas.openxmlformats.org/officeDocument/2006/relationships/image" Target="../media/image42.jpeg"/><Relationship Id="rId1" Type="http://schemas.openxmlformats.org/officeDocument/2006/relationships/tags" Target="../tags/tag122.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5.xml"/><Relationship Id="rId2" Type="http://schemas.openxmlformats.org/officeDocument/2006/relationships/image" Target="../media/image43.jpeg"/><Relationship Id="rId1" Type="http://schemas.openxmlformats.org/officeDocument/2006/relationships/tags" Target="../tags/tag124.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7.xml"/><Relationship Id="rId2" Type="http://schemas.openxmlformats.org/officeDocument/2006/relationships/image" Target="../media/image43.jpeg"/><Relationship Id="rId1" Type="http://schemas.openxmlformats.org/officeDocument/2006/relationships/tags" Target="../tags/tag126.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9.xml"/><Relationship Id="rId2" Type="http://schemas.openxmlformats.org/officeDocument/2006/relationships/image" Target="../media/image44.jpeg"/><Relationship Id="rId1" Type="http://schemas.openxmlformats.org/officeDocument/2006/relationships/tags" Target="../tags/tag128.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1.xml"/><Relationship Id="rId2" Type="http://schemas.openxmlformats.org/officeDocument/2006/relationships/image" Target="../media/image45.png"/><Relationship Id="rId1" Type="http://schemas.openxmlformats.org/officeDocument/2006/relationships/tags" Target="../tags/tag130.xml"/></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3.xml"/><Relationship Id="rId2" Type="http://schemas.openxmlformats.org/officeDocument/2006/relationships/image" Target="../media/image46.png"/><Relationship Id="rId1" Type="http://schemas.openxmlformats.org/officeDocument/2006/relationships/tags" Target="../tags/tag132.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5.xml"/><Relationship Id="rId2" Type="http://schemas.openxmlformats.org/officeDocument/2006/relationships/image" Target="../media/image47.png"/><Relationship Id="rId1" Type="http://schemas.openxmlformats.org/officeDocument/2006/relationships/tags" Target="../tags/tag134.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7.xml"/><Relationship Id="rId2" Type="http://schemas.openxmlformats.org/officeDocument/2006/relationships/image" Target="../media/image48.png"/><Relationship Id="rId1" Type="http://schemas.openxmlformats.org/officeDocument/2006/relationships/tags" Target="../tags/tag136.xml"/></Relationships>
</file>

<file path=ppt/slides/_rels/slide3.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1" Type="http://schemas.openxmlformats.org/officeDocument/2006/relationships/slideLayout" Target="../slideLayouts/slideLayout2.xml"/><Relationship Id="rId20" Type="http://schemas.openxmlformats.org/officeDocument/2006/relationships/tags" Target="../tags/tag60.xml"/><Relationship Id="rId2" Type="http://schemas.openxmlformats.org/officeDocument/2006/relationships/tags" Target="../tags/tag48.xml"/><Relationship Id="rId19" Type="http://schemas.openxmlformats.org/officeDocument/2006/relationships/image" Target="../media/image11.svg"/><Relationship Id="rId18" Type="http://schemas.openxmlformats.org/officeDocument/2006/relationships/image" Target="../media/image10.png"/><Relationship Id="rId17" Type="http://schemas.openxmlformats.org/officeDocument/2006/relationships/tags" Target="../tags/tag59.xml"/><Relationship Id="rId16" Type="http://schemas.openxmlformats.org/officeDocument/2006/relationships/image" Target="../media/image9.svg"/><Relationship Id="rId15" Type="http://schemas.openxmlformats.org/officeDocument/2006/relationships/image" Target="../media/image8.png"/><Relationship Id="rId14" Type="http://schemas.openxmlformats.org/officeDocument/2006/relationships/tags" Target="../tags/tag58.xml"/><Relationship Id="rId13" Type="http://schemas.openxmlformats.org/officeDocument/2006/relationships/image" Target="../media/image7.svg"/><Relationship Id="rId12" Type="http://schemas.openxmlformats.org/officeDocument/2006/relationships/image" Target="../media/image6.png"/><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9.xml"/><Relationship Id="rId2" Type="http://schemas.openxmlformats.org/officeDocument/2006/relationships/image" Target="../media/image49.png"/><Relationship Id="rId1" Type="http://schemas.openxmlformats.org/officeDocument/2006/relationships/tags" Target="../tags/tag138.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1.xml"/><Relationship Id="rId2" Type="http://schemas.openxmlformats.org/officeDocument/2006/relationships/image" Target="../media/image43.jpeg"/><Relationship Id="rId1" Type="http://schemas.openxmlformats.org/officeDocument/2006/relationships/tags" Target="../tags/tag140.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3.xml"/><Relationship Id="rId2" Type="http://schemas.openxmlformats.org/officeDocument/2006/relationships/image" Target="../media/image50.png"/><Relationship Id="rId1" Type="http://schemas.openxmlformats.org/officeDocument/2006/relationships/tags" Target="../tags/tag142.xml"/></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5.xml"/><Relationship Id="rId2" Type="http://schemas.openxmlformats.org/officeDocument/2006/relationships/image" Target="../media/image51.png"/><Relationship Id="rId1" Type="http://schemas.openxmlformats.org/officeDocument/2006/relationships/tags" Target="../tags/tag144.xml"/></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49.xml"/><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s>
</file>

<file path=ppt/slides/_rels/slide4.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image" Target="../media/image12.jpeg"/><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0" Type="http://schemas.openxmlformats.org/officeDocument/2006/relationships/slideLayout" Target="../slideLayouts/slideLayout2.xml"/><Relationship Id="rId1" Type="http://schemas.openxmlformats.org/officeDocument/2006/relationships/tags" Target="../tags/tag61.xml"/></Relationships>
</file>

<file path=ppt/slides/_rels/slide5.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image" Target="../media/image12.jpeg"/><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0" Type="http://schemas.openxmlformats.org/officeDocument/2006/relationships/slideLayout" Target="../slideLayouts/slideLayout2.xml"/><Relationship Id="rId1" Type="http://schemas.openxmlformats.org/officeDocument/2006/relationships/tags" Target="../tags/tag69.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9.xml"/><Relationship Id="rId3" Type="http://schemas.openxmlformats.org/officeDocument/2006/relationships/image" Target="../media/image13.png"/><Relationship Id="rId2" Type="http://schemas.openxmlformats.org/officeDocument/2006/relationships/tags" Target="../tags/tag78.xml"/><Relationship Id="rId1" Type="http://schemas.openxmlformats.org/officeDocument/2006/relationships/tags" Target="../tags/tag77.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1.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85.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descr="矢量智能对象"/>
          <p:cNvPicPr>
            <a:picLocks noChangeAspect="1"/>
          </p:cNvPicPr>
          <p:nvPr userDrawn="1"/>
        </p:nvPicPr>
        <p:blipFill>
          <a:blip r:embed="rId1"/>
          <a:stretch>
            <a:fillRect/>
          </a:stretch>
        </p:blipFill>
        <p:spPr>
          <a:xfrm>
            <a:off x="5334000" y="718185"/>
            <a:ext cx="1524000" cy="330200"/>
          </a:xfrm>
          <a:prstGeom prst="rect">
            <a:avLst/>
          </a:prstGeom>
        </p:spPr>
      </p:pic>
      <p:sp>
        <p:nvSpPr>
          <p:cNvPr id="3" name="文本框 2"/>
          <p:cNvSpPr txBox="1"/>
          <p:nvPr>
            <p:custDataLst>
              <p:tags r:id="rId2"/>
            </p:custDataLst>
          </p:nvPr>
        </p:nvSpPr>
        <p:spPr>
          <a:xfrm>
            <a:off x="1210310" y="1852295"/>
            <a:ext cx="10262235" cy="1240155"/>
          </a:xfrm>
          <a:prstGeom prst="rect">
            <a:avLst/>
          </a:prstGeom>
          <a:noFill/>
        </p:spPr>
        <p:txBody>
          <a:bodyPr wrap="square" rtlCol="0">
            <a:spAutoFit/>
          </a:bodyPr>
          <a:p>
            <a:pPr indent="0" algn="ctr" fontAlgn="auto">
              <a:lnSpc>
                <a:spcPct val="90000"/>
              </a:lnSpc>
            </a:pPr>
            <a:r>
              <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潜伏狙击战法</a:t>
            </a:r>
            <a:endParaRPr lang="zh-CN" altLang="en-US" sz="8300" kern="0" spc="-2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grpSp>
        <p:nvGrpSpPr>
          <p:cNvPr id="7" name="组合 6"/>
          <p:cNvGrpSpPr/>
          <p:nvPr/>
        </p:nvGrpSpPr>
        <p:grpSpPr>
          <a:xfrm>
            <a:off x="3138170" y="3429000"/>
            <a:ext cx="6108700" cy="1076325"/>
            <a:chOff x="4585" y="6136"/>
            <a:chExt cx="9620" cy="1695"/>
          </a:xfrm>
        </p:grpSpPr>
        <p:sp>
          <p:nvSpPr>
            <p:cNvPr id="12" name="文本框 11"/>
            <p:cNvSpPr txBox="1"/>
            <p:nvPr>
              <p:custDataLst>
                <p:tags r:id="rId3"/>
              </p:custDataLst>
            </p:nvPr>
          </p:nvSpPr>
          <p:spPr>
            <a:xfrm>
              <a:off x="9547" y="6136"/>
              <a:ext cx="4658" cy="1695"/>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投资</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顾问执业编号：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A1120625040003</a:t>
              </a:r>
              <a:endPar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基金从业执业编号：</a:t>
              </a:r>
              <a:r>
                <a:rPr lang="en-US" altLang="zh-CN"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A20250618012527</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6" name="文本框 5"/>
            <p:cNvSpPr txBox="1"/>
            <p:nvPr>
              <p:custDataLst>
                <p:tags r:id="rId4"/>
              </p:custDataLst>
            </p:nvPr>
          </p:nvSpPr>
          <p:spPr>
            <a:xfrm>
              <a:off x="4585" y="6136"/>
              <a:ext cx="4658" cy="531"/>
            </a:xfrm>
            <a:prstGeom prst="rect">
              <a:avLst/>
            </a:prstGeom>
            <a:noFill/>
            <a:ln>
              <a:solidFill>
                <a:schemeClr val="bg1"/>
              </a:solidFill>
            </a:ln>
          </p:spPr>
          <p:txBody>
            <a:bodyPr wrap="square" rtlCol="0">
              <a:spAutoFit/>
            </a:bodyPr>
            <a:p>
              <a:pPr algn="ct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主讲老师：</a:t>
              </a:r>
              <a:r>
                <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何祖光</a:t>
              </a:r>
              <a:endParaRPr lang="zh-CN" altLang="en-US" sz="16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做</a:t>
            </a:r>
            <a:r>
              <a:rPr kumimoji="0" lang="en-US" alt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T</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nvPicPr>
        <p:blipFill>
          <a:blip r:embed="rId2"/>
          <a:stretch>
            <a:fillRect/>
          </a:stretch>
        </p:blipFill>
        <p:spPr>
          <a:xfrm>
            <a:off x="318135" y="989965"/>
            <a:ext cx="7835265" cy="5081905"/>
          </a:xfrm>
          <a:prstGeom prst="rect">
            <a:avLst/>
          </a:prstGeom>
        </p:spPr>
      </p:pic>
      <p:pic>
        <p:nvPicPr>
          <p:cNvPr id="5" name="图片 4"/>
          <p:cNvPicPr>
            <a:picLocks noChangeAspect="1"/>
          </p:cNvPicPr>
          <p:nvPr/>
        </p:nvPicPr>
        <p:blipFill>
          <a:blip r:embed="rId3"/>
          <a:stretch>
            <a:fillRect/>
          </a:stretch>
        </p:blipFill>
        <p:spPr>
          <a:xfrm>
            <a:off x="8153400" y="1097280"/>
            <a:ext cx="3787775" cy="4866640"/>
          </a:xfrm>
          <a:prstGeom prst="rect">
            <a:avLst/>
          </a:prstGeom>
        </p:spPr>
      </p:pic>
    </p:spTree>
    <p:custDataLst>
      <p:tags r:id="rId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仓位思路</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4586605" y="768350"/>
            <a:ext cx="3019425" cy="1219200"/>
          </a:xfrm>
          <a:prstGeom prst="rect">
            <a:avLst/>
          </a:prstGeom>
        </p:spPr>
      </p:pic>
      <p:pic>
        <p:nvPicPr>
          <p:cNvPr id="7" name="图片 6"/>
          <p:cNvPicPr>
            <a:picLocks noChangeAspect="1"/>
          </p:cNvPicPr>
          <p:nvPr/>
        </p:nvPicPr>
        <p:blipFill>
          <a:blip r:embed="rId3"/>
          <a:stretch>
            <a:fillRect/>
          </a:stretch>
        </p:blipFill>
        <p:spPr>
          <a:xfrm>
            <a:off x="297815" y="2026920"/>
            <a:ext cx="5678170" cy="2209800"/>
          </a:xfrm>
          <a:prstGeom prst="rect">
            <a:avLst/>
          </a:prstGeom>
        </p:spPr>
      </p:pic>
      <p:pic>
        <p:nvPicPr>
          <p:cNvPr id="19" name="图片 18"/>
          <p:cNvPicPr>
            <a:picLocks noChangeAspect="1"/>
          </p:cNvPicPr>
          <p:nvPr/>
        </p:nvPicPr>
        <p:blipFill>
          <a:blip r:embed="rId4"/>
          <a:stretch>
            <a:fillRect/>
          </a:stretch>
        </p:blipFill>
        <p:spPr>
          <a:xfrm>
            <a:off x="5975985" y="2042160"/>
            <a:ext cx="5983605" cy="2168525"/>
          </a:xfrm>
          <a:prstGeom prst="rect">
            <a:avLst/>
          </a:prstGeom>
        </p:spPr>
      </p:pic>
      <p:pic>
        <p:nvPicPr>
          <p:cNvPr id="21" name="图片 20"/>
          <p:cNvPicPr>
            <a:picLocks noChangeAspect="1"/>
          </p:cNvPicPr>
          <p:nvPr/>
        </p:nvPicPr>
        <p:blipFill>
          <a:blip r:embed="rId5"/>
          <a:stretch>
            <a:fillRect/>
          </a:stretch>
        </p:blipFill>
        <p:spPr>
          <a:xfrm>
            <a:off x="4586605" y="4222115"/>
            <a:ext cx="3400425" cy="381000"/>
          </a:xfrm>
          <a:prstGeom prst="rect">
            <a:avLst/>
          </a:prstGeom>
        </p:spPr>
      </p:pic>
      <p:pic>
        <p:nvPicPr>
          <p:cNvPr id="22" name="图片 21"/>
          <p:cNvPicPr>
            <a:picLocks noChangeAspect="1"/>
          </p:cNvPicPr>
          <p:nvPr/>
        </p:nvPicPr>
        <p:blipFill>
          <a:blip r:embed="rId6"/>
          <a:stretch>
            <a:fillRect/>
          </a:stretch>
        </p:blipFill>
        <p:spPr>
          <a:xfrm>
            <a:off x="3107690" y="4582160"/>
            <a:ext cx="6910705" cy="1393825"/>
          </a:xfrm>
          <a:prstGeom prst="rect">
            <a:avLst/>
          </a:prstGeom>
        </p:spPr>
      </p:pic>
      <p:pic>
        <p:nvPicPr>
          <p:cNvPr id="2" name="图片 1"/>
          <p:cNvPicPr>
            <a:picLocks noChangeAspect="1"/>
          </p:cNvPicPr>
          <p:nvPr/>
        </p:nvPicPr>
        <p:blipFill>
          <a:blip r:embed="rId7"/>
          <a:stretch>
            <a:fillRect/>
          </a:stretch>
        </p:blipFill>
        <p:spPr>
          <a:xfrm>
            <a:off x="4371975" y="5716905"/>
            <a:ext cx="3615055" cy="673735"/>
          </a:xfrm>
          <a:prstGeom prst="rect">
            <a:avLst/>
          </a:prstGeom>
        </p:spPr>
      </p:pic>
    </p:spTree>
    <p:custDataLst>
      <p:tags r:id="rId8"/>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532130" y="768350"/>
            <a:ext cx="5937885" cy="5610860"/>
          </a:xfrm>
          <a:prstGeom prst="rect">
            <a:avLst/>
          </a:prstGeom>
        </p:spPr>
      </p:pic>
      <p:pic>
        <p:nvPicPr>
          <p:cNvPr id="3" name="图片 2"/>
          <p:cNvPicPr>
            <a:picLocks noChangeAspect="1"/>
          </p:cNvPicPr>
          <p:nvPr/>
        </p:nvPicPr>
        <p:blipFill>
          <a:blip r:embed="rId3"/>
          <a:stretch>
            <a:fillRect/>
          </a:stretch>
        </p:blipFill>
        <p:spPr>
          <a:xfrm>
            <a:off x="6664325" y="768350"/>
            <a:ext cx="5066665" cy="5610860"/>
          </a:xfrm>
          <a:prstGeom prst="rect">
            <a:avLst/>
          </a:prstGeom>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四</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维框架</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grpSp>
        <p:nvGrpSpPr>
          <p:cNvPr id="3" name="îṡ1íḋè"/>
          <p:cNvGrpSpPr/>
          <p:nvPr>
            <p:custDataLst>
              <p:tags r:id="rId2"/>
            </p:custDataLst>
          </p:nvPr>
        </p:nvGrpSpPr>
        <p:grpSpPr>
          <a:xfrm>
            <a:off x="4462463" y="1631245"/>
            <a:ext cx="3267074" cy="3323294"/>
            <a:chOff x="4270896" y="1952252"/>
            <a:chExt cx="3485539" cy="3545517"/>
          </a:xfrm>
        </p:grpSpPr>
        <p:sp>
          <p:nvSpPr>
            <p:cNvPr id="5" name="ïṧľîḍè"/>
            <p:cNvSpPr/>
            <p:nvPr>
              <p:custDataLst>
                <p:tags r:id="rId3"/>
              </p:custDataLst>
            </p:nvPr>
          </p:nvSpPr>
          <p:spPr bwMode="auto">
            <a:xfrm>
              <a:off x="5775517" y="2465118"/>
              <a:ext cx="1980918" cy="2260770"/>
            </a:xfrm>
            <a:custGeom>
              <a:avLst/>
              <a:gdLst>
                <a:gd name="T0" fmla="*/ 457 w 457"/>
                <a:gd name="T1" fmla="*/ 214 h 522"/>
                <a:gd name="T2" fmla="*/ 370 w 457"/>
                <a:gd name="T3" fmla="*/ 0 h 522"/>
                <a:gd name="T4" fmla="*/ 266 w 457"/>
                <a:gd name="T5" fmla="*/ 102 h 522"/>
                <a:gd name="T6" fmla="*/ 197 w 457"/>
                <a:gd name="T7" fmla="*/ 434 h 522"/>
                <a:gd name="T8" fmla="*/ 197 w 457"/>
                <a:gd name="T9" fmla="*/ 434 h 522"/>
                <a:gd name="T10" fmla="*/ 194 w 457"/>
                <a:gd name="T11" fmla="*/ 437 h 522"/>
                <a:gd name="T12" fmla="*/ 63 w 457"/>
                <a:gd name="T13" fmla="*/ 493 h 522"/>
                <a:gd name="T14" fmla="*/ 0 w 457"/>
                <a:gd name="T15" fmla="*/ 483 h 522"/>
                <a:gd name="T16" fmla="*/ 152 w 457"/>
                <a:gd name="T17" fmla="*/ 522 h 522"/>
                <a:gd name="T18" fmla="*/ 367 w 457"/>
                <a:gd name="T19" fmla="*/ 432 h 522"/>
                <a:gd name="T20" fmla="*/ 457 w 457"/>
                <a:gd name="T21" fmla="*/ 214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7" h="522">
                  <a:moveTo>
                    <a:pt x="457" y="214"/>
                  </a:moveTo>
                  <a:cubicBezTo>
                    <a:pt x="457" y="134"/>
                    <a:pt x="426" y="58"/>
                    <a:pt x="370" y="0"/>
                  </a:cubicBezTo>
                  <a:cubicBezTo>
                    <a:pt x="266" y="102"/>
                    <a:pt x="266" y="102"/>
                    <a:pt x="266" y="102"/>
                  </a:cubicBezTo>
                  <a:cubicBezTo>
                    <a:pt x="309" y="216"/>
                    <a:pt x="282" y="346"/>
                    <a:pt x="197" y="434"/>
                  </a:cubicBezTo>
                  <a:cubicBezTo>
                    <a:pt x="197" y="434"/>
                    <a:pt x="197" y="434"/>
                    <a:pt x="197" y="434"/>
                  </a:cubicBezTo>
                  <a:cubicBezTo>
                    <a:pt x="196" y="435"/>
                    <a:pt x="195" y="436"/>
                    <a:pt x="194" y="437"/>
                  </a:cubicBezTo>
                  <a:cubicBezTo>
                    <a:pt x="159" y="472"/>
                    <a:pt x="112" y="492"/>
                    <a:pt x="63" y="493"/>
                  </a:cubicBezTo>
                  <a:cubicBezTo>
                    <a:pt x="41" y="493"/>
                    <a:pt x="20" y="489"/>
                    <a:pt x="0" y="483"/>
                  </a:cubicBezTo>
                  <a:cubicBezTo>
                    <a:pt x="46" y="508"/>
                    <a:pt x="98" y="522"/>
                    <a:pt x="152" y="522"/>
                  </a:cubicBezTo>
                  <a:cubicBezTo>
                    <a:pt x="233" y="521"/>
                    <a:pt x="310" y="489"/>
                    <a:pt x="367" y="432"/>
                  </a:cubicBezTo>
                  <a:cubicBezTo>
                    <a:pt x="425" y="374"/>
                    <a:pt x="457" y="296"/>
                    <a:pt x="457" y="214"/>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7" name="í$ľîḓê"/>
            <p:cNvSpPr/>
            <p:nvPr>
              <p:custDataLst>
                <p:tags r:id="rId4"/>
              </p:custDataLst>
            </p:nvPr>
          </p:nvSpPr>
          <p:spPr bwMode="auto">
            <a:xfrm>
              <a:off x="5135863" y="3522339"/>
              <a:ext cx="2260770" cy="1975430"/>
            </a:xfrm>
            <a:custGeom>
              <a:avLst/>
              <a:gdLst>
                <a:gd name="T0" fmla="*/ 91 w 522"/>
                <a:gd name="T1" fmla="*/ 366 h 456"/>
                <a:gd name="T2" fmla="*/ 308 w 522"/>
                <a:gd name="T3" fmla="*/ 456 h 456"/>
                <a:gd name="T4" fmla="*/ 522 w 522"/>
                <a:gd name="T5" fmla="*/ 369 h 456"/>
                <a:gd name="T6" fmla="*/ 419 w 522"/>
                <a:gd name="T7" fmla="*/ 266 h 456"/>
                <a:gd name="T8" fmla="*/ 247 w 522"/>
                <a:gd name="T9" fmla="*/ 280 h 456"/>
                <a:gd name="T10" fmla="*/ 88 w 522"/>
                <a:gd name="T11" fmla="*/ 197 h 456"/>
                <a:gd name="T12" fmla="*/ 88 w 522"/>
                <a:gd name="T13" fmla="*/ 197 h 456"/>
                <a:gd name="T14" fmla="*/ 85 w 522"/>
                <a:gd name="T15" fmla="*/ 193 h 456"/>
                <a:gd name="T16" fmla="*/ 30 w 522"/>
                <a:gd name="T17" fmla="*/ 62 h 456"/>
                <a:gd name="T18" fmla="*/ 39 w 522"/>
                <a:gd name="T19" fmla="*/ 0 h 456"/>
                <a:gd name="T20" fmla="*/ 1 w 522"/>
                <a:gd name="T21" fmla="*/ 151 h 456"/>
                <a:gd name="T22" fmla="*/ 91 w 522"/>
                <a:gd name="T23" fmla="*/ 36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56">
                  <a:moveTo>
                    <a:pt x="91" y="366"/>
                  </a:moveTo>
                  <a:cubicBezTo>
                    <a:pt x="149" y="425"/>
                    <a:pt x="226" y="456"/>
                    <a:pt x="308" y="456"/>
                  </a:cubicBezTo>
                  <a:cubicBezTo>
                    <a:pt x="389" y="456"/>
                    <a:pt x="465" y="426"/>
                    <a:pt x="522" y="369"/>
                  </a:cubicBezTo>
                  <a:cubicBezTo>
                    <a:pt x="419" y="266"/>
                    <a:pt x="419" y="266"/>
                    <a:pt x="419" y="266"/>
                  </a:cubicBezTo>
                  <a:cubicBezTo>
                    <a:pt x="364" y="286"/>
                    <a:pt x="305" y="291"/>
                    <a:pt x="247" y="280"/>
                  </a:cubicBezTo>
                  <a:cubicBezTo>
                    <a:pt x="187" y="268"/>
                    <a:pt x="132" y="239"/>
                    <a:pt x="88" y="197"/>
                  </a:cubicBezTo>
                  <a:cubicBezTo>
                    <a:pt x="88" y="197"/>
                    <a:pt x="88" y="197"/>
                    <a:pt x="88" y="197"/>
                  </a:cubicBezTo>
                  <a:cubicBezTo>
                    <a:pt x="87" y="195"/>
                    <a:pt x="86" y="194"/>
                    <a:pt x="85" y="193"/>
                  </a:cubicBezTo>
                  <a:cubicBezTo>
                    <a:pt x="50" y="158"/>
                    <a:pt x="30" y="112"/>
                    <a:pt x="30" y="62"/>
                  </a:cubicBezTo>
                  <a:cubicBezTo>
                    <a:pt x="29" y="40"/>
                    <a:pt x="33" y="19"/>
                    <a:pt x="39" y="0"/>
                  </a:cubicBezTo>
                  <a:cubicBezTo>
                    <a:pt x="14" y="45"/>
                    <a:pt x="0" y="97"/>
                    <a:pt x="1" y="151"/>
                  </a:cubicBezTo>
                  <a:cubicBezTo>
                    <a:pt x="1" y="233"/>
                    <a:pt x="33" y="309"/>
                    <a:pt x="91" y="366"/>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8" name="îsḻîḓe"/>
            <p:cNvSpPr/>
            <p:nvPr>
              <p:custDataLst>
                <p:tags r:id="rId5"/>
              </p:custDataLst>
            </p:nvPr>
          </p:nvSpPr>
          <p:spPr bwMode="auto">
            <a:xfrm>
              <a:off x="4270896" y="2836426"/>
              <a:ext cx="2074004" cy="2225102"/>
            </a:xfrm>
            <a:custGeom>
              <a:avLst/>
              <a:gdLst>
                <a:gd name="T0" fmla="*/ 424 w 487"/>
                <a:gd name="T1" fmla="*/ 29 h 522"/>
                <a:gd name="T2" fmla="*/ 487 w 487"/>
                <a:gd name="T3" fmla="*/ 39 h 522"/>
                <a:gd name="T4" fmla="*/ 335 w 487"/>
                <a:gd name="T5" fmla="*/ 0 h 522"/>
                <a:gd name="T6" fmla="*/ 120 w 487"/>
                <a:gd name="T7" fmla="*/ 90 h 522"/>
                <a:gd name="T8" fmla="*/ 117 w 487"/>
                <a:gd name="T9" fmla="*/ 522 h 522"/>
                <a:gd name="T10" fmla="*/ 220 w 487"/>
                <a:gd name="T11" fmla="*/ 416 h 522"/>
                <a:gd name="T12" fmla="*/ 207 w 487"/>
                <a:gd name="T13" fmla="*/ 245 h 522"/>
                <a:gd name="T14" fmla="*/ 290 w 487"/>
                <a:gd name="T15" fmla="*/ 88 h 522"/>
                <a:gd name="T16" fmla="*/ 290 w 487"/>
                <a:gd name="T17" fmla="*/ 88 h 522"/>
                <a:gd name="T18" fmla="*/ 293 w 487"/>
                <a:gd name="T19" fmla="*/ 84 h 522"/>
                <a:gd name="T20" fmla="*/ 424 w 487"/>
                <a:gd name="T21" fmla="*/ 29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7" h="522">
                  <a:moveTo>
                    <a:pt x="424" y="29"/>
                  </a:moveTo>
                  <a:cubicBezTo>
                    <a:pt x="446" y="29"/>
                    <a:pt x="467" y="32"/>
                    <a:pt x="487" y="39"/>
                  </a:cubicBezTo>
                  <a:cubicBezTo>
                    <a:pt x="441" y="13"/>
                    <a:pt x="389" y="0"/>
                    <a:pt x="335" y="0"/>
                  </a:cubicBezTo>
                  <a:cubicBezTo>
                    <a:pt x="254" y="1"/>
                    <a:pt x="177" y="33"/>
                    <a:pt x="120" y="90"/>
                  </a:cubicBezTo>
                  <a:cubicBezTo>
                    <a:pt x="1" y="209"/>
                    <a:pt x="0" y="402"/>
                    <a:pt x="117" y="522"/>
                  </a:cubicBezTo>
                  <a:cubicBezTo>
                    <a:pt x="220" y="416"/>
                    <a:pt x="220" y="416"/>
                    <a:pt x="220" y="416"/>
                  </a:cubicBezTo>
                  <a:cubicBezTo>
                    <a:pt x="200" y="362"/>
                    <a:pt x="195" y="303"/>
                    <a:pt x="207" y="245"/>
                  </a:cubicBezTo>
                  <a:cubicBezTo>
                    <a:pt x="219" y="186"/>
                    <a:pt x="247" y="131"/>
                    <a:pt x="290" y="88"/>
                  </a:cubicBezTo>
                  <a:cubicBezTo>
                    <a:pt x="290" y="88"/>
                    <a:pt x="290" y="88"/>
                    <a:pt x="290" y="88"/>
                  </a:cubicBezTo>
                  <a:cubicBezTo>
                    <a:pt x="291" y="86"/>
                    <a:pt x="292" y="85"/>
                    <a:pt x="293" y="84"/>
                  </a:cubicBezTo>
                  <a:cubicBezTo>
                    <a:pt x="328" y="49"/>
                    <a:pt x="375" y="30"/>
                    <a:pt x="424" y="29"/>
                  </a:cubicBezTo>
                  <a:close/>
                </a:path>
              </a:pathLst>
            </a:custGeom>
            <a:solidFill>
              <a:srgbClr val="E60025"/>
            </a:soli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19" name="iṥḷîdé"/>
            <p:cNvSpPr/>
            <p:nvPr>
              <p:custDataLst>
                <p:tags r:id="rId6"/>
              </p:custDataLst>
            </p:nvPr>
          </p:nvSpPr>
          <p:spPr bwMode="auto">
            <a:xfrm>
              <a:off x="4818242" y="1952252"/>
              <a:ext cx="2185133" cy="2040165"/>
            </a:xfrm>
            <a:custGeom>
              <a:avLst/>
              <a:gdLst>
                <a:gd name="T0" fmla="*/ 431 w 522"/>
                <a:gd name="T1" fmla="*/ 120 h 487"/>
                <a:gd name="T2" fmla="*/ 0 w 522"/>
                <a:gd name="T3" fmla="*/ 117 h 487"/>
                <a:gd name="T4" fmla="*/ 101 w 522"/>
                <a:gd name="T5" fmla="*/ 222 h 487"/>
                <a:gd name="T6" fmla="*/ 433 w 522"/>
                <a:gd name="T7" fmla="*/ 290 h 487"/>
                <a:gd name="T8" fmla="*/ 433 w 522"/>
                <a:gd name="T9" fmla="*/ 290 h 487"/>
                <a:gd name="T10" fmla="*/ 433 w 522"/>
                <a:gd name="T11" fmla="*/ 290 h 487"/>
                <a:gd name="T12" fmla="*/ 433 w 522"/>
                <a:gd name="T13" fmla="*/ 290 h 487"/>
                <a:gd name="T14" fmla="*/ 437 w 522"/>
                <a:gd name="T15" fmla="*/ 293 h 487"/>
                <a:gd name="T16" fmla="*/ 492 w 522"/>
                <a:gd name="T17" fmla="*/ 425 h 487"/>
                <a:gd name="T18" fmla="*/ 482 w 522"/>
                <a:gd name="T19" fmla="*/ 487 h 487"/>
                <a:gd name="T20" fmla="*/ 521 w 522"/>
                <a:gd name="T21" fmla="*/ 335 h 487"/>
                <a:gd name="T22" fmla="*/ 431 w 522"/>
                <a:gd name="T23" fmla="*/ 12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2" h="487">
                  <a:moveTo>
                    <a:pt x="431" y="120"/>
                  </a:moveTo>
                  <a:cubicBezTo>
                    <a:pt x="312" y="1"/>
                    <a:pt x="120" y="0"/>
                    <a:pt x="0" y="117"/>
                  </a:cubicBezTo>
                  <a:cubicBezTo>
                    <a:pt x="101" y="222"/>
                    <a:pt x="101" y="222"/>
                    <a:pt x="101" y="222"/>
                  </a:cubicBezTo>
                  <a:cubicBezTo>
                    <a:pt x="215" y="178"/>
                    <a:pt x="345" y="205"/>
                    <a:pt x="433" y="290"/>
                  </a:cubicBezTo>
                  <a:cubicBezTo>
                    <a:pt x="433" y="290"/>
                    <a:pt x="433" y="290"/>
                    <a:pt x="433" y="290"/>
                  </a:cubicBezTo>
                  <a:cubicBezTo>
                    <a:pt x="433" y="290"/>
                    <a:pt x="433" y="290"/>
                    <a:pt x="433" y="290"/>
                  </a:cubicBezTo>
                  <a:cubicBezTo>
                    <a:pt x="433" y="290"/>
                    <a:pt x="433" y="290"/>
                    <a:pt x="433" y="290"/>
                  </a:cubicBezTo>
                  <a:cubicBezTo>
                    <a:pt x="435" y="291"/>
                    <a:pt x="436" y="292"/>
                    <a:pt x="437" y="293"/>
                  </a:cubicBezTo>
                  <a:cubicBezTo>
                    <a:pt x="472" y="328"/>
                    <a:pt x="492" y="375"/>
                    <a:pt x="492" y="425"/>
                  </a:cubicBezTo>
                  <a:cubicBezTo>
                    <a:pt x="492" y="446"/>
                    <a:pt x="489" y="467"/>
                    <a:pt x="482" y="487"/>
                  </a:cubicBezTo>
                  <a:cubicBezTo>
                    <a:pt x="508" y="441"/>
                    <a:pt x="522" y="389"/>
                    <a:pt x="521" y="335"/>
                  </a:cubicBezTo>
                  <a:cubicBezTo>
                    <a:pt x="521" y="254"/>
                    <a:pt x="489" y="178"/>
                    <a:pt x="431" y="120"/>
                  </a:cubicBezTo>
                  <a:close/>
                </a:path>
              </a:pathLst>
            </a:custGeom>
            <a:gradFill>
              <a:gsLst>
                <a:gs pos="18000">
                  <a:srgbClr val="E60025"/>
                </a:gs>
                <a:gs pos="100000">
                  <a:srgbClr val="FBBB81"/>
                </a:gs>
              </a:gsLst>
              <a:lin ang="2700000" scaled="0"/>
            </a:gradFill>
            <a:ln>
              <a:noFill/>
            </a:ln>
          </p:spPr>
          <p:txBody>
            <a:bodyPr wrap="square" lIns="91440" tIns="45720" rIns="91440" bIns="45720" anchor="ctr">
              <a:norm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sz="3200" b="1" i="0" u="none" strike="noStrike" kern="0" cap="none" spc="0" normalizeH="0" baseline="0" noProof="0" dirty="0">
                <a:ln>
                  <a:noFill/>
                </a:ln>
                <a:solidFill>
                  <a:prstClr val="black"/>
                </a:solidFill>
                <a:effectLst/>
                <a:uLnTx/>
                <a:uFillTx/>
                <a:latin typeface="思源宋体 CN" panose="02020400000000000000" pitchFamily="18" charset="-122"/>
                <a:cs typeface="+mn-ea"/>
                <a:sym typeface="+mn-lt"/>
              </a:endParaRPr>
            </a:p>
          </p:txBody>
        </p:sp>
        <p:sp>
          <p:nvSpPr>
            <p:cNvPr id="24" name="îSḷíḑê"/>
            <p:cNvSpPr txBox="1"/>
            <p:nvPr>
              <p:custDataLst>
                <p:tags r:id="rId7"/>
              </p:custDataLst>
            </p:nvPr>
          </p:nvSpPr>
          <p:spPr>
            <a:xfrm>
              <a:off x="5288891" y="2126648"/>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01</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5" name="îşľîḍé"/>
            <p:cNvSpPr txBox="1"/>
            <p:nvPr>
              <p:custDataLst>
                <p:tags r:id="rId8"/>
              </p:custDataLst>
            </p:nvPr>
          </p:nvSpPr>
          <p:spPr>
            <a:xfrm>
              <a:off x="4392143" y="388256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02</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6" name="îşḻiḓé"/>
            <p:cNvSpPr txBox="1"/>
            <p:nvPr>
              <p:custDataLst>
                <p:tags r:id="rId9"/>
              </p:custDataLst>
            </p:nvPr>
          </p:nvSpPr>
          <p:spPr>
            <a:xfrm>
              <a:off x="6199006" y="4811326"/>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03</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sp>
          <p:nvSpPr>
            <p:cNvPr id="27" name="ïṥḻiḑé"/>
            <p:cNvSpPr txBox="1"/>
            <p:nvPr>
              <p:custDataLst>
                <p:tags r:id="rId10"/>
              </p:custDataLst>
            </p:nvPr>
          </p:nvSpPr>
          <p:spPr>
            <a:xfrm>
              <a:off x="6984458" y="2910534"/>
              <a:ext cx="735489" cy="523220"/>
            </a:xfrm>
            <a:prstGeom prst="rect">
              <a:avLst/>
            </a:prstGeom>
            <a:noFill/>
          </p:spPr>
          <p:txBody>
            <a:bodyPr wrap="square" lIns="91440" tIns="45720" rIns="91440" bIns="45720">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rPr>
                <a:t>04</a:t>
              </a:r>
              <a:endParaRPr kumimoji="0" lang="en-US" altLang="zh-CN" sz="3200" b="1" i="0" u="none" strike="noStrike" kern="0" cap="none" spc="0" normalizeH="0" baseline="0" noProof="0" dirty="0">
                <a:ln>
                  <a:noFill/>
                </a:ln>
                <a:solidFill>
                  <a:srgbClr val="FFFFFF"/>
                </a:solidFill>
                <a:effectLst/>
                <a:uLnTx/>
                <a:uFillTx/>
                <a:latin typeface="思源宋体 CN" panose="02020400000000000000" pitchFamily="18" charset="-122"/>
                <a:ea typeface="思源宋体 CN" panose="02020400000000000000" pitchFamily="18" charset="-122"/>
                <a:cs typeface="+mn-ea"/>
                <a:sym typeface="+mn-lt"/>
              </a:endParaRPr>
            </a:p>
          </p:txBody>
        </p:sp>
      </p:grpSp>
      <p:sp>
        <p:nvSpPr>
          <p:cNvPr id="28" name="PA-矩形 4"/>
          <p:cNvSpPr>
            <a:spLocks noChangeArrowheads="1"/>
          </p:cNvSpPr>
          <p:nvPr>
            <p:custDataLst>
              <p:tags r:id="rId11"/>
            </p:custDataLst>
          </p:nvPr>
        </p:nvSpPr>
        <p:spPr bwMode="auto">
          <a:xfrm>
            <a:off x="8071213"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买卖点</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最终结果的落地，需要买卖才能实现。</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（捕捞季节、牛熊线）</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29" name="PA-矩形 4"/>
          <p:cNvSpPr>
            <a:spLocks noChangeArrowheads="1"/>
          </p:cNvSpPr>
          <p:nvPr>
            <p:custDataLst>
              <p:tags r:id="rId12"/>
            </p:custDataLst>
          </p:nvPr>
        </p:nvSpPr>
        <p:spPr bwMode="auto">
          <a:xfrm>
            <a:off x="8071213" y="3419235"/>
            <a:ext cx="3494721" cy="1938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资金</a:t>
            </a:r>
            <a:endPar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短线资金主导短线趋势，中线资金主导中期趋势，长线资金主导长期趋势。</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（成交量、主力净买额、主力控盘、主力动向）</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0" name="PA-矩形 4"/>
          <p:cNvSpPr>
            <a:spLocks noChangeArrowheads="1"/>
          </p:cNvSpPr>
          <p:nvPr>
            <p:custDataLst>
              <p:tags r:id="rId13"/>
            </p:custDataLst>
          </p:nvPr>
        </p:nvSpPr>
        <p:spPr bwMode="auto">
          <a:xfrm>
            <a:off x="627466" y="1510225"/>
            <a:ext cx="349472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逻辑（题材热点</a:t>
            </a:r>
            <a:r>
              <a:rPr lang="en-US" altLang="zh-CN"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a:t>
            </a: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业绩预期）</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有看好逻辑，才会有主力资金做。</a:t>
            </a:r>
            <a:r>
              <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rPr>
              <a:t>（主力净买额）</a:t>
            </a:r>
            <a:endParaRPr lang="zh-CN" altLang="en-US" sz="1600" b="1" kern="0" dirty="0">
              <a:solidFill>
                <a:srgbClr val="FF0000"/>
              </a:solidFill>
              <a:latin typeface="思源黑体 CN Normal" panose="020B0400000000000000" charset="-122"/>
              <a:ea typeface="思源黑体 CN Normal" panose="020B0400000000000000" charset="-122"/>
              <a:cs typeface="+mn-ea"/>
              <a:sym typeface="思源黑体 CN Bold" panose="020B0800000000000000" charset="-122"/>
            </a:endParaRPr>
          </a:p>
        </p:txBody>
      </p:sp>
      <p:sp>
        <p:nvSpPr>
          <p:cNvPr id="31" name="PA-矩形 4"/>
          <p:cNvSpPr>
            <a:spLocks noChangeArrowheads="1"/>
          </p:cNvSpPr>
          <p:nvPr>
            <p:custDataLst>
              <p:tags r:id="rId14"/>
            </p:custDataLst>
          </p:nvPr>
        </p:nvSpPr>
        <p:spPr bwMode="auto">
          <a:xfrm>
            <a:off x="627466" y="3419235"/>
            <a:ext cx="3494721" cy="2677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r" eaLnBrk="1" hangingPunct="1">
              <a:lnSpc>
                <a:spcPct val="150000"/>
              </a:lnSpc>
              <a:defRPr/>
            </a:pPr>
            <a:r>
              <a:rPr lang="zh-CN" altLang="en-US" sz="2000" b="1" kern="0" dirty="0">
                <a:solidFill>
                  <a:schemeClr val="accent1"/>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趋势</a:t>
            </a:r>
            <a:endParaRPr lang="en-US" altLang="zh-CN" sz="2000" b="1" kern="0" dirty="0">
              <a:solidFill>
                <a:schemeClr val="tx1">
                  <a:lumMod val="65000"/>
                  <a:lumOff val="35000"/>
                </a:schemeClr>
              </a:solidFill>
              <a:latin typeface="思源宋体 CN" panose="02020400000000000000" pitchFamily="18" charset="-122"/>
              <a:ea typeface="思源宋体 CN" panose="02020400000000000000" pitchFamily="18" charset="-122"/>
              <a:cs typeface="+mn-ea"/>
              <a:sym typeface="思源黑体 CN Bold" panose="020B0800000000000000" charset="-122"/>
            </a:endParaRPr>
          </a:p>
          <a:p>
            <a:pPr lvl="0" algn="r" eaLnBrk="1" hangingPunct="1">
              <a:lnSpc>
                <a:spcPct val="150000"/>
              </a:lnSpc>
              <a:defRPr/>
            </a:pPr>
            <a:r>
              <a:rPr lang="zh-CN" altLang="en-US" sz="1600" kern="0" dirty="0">
                <a:solidFill>
                  <a:schemeClr val="tx1">
                    <a:lumMod val="65000"/>
                    <a:lumOff val="35000"/>
                  </a:schemeClr>
                </a:solidFill>
                <a:latin typeface="思源黑体 CN Normal" panose="020B0400000000000000" charset="-122"/>
                <a:ea typeface="思源黑体 CN Normal" panose="020B0400000000000000" charset="-122"/>
                <a:cs typeface="+mn-ea"/>
                <a:sym typeface="思源黑体 CN Bold" panose="020B0800000000000000" charset="-122"/>
              </a:rPr>
              <a:t>股市最大的规律是股价行情以趋势方式运行趋势本质上是大资金决定的，但大资金又不是盲目的。只有主流资金的共振，加上基本面或题材配合，趋势才会形成。</a:t>
            </a:r>
            <a:r>
              <a:rPr lang="zh-CN" altLang="en-US" sz="1600" b="1" kern="0" dirty="0">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rPr>
              <a:t>（神奇色阶、神奇K线、中期生命线）</a:t>
            </a:r>
            <a:endParaRPr lang="zh-CN" altLang="en-US" sz="1600" b="1" kern="0" dirty="0">
              <a:ln w="12700" cmpd="sng">
                <a:solidFill>
                  <a:schemeClr val="accent4"/>
                </a:solidFill>
                <a:prstDash val="solid"/>
              </a:ln>
              <a:solidFill>
                <a:srgbClr val="FF0000"/>
              </a:solidFill>
              <a:effectLst>
                <a:outerShdw blurRad="38100" dist="25400" dir="5400000" algn="ctr" rotWithShape="0">
                  <a:srgbClr val="6E747A">
                    <a:alpha val="43000"/>
                  </a:srgbClr>
                </a:outerShdw>
              </a:effectLst>
              <a:latin typeface="思源宋体 CN" panose="02020400000000000000" pitchFamily="18" charset="-122"/>
              <a:ea typeface="思源宋体 CN" panose="02020400000000000000" pitchFamily="18" charset="-122"/>
              <a:cs typeface="+mn-ea"/>
              <a:sym typeface="思源黑体 CN Bold" panose="020B0800000000000000" charset="-122"/>
            </a:endParaRPr>
          </a:p>
        </p:txBody>
      </p:sp>
    </p:spTree>
    <p:custDataLst>
      <p:tags r:id="rId1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48945" y="868680"/>
            <a:ext cx="5307330" cy="1097280"/>
          </a:xfrm>
          <a:prstGeom prst="rect">
            <a:avLst/>
          </a:prstGeom>
        </p:spPr>
      </p:pic>
      <p:pic>
        <p:nvPicPr>
          <p:cNvPr id="4" name="图片 3"/>
          <p:cNvPicPr>
            <a:picLocks noChangeAspect="1"/>
          </p:cNvPicPr>
          <p:nvPr/>
        </p:nvPicPr>
        <p:blipFill>
          <a:blip r:embed="rId2"/>
          <a:stretch>
            <a:fillRect/>
          </a:stretch>
        </p:blipFill>
        <p:spPr>
          <a:xfrm>
            <a:off x="697230" y="2045335"/>
            <a:ext cx="4810125" cy="1133475"/>
          </a:xfrm>
          <a:prstGeom prst="rect">
            <a:avLst/>
          </a:prstGeom>
        </p:spPr>
      </p:pic>
      <p:pic>
        <p:nvPicPr>
          <p:cNvPr id="5" name="图片 4"/>
          <p:cNvPicPr>
            <a:picLocks noChangeAspect="1"/>
          </p:cNvPicPr>
          <p:nvPr/>
        </p:nvPicPr>
        <p:blipFill>
          <a:blip r:embed="rId3"/>
          <a:stretch>
            <a:fillRect/>
          </a:stretch>
        </p:blipFill>
        <p:spPr>
          <a:xfrm>
            <a:off x="1226185" y="3258185"/>
            <a:ext cx="3752850" cy="2876550"/>
          </a:xfrm>
          <a:prstGeom prst="rect">
            <a:avLst/>
          </a:prstGeom>
        </p:spPr>
      </p:pic>
      <p:pic>
        <p:nvPicPr>
          <p:cNvPr id="6" name="图片 5"/>
          <p:cNvPicPr>
            <a:picLocks noChangeAspect="1"/>
          </p:cNvPicPr>
          <p:nvPr/>
        </p:nvPicPr>
        <p:blipFill>
          <a:blip r:embed="rId4"/>
          <a:stretch>
            <a:fillRect/>
          </a:stretch>
        </p:blipFill>
        <p:spPr>
          <a:xfrm>
            <a:off x="6854825" y="755650"/>
            <a:ext cx="4152900" cy="1076325"/>
          </a:xfrm>
          <a:prstGeom prst="rect">
            <a:avLst/>
          </a:prstGeom>
        </p:spPr>
      </p:pic>
      <p:pic>
        <p:nvPicPr>
          <p:cNvPr id="7" name="图片 6"/>
          <p:cNvPicPr>
            <a:picLocks noChangeAspect="1"/>
          </p:cNvPicPr>
          <p:nvPr/>
        </p:nvPicPr>
        <p:blipFill>
          <a:blip r:embed="rId5"/>
          <a:stretch>
            <a:fillRect/>
          </a:stretch>
        </p:blipFill>
        <p:spPr>
          <a:xfrm>
            <a:off x="7508875" y="1831975"/>
            <a:ext cx="3162300" cy="2295525"/>
          </a:xfrm>
          <a:prstGeom prst="rect">
            <a:avLst/>
          </a:prstGeom>
        </p:spPr>
      </p:pic>
      <p:pic>
        <p:nvPicPr>
          <p:cNvPr id="8" name="图片 7"/>
          <p:cNvPicPr>
            <a:picLocks noChangeAspect="1"/>
          </p:cNvPicPr>
          <p:nvPr/>
        </p:nvPicPr>
        <p:blipFill>
          <a:blip r:embed="rId6"/>
          <a:stretch>
            <a:fillRect/>
          </a:stretch>
        </p:blipFill>
        <p:spPr>
          <a:xfrm>
            <a:off x="7226300" y="4127500"/>
            <a:ext cx="3781425" cy="1000125"/>
          </a:xfrm>
          <a:prstGeom prst="rect">
            <a:avLst/>
          </a:prstGeom>
        </p:spPr>
      </p:pic>
      <p:sp>
        <p:nvSpPr>
          <p:cNvPr id="10" name="文本框 9"/>
          <p:cNvSpPr txBox="1"/>
          <p:nvPr>
            <p:custDataLst>
              <p:tags r:id="rId7"/>
            </p:custDataLst>
          </p:nvPr>
        </p:nvSpPr>
        <p:spPr>
          <a:xfrm>
            <a:off x="2971800" y="0"/>
            <a:ext cx="702945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好评如潮！</a:t>
            </a:r>
            <a:endParaRPr kumimoji="0" lang="zh-CN"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a:picLocks noChangeAspect="1"/>
          </p:cNvPicPr>
          <p:nvPr/>
        </p:nvPicPr>
        <p:blipFill>
          <a:blip r:embed="rId8"/>
          <a:stretch>
            <a:fillRect/>
          </a:stretch>
        </p:blipFill>
        <p:spPr>
          <a:xfrm>
            <a:off x="7508875" y="4921885"/>
            <a:ext cx="3767455" cy="1550670"/>
          </a:xfrm>
          <a:prstGeom prst="rect">
            <a:avLst/>
          </a:prstGeom>
        </p:spPr>
      </p:pic>
    </p:spTree>
    <p:custDataLst>
      <p:tags r:id="rId9"/>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2570480" y="0"/>
            <a:ext cx="7995285" cy="6857365"/>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t="16547"/>
          <a:stretch>
            <a:fillRect/>
          </a:stretch>
        </p:blipFill>
        <p:spPr>
          <a:xfrm>
            <a:off x="283845" y="884555"/>
            <a:ext cx="11624310" cy="5320030"/>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621665" y="807085"/>
            <a:ext cx="4064000" cy="368300"/>
          </a:xfrm>
          <a:prstGeom prst="rect">
            <a:avLst/>
          </a:prstGeom>
          <a:noFill/>
        </p:spPr>
        <p:txBody>
          <a:bodyPr wrap="square" rtlCol="0">
            <a:spAutoFit/>
          </a:bodyPr>
          <a:p>
            <a:r>
              <a:rPr lang="zh-CN" altLang="en-US"/>
              <a:t>手机版</a:t>
            </a:r>
            <a:endParaRPr lang="zh-CN" altLang="en-US"/>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p:cNvPicPr/>
          <p:nvPr/>
        </p:nvPicPr>
        <p:blipFill>
          <a:blip r:embed="rId1"/>
          <a:srcRect b="19150"/>
          <a:stretch>
            <a:fillRect/>
          </a:stretch>
        </p:blipFill>
        <p:spPr>
          <a:xfrm>
            <a:off x="381000" y="807085"/>
            <a:ext cx="11430000" cy="5313680"/>
          </a:xfrm>
          <a:prstGeom prst="rect">
            <a:avLst/>
          </a:prstGeom>
        </p:spPr>
      </p:pic>
      <p:sp>
        <p:nvSpPr>
          <p:cNvPr id="3" name="文本框 2"/>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6" name="文本框 5"/>
          <p:cNvSpPr txBox="1"/>
          <p:nvPr/>
        </p:nvSpPr>
        <p:spPr>
          <a:xfrm>
            <a:off x="621665" y="807085"/>
            <a:ext cx="4064000" cy="368300"/>
          </a:xfrm>
          <a:prstGeom prst="rect">
            <a:avLst/>
          </a:prstGeom>
          <a:noFill/>
        </p:spPr>
        <p:txBody>
          <a:bodyPr wrap="square" rtlCol="0">
            <a:spAutoFit/>
          </a:bodyPr>
          <a:p>
            <a:r>
              <a:rPr lang="zh-CN" altLang="en-US"/>
              <a:t>电脑版</a:t>
            </a:r>
            <a:endParaRPr lang="zh-CN" altLang="en-US"/>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潜伏狙击战法</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3"/>
          <p:cNvPicPr>
            <a:picLocks noChangeAspect="1"/>
          </p:cNvPicPr>
          <p:nvPr/>
        </p:nvPicPr>
        <p:blipFill>
          <a:blip r:embed="rId2"/>
          <a:stretch>
            <a:fillRect/>
          </a:stretch>
        </p:blipFill>
        <p:spPr>
          <a:xfrm>
            <a:off x="1463040" y="1379220"/>
            <a:ext cx="9266555" cy="4098925"/>
          </a:xfrm>
          <a:prstGeom prst="rect">
            <a:avLst/>
          </a:prstGeom>
          <a:noFill/>
          <a:ln>
            <a:noFill/>
          </a:ln>
        </p:spPr>
      </p:pic>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rcRect l="881" t="22731" r="869"/>
          <a:stretch>
            <a:fillRect/>
          </a:stretch>
        </p:blipFill>
        <p:spPr>
          <a:xfrm>
            <a:off x="718185" y="946785"/>
            <a:ext cx="10763885" cy="5431790"/>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381635" y="807085"/>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p:nvPr/>
        </p:nvPicPr>
        <p:blipFill>
          <a:blip r:embed="rId1"/>
          <a:srcRect l="2022" r="1711"/>
          <a:stretch>
            <a:fillRect/>
          </a:stretch>
        </p:blipFill>
        <p:spPr>
          <a:xfrm>
            <a:off x="690245" y="807085"/>
            <a:ext cx="11003280" cy="5534025"/>
          </a:xfrm>
          <a:prstGeom prst="rect">
            <a:avLst/>
          </a:prstGeom>
        </p:spPr>
      </p:pic>
      <p:sp>
        <p:nvSpPr>
          <p:cNvPr id="4" name="文本框 3"/>
          <p:cNvSpPr txBox="1"/>
          <p:nvPr>
            <p:custDataLst>
              <p:tags r:id="rId2"/>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p:nvPr/>
        </p:nvPicPr>
        <p:blipFill>
          <a:blip r:embed="rId2"/>
          <a:srcRect l="1839" t="14641" r="1750"/>
          <a:stretch>
            <a:fillRect/>
          </a:stretch>
        </p:blipFill>
        <p:spPr>
          <a:xfrm>
            <a:off x="586105" y="1709420"/>
            <a:ext cx="11019790" cy="3731895"/>
          </a:xfrm>
          <a:prstGeom prst="rect">
            <a:avLst/>
          </a:prstGeom>
        </p:spPr>
      </p:pic>
    </p:spTree>
    <p:custDataLst>
      <p:tags r:id="rId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6" name="图片 5"/>
          <p:cNvPicPr/>
          <p:nvPr/>
        </p:nvPicPr>
        <p:blipFill>
          <a:blip r:embed="rId2"/>
          <a:srcRect l="3034" r="3045" b="53565"/>
          <a:stretch>
            <a:fillRect/>
          </a:stretch>
        </p:blipFill>
        <p:spPr>
          <a:xfrm>
            <a:off x="619125" y="1592580"/>
            <a:ext cx="11145520" cy="3843655"/>
          </a:xfrm>
          <a:prstGeom prst="rect">
            <a:avLst/>
          </a:prstGeom>
        </p:spPr>
      </p:pic>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p:nvPr/>
        </p:nvPicPr>
        <p:blipFill>
          <a:blip r:embed="rId2"/>
          <a:srcRect l="2256" t="46683" r="2439" b="3783"/>
          <a:stretch>
            <a:fillRect/>
          </a:stretch>
        </p:blipFill>
        <p:spPr>
          <a:xfrm>
            <a:off x="744855" y="1454785"/>
            <a:ext cx="10893425" cy="3949065"/>
          </a:xfrm>
          <a:prstGeom prst="rect">
            <a:avLst/>
          </a:prstGeom>
        </p:spPr>
      </p:pic>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低吸潜伏预警功能上线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3" name="图片 2"/>
          <p:cNvPicPr/>
          <p:nvPr/>
        </p:nvPicPr>
        <p:blipFill>
          <a:blip r:embed="rId2"/>
          <a:srcRect t="5554" b="5983"/>
          <a:stretch>
            <a:fillRect/>
          </a:stretch>
        </p:blipFill>
        <p:spPr>
          <a:xfrm>
            <a:off x="476885" y="1029970"/>
            <a:ext cx="11430000" cy="5097780"/>
          </a:xfrm>
          <a:prstGeom prst="rect">
            <a:avLst/>
          </a:prstGeom>
        </p:spPr>
      </p:pic>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621665" y="807085"/>
            <a:ext cx="4064000" cy="368300"/>
          </a:xfrm>
          <a:prstGeom prst="rect">
            <a:avLst/>
          </a:prstGeom>
          <a:noFill/>
        </p:spPr>
        <p:txBody>
          <a:bodyPr wrap="square" rtlCol="0">
            <a:spAutoFit/>
          </a:bodyPr>
          <a:p>
            <a:r>
              <a:rPr lang="zh-CN" altLang="en-US"/>
              <a:t>手机版</a:t>
            </a:r>
            <a:endParaRPr lang="zh-CN" altLang="en-US"/>
          </a:p>
        </p:txBody>
      </p:sp>
      <p:pic>
        <p:nvPicPr>
          <p:cNvPr id="2" name="图片 1"/>
          <p:cNvPicPr>
            <a:picLocks noChangeAspect="1"/>
          </p:cNvPicPr>
          <p:nvPr/>
        </p:nvPicPr>
        <p:blipFill>
          <a:blip r:embed="rId2"/>
          <a:stretch>
            <a:fillRect/>
          </a:stretch>
        </p:blipFill>
        <p:spPr>
          <a:xfrm>
            <a:off x="1642745" y="838200"/>
            <a:ext cx="8905875" cy="5181600"/>
          </a:xfrm>
          <a:prstGeom prst="rect">
            <a:avLst/>
          </a:prstGeom>
        </p:spPr>
      </p:pic>
    </p:spTree>
    <p:custDataLst>
      <p:tags r:id="rId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621665" y="807085"/>
            <a:ext cx="4064000" cy="368300"/>
          </a:xfrm>
          <a:prstGeom prst="rect">
            <a:avLst/>
          </a:prstGeom>
          <a:noFill/>
        </p:spPr>
        <p:txBody>
          <a:bodyPr wrap="square" rtlCol="0">
            <a:spAutoFit/>
          </a:bodyPr>
          <a:p>
            <a:r>
              <a:rPr lang="zh-CN" altLang="en-US"/>
              <a:t>电脑版</a:t>
            </a:r>
            <a:endParaRPr lang="zh-CN" altLang="en-US"/>
          </a:p>
        </p:txBody>
      </p:sp>
      <p:pic>
        <p:nvPicPr>
          <p:cNvPr id="6" name="图片 5"/>
          <p:cNvPicPr>
            <a:picLocks noChangeAspect="1"/>
          </p:cNvPicPr>
          <p:nvPr/>
        </p:nvPicPr>
        <p:blipFill>
          <a:blip r:embed="rId2"/>
          <a:stretch>
            <a:fillRect/>
          </a:stretch>
        </p:blipFill>
        <p:spPr>
          <a:xfrm>
            <a:off x="1819275" y="795020"/>
            <a:ext cx="8553450" cy="5267325"/>
          </a:xfrm>
          <a:prstGeom prst="rect">
            <a:avLst/>
          </a:prstGeom>
        </p:spPr>
      </p:pic>
    </p:spTree>
    <p:custDataLst>
      <p:tags r:id="rId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2" name="图片 1"/>
          <p:cNvPicPr>
            <a:picLocks noChangeAspect="1"/>
          </p:cNvPicPr>
          <p:nvPr/>
        </p:nvPicPr>
        <p:blipFill>
          <a:blip r:embed="rId2"/>
          <a:stretch>
            <a:fillRect/>
          </a:stretch>
        </p:blipFill>
        <p:spPr>
          <a:xfrm>
            <a:off x="1781175" y="1090295"/>
            <a:ext cx="9036685" cy="5305425"/>
          </a:xfrm>
          <a:prstGeom prst="rect">
            <a:avLst/>
          </a:prstGeom>
        </p:spPr>
      </p:pic>
      <p:sp>
        <p:nvSpPr>
          <p:cNvPr id="5" name="文本框 4"/>
          <p:cNvSpPr txBox="1"/>
          <p:nvPr/>
        </p:nvSpPr>
        <p:spPr>
          <a:xfrm>
            <a:off x="381635" y="807085"/>
            <a:ext cx="10276205" cy="337185"/>
          </a:xfrm>
          <a:prstGeom prst="rect">
            <a:avLst/>
          </a:prstGeom>
          <a:noFill/>
        </p:spPr>
        <p:txBody>
          <a:bodyPr wrap="square" rtlCol="0">
            <a:spAutoFit/>
          </a:bodyPr>
          <a:p>
            <a:r>
              <a:rPr lang="zh-CN" altLang="en-US" sz="1600"/>
              <a:t>注意：不同手机商城审核时间有差别，还无法升级到最新版本请再等等</a:t>
            </a:r>
            <a:endParaRPr lang="zh-CN" altLang="en-US" sz="1600"/>
          </a:p>
        </p:txBody>
      </p:sp>
    </p:spTree>
    <p:custDataLst>
      <p:tags r:id="rId3"/>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6" name="图片 5"/>
          <p:cNvPicPr>
            <a:picLocks noChangeAspect="1"/>
          </p:cNvPicPr>
          <p:nvPr/>
        </p:nvPicPr>
        <p:blipFill>
          <a:blip r:embed="rId2"/>
          <a:stretch>
            <a:fillRect/>
          </a:stretch>
        </p:blipFill>
        <p:spPr>
          <a:xfrm>
            <a:off x="1576070" y="945515"/>
            <a:ext cx="9232265" cy="5212080"/>
          </a:xfrm>
          <a:prstGeom prst="rect">
            <a:avLst/>
          </a:prstGeom>
        </p:spPr>
      </p:pic>
      <p:sp>
        <p:nvSpPr>
          <p:cNvPr id="3" name="文本框 2"/>
          <p:cNvSpPr txBox="1"/>
          <p:nvPr/>
        </p:nvSpPr>
        <p:spPr>
          <a:xfrm>
            <a:off x="285750" y="768350"/>
            <a:ext cx="4064000" cy="368300"/>
          </a:xfrm>
          <a:prstGeom prst="rect">
            <a:avLst/>
          </a:prstGeom>
          <a:noFill/>
        </p:spPr>
        <p:txBody>
          <a:bodyPr wrap="square" rtlCol="0">
            <a:spAutoFit/>
          </a:bodyPr>
          <a:p>
            <a:r>
              <a:rPr lang="zh-CN" altLang="en-US"/>
              <a:t>手机设置指南</a:t>
            </a:r>
            <a:endParaRPr lang="zh-CN" altLang="en-US"/>
          </a:p>
        </p:txBody>
      </p:sp>
    </p:spTree>
    <p:custDataLst>
      <p:tags r:id="rId3"/>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量化时代特征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椭圆 4"/>
          <p:cNvSpPr/>
          <p:nvPr>
            <p:custDataLst>
              <p:tags r:id="rId2"/>
            </p:custDataLst>
          </p:nvPr>
        </p:nvSpPr>
        <p:spPr>
          <a:xfrm rot="10800000">
            <a:off x="6311370"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7" name="椭圆 6"/>
          <p:cNvSpPr/>
          <p:nvPr>
            <p:custDataLst>
              <p:tags r:id="rId3"/>
            </p:custDataLst>
          </p:nvPr>
        </p:nvSpPr>
        <p:spPr>
          <a:xfrm rot="10800000">
            <a:off x="4813796" y="86665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8" name="矩形 7"/>
          <p:cNvSpPr/>
          <p:nvPr>
            <p:custDataLst>
              <p:tags r:id="rId4"/>
            </p:custDataLst>
          </p:nvPr>
        </p:nvSpPr>
        <p:spPr>
          <a:xfrm>
            <a:off x="3180733" y="4474505"/>
            <a:ext cx="6545423" cy="729002"/>
          </a:xfrm>
          <a:prstGeom prst="rect">
            <a:avLst/>
          </a:prstGeom>
        </p:spPr>
        <p:txBody>
          <a:bodyPr wrap="square" lIns="0" tIns="0" rIns="0" bIns="0">
            <a:noAutofit/>
          </a:bodyPr>
          <a:p>
            <a:pPr algn="just">
              <a:lnSpc>
                <a:spcPct val="130000"/>
              </a:lnSpc>
              <a:spcBef>
                <a:spcPct val="0"/>
              </a:spcBef>
              <a:spcAft>
                <a:spcPct val="0"/>
              </a:spcAft>
            </a:pPr>
            <a:r>
              <a:rPr lang="zh-CN" altLang="en-US" sz="1600" dirty="0">
                <a:solidFill>
                  <a:schemeClr val="tx1">
                    <a:lumMod val="85000"/>
                    <a:lumOff val="15000"/>
                  </a:schemeClr>
                </a:solidFill>
                <a:latin typeface="+mn-ea"/>
                <a:cs typeface="+mn-ea"/>
              </a:rPr>
              <a:t>但策略同质化也会造成风险。一旦市场风格反转，量化机构可能同步降仓、止损，引发“踩踏”</a:t>
            </a:r>
            <a:endParaRPr lang="zh-CN" altLang="en-US" sz="1600" dirty="0">
              <a:solidFill>
                <a:schemeClr val="tx1">
                  <a:lumMod val="85000"/>
                  <a:lumOff val="15000"/>
                </a:schemeClr>
              </a:solidFill>
              <a:latin typeface="+mn-ea"/>
              <a:cs typeface="+mn-ea"/>
            </a:endParaRPr>
          </a:p>
        </p:txBody>
      </p:sp>
      <p:sp>
        <p:nvSpPr>
          <p:cNvPr id="9" name="矩形 8"/>
          <p:cNvSpPr/>
          <p:nvPr>
            <p:custDataLst>
              <p:tags r:id="rId5"/>
            </p:custDataLst>
          </p:nvPr>
        </p:nvSpPr>
        <p:spPr>
          <a:xfrm>
            <a:off x="3180733" y="4058446"/>
            <a:ext cx="6545423" cy="347715"/>
          </a:xfrm>
          <a:prstGeom prst="rect">
            <a:avLst/>
          </a:prstGeom>
          <a:noFill/>
        </p:spPr>
        <p:txBody>
          <a:bodyPr wrap="square" lIns="0" tIns="0" rIns="0" bIns="0" rtlCol="0" anchor="b" anchorCtr="0">
            <a:noAutofit/>
          </a:bodyPr>
          <a:p>
            <a:pPr algn="ctr">
              <a:spcBef>
                <a:spcPct val="0"/>
              </a:spcBef>
              <a:spcAft>
                <a:spcPct val="0"/>
              </a:spcAft>
            </a:pPr>
            <a:r>
              <a:rPr lang="zh-CN" altLang="en-US" sz="2000" b="1" kern="0">
                <a:solidFill>
                  <a:schemeClr val="accent6"/>
                </a:solidFill>
                <a:latin typeface="+mn-ea"/>
                <a:cs typeface="+mn-ea"/>
              </a:rPr>
              <a:t>放大风险</a:t>
            </a:r>
            <a:endParaRPr lang="zh-CN" altLang="en-US" sz="2000" b="1" kern="0">
              <a:solidFill>
                <a:schemeClr val="accent6"/>
              </a:solidFill>
              <a:latin typeface="+mn-ea"/>
              <a:cs typeface="+mn-ea"/>
            </a:endParaRPr>
          </a:p>
        </p:txBody>
      </p:sp>
      <p:sp>
        <p:nvSpPr>
          <p:cNvPr id="10" name="矩形 9"/>
          <p:cNvSpPr/>
          <p:nvPr>
            <p:custDataLst>
              <p:tags r:id="rId6"/>
            </p:custDataLst>
          </p:nvPr>
        </p:nvSpPr>
        <p:spPr>
          <a:xfrm>
            <a:off x="8470802" y="1271328"/>
            <a:ext cx="2990937" cy="1654644"/>
          </a:xfrm>
          <a:prstGeom prst="rect">
            <a:avLst/>
          </a:prstGeom>
        </p:spPr>
        <p:txBody>
          <a:bodyPr wrap="square" lIns="0" tIns="0" rIns="0" bIns="0">
            <a:noAutofit/>
          </a:bodyPr>
          <a:p>
            <a:pPr>
              <a:lnSpc>
                <a:spcPct val="130000"/>
              </a:lnSpc>
              <a:spcBef>
                <a:spcPct val="0"/>
              </a:spcBef>
              <a:spcAft>
                <a:spcPct val="0"/>
              </a:spcAft>
            </a:pPr>
            <a:r>
              <a:rPr lang="zh-CN" altLang="en-US" sz="1600" dirty="0">
                <a:solidFill>
                  <a:schemeClr val="tx1">
                    <a:lumMod val="85000"/>
                    <a:lumOff val="15000"/>
                  </a:schemeClr>
                </a:solidFill>
                <a:latin typeface="+mn-ea"/>
                <a:cs typeface="+mn-ea"/>
              </a:rPr>
              <a:t>过去游资和散户熟悉的“打板”、“追热点”等模式越来越难。量化模型能毫秒级捕捉市场情绪，精准狙击短线交易，使得题材周期变短、轮动加快，很多超短线策略有效性大幅衰减</a:t>
            </a:r>
            <a:endParaRPr lang="zh-CN" altLang="en-US" sz="1600" dirty="0">
              <a:solidFill>
                <a:schemeClr val="tx1">
                  <a:lumMod val="85000"/>
                  <a:lumOff val="15000"/>
                </a:schemeClr>
              </a:solidFill>
              <a:latin typeface="+mn-ea"/>
              <a:cs typeface="+mn-ea"/>
            </a:endParaRPr>
          </a:p>
        </p:txBody>
      </p:sp>
      <p:sp>
        <p:nvSpPr>
          <p:cNvPr id="11" name="矩形 10"/>
          <p:cNvSpPr/>
          <p:nvPr>
            <p:custDataLst>
              <p:tags r:id="rId7"/>
            </p:custDataLst>
          </p:nvPr>
        </p:nvSpPr>
        <p:spPr>
          <a:xfrm>
            <a:off x="8470802" y="837882"/>
            <a:ext cx="2990937" cy="347715"/>
          </a:xfrm>
          <a:prstGeom prst="rect">
            <a:avLst/>
          </a:prstGeom>
          <a:noFill/>
        </p:spPr>
        <p:txBody>
          <a:bodyPr wrap="square" lIns="0" tIns="0" rIns="0" bIns="0" rtlCol="0" anchor="b" anchorCtr="0">
            <a:noAutofit/>
          </a:bodyPr>
          <a:p>
            <a:pPr>
              <a:spcBef>
                <a:spcPct val="0"/>
              </a:spcBef>
              <a:spcAft>
                <a:spcPct val="0"/>
              </a:spcAft>
            </a:pPr>
            <a:r>
              <a:rPr lang="zh-CN" altLang="en-US" sz="2000" b="1" kern="0">
                <a:solidFill>
                  <a:schemeClr val="accent6"/>
                </a:solidFill>
                <a:latin typeface="+mn-ea"/>
                <a:cs typeface="+mn-ea"/>
              </a:rPr>
              <a:t>市场生态重塑</a:t>
            </a:r>
            <a:endParaRPr lang="zh-CN" altLang="en-US" sz="2000" b="1" kern="0">
              <a:solidFill>
                <a:schemeClr val="accent6"/>
              </a:solidFill>
              <a:latin typeface="+mn-ea"/>
              <a:cs typeface="+mn-ea"/>
            </a:endParaRPr>
          </a:p>
        </p:txBody>
      </p:sp>
      <p:sp>
        <p:nvSpPr>
          <p:cNvPr id="12" name="矩形 11"/>
          <p:cNvSpPr/>
          <p:nvPr>
            <p:custDataLst>
              <p:tags r:id="rId8"/>
            </p:custDataLst>
          </p:nvPr>
        </p:nvSpPr>
        <p:spPr>
          <a:xfrm>
            <a:off x="1443355" y="1271328"/>
            <a:ext cx="2990937" cy="1654644"/>
          </a:xfrm>
          <a:prstGeom prst="rect">
            <a:avLst/>
          </a:prstGeom>
        </p:spPr>
        <p:txBody>
          <a:bodyPr wrap="square" lIns="0" tIns="0" rIns="0" bIns="0">
            <a:noAutofit/>
          </a:bodyPr>
          <a:p>
            <a:pPr algn="r">
              <a:lnSpc>
                <a:spcPct val="130000"/>
              </a:lnSpc>
              <a:spcBef>
                <a:spcPct val="0"/>
              </a:spcBef>
              <a:spcAft>
                <a:spcPct val="0"/>
              </a:spcAft>
            </a:pPr>
            <a:r>
              <a:rPr lang="zh-CN" altLang="en-US" sz="1600" dirty="0">
                <a:solidFill>
                  <a:schemeClr val="tx1">
                    <a:lumMod val="85000"/>
                    <a:lumOff val="15000"/>
                  </a:schemeClr>
                </a:solidFill>
                <a:latin typeface="+mn-ea"/>
                <a:cs typeface="+mn-ea"/>
              </a:rPr>
              <a:t>量化在</a:t>
            </a:r>
            <a:r>
              <a:rPr lang="en-US" altLang="zh-CN" sz="1600" dirty="0">
                <a:solidFill>
                  <a:schemeClr val="tx1">
                    <a:lumMod val="85000"/>
                    <a:lumOff val="15000"/>
                  </a:schemeClr>
                </a:solidFill>
                <a:latin typeface="+mn-ea"/>
                <a:cs typeface="+mn-ea"/>
              </a:rPr>
              <a:t>A</a:t>
            </a:r>
            <a:r>
              <a:rPr lang="zh-CN" altLang="en-US" sz="1600" dirty="0">
                <a:solidFill>
                  <a:schemeClr val="tx1">
                    <a:lumMod val="85000"/>
                    <a:lumOff val="15000"/>
                  </a:schemeClr>
                </a:solidFill>
                <a:latin typeface="+mn-ea"/>
                <a:cs typeface="+mn-ea"/>
              </a:rPr>
              <a:t>股的规模已不容小觑，多家机构正冲击千亿规模，量化策略已成为主流配置，量化交易提供了更多流动性</a:t>
            </a:r>
            <a:endParaRPr lang="zh-CN" altLang="en-US" sz="1600" dirty="0">
              <a:solidFill>
                <a:schemeClr val="tx1">
                  <a:lumMod val="85000"/>
                  <a:lumOff val="15000"/>
                </a:schemeClr>
              </a:solidFill>
              <a:latin typeface="+mn-ea"/>
              <a:cs typeface="+mn-ea"/>
            </a:endParaRPr>
          </a:p>
        </p:txBody>
      </p:sp>
      <p:sp>
        <p:nvSpPr>
          <p:cNvPr id="13" name="矩形 12"/>
          <p:cNvSpPr/>
          <p:nvPr>
            <p:custDataLst>
              <p:tags r:id="rId9"/>
            </p:custDataLst>
          </p:nvPr>
        </p:nvSpPr>
        <p:spPr>
          <a:xfrm>
            <a:off x="945515" y="837565"/>
            <a:ext cx="3488690" cy="347980"/>
          </a:xfrm>
          <a:prstGeom prst="rect">
            <a:avLst/>
          </a:prstGeom>
          <a:noFill/>
        </p:spPr>
        <p:txBody>
          <a:bodyPr wrap="square" lIns="0" tIns="0" rIns="0" bIns="0" rtlCol="0" anchor="b" anchorCtr="0">
            <a:noAutofit/>
          </a:bodyPr>
          <a:p>
            <a:pPr algn="r">
              <a:spcBef>
                <a:spcPct val="0"/>
              </a:spcBef>
              <a:spcAft>
                <a:spcPct val="0"/>
              </a:spcAft>
            </a:pPr>
            <a:r>
              <a:rPr lang="zh-CN" altLang="en-US" sz="2000" b="1" kern="0">
                <a:solidFill>
                  <a:schemeClr val="accent6"/>
                </a:solidFill>
                <a:latin typeface="+mn-ea"/>
                <a:cs typeface="+mn-ea"/>
              </a:rPr>
              <a:t>成交与规模剧增，提供流动性</a:t>
            </a:r>
            <a:endParaRPr lang="zh-CN" altLang="en-US" sz="2000" b="1" kern="0">
              <a:solidFill>
                <a:schemeClr val="accent6"/>
              </a:solidFill>
              <a:latin typeface="+mn-ea"/>
              <a:cs typeface="+mn-ea"/>
            </a:endParaRPr>
          </a:p>
        </p:txBody>
      </p:sp>
      <p:sp>
        <p:nvSpPr>
          <p:cNvPr id="23" name="椭圆 22"/>
          <p:cNvSpPr/>
          <p:nvPr>
            <p:custDataLst>
              <p:tags r:id="rId10"/>
            </p:custDataLst>
          </p:nvPr>
        </p:nvSpPr>
        <p:spPr>
          <a:xfrm rot="10800000">
            <a:off x="5581767" y="2125029"/>
            <a:ext cx="1782341" cy="1782341"/>
          </a:xfrm>
          <a:prstGeom prst="ellipse">
            <a:avLst/>
          </a:prstGeom>
          <a:solidFill>
            <a:schemeClr val="accent6">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pic>
        <p:nvPicPr>
          <p:cNvPr id="14" name="图片 4" descr="343439383331313b343532303032303bb8f6c8cbd0c5cfa2"/>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7018791" y="1574080"/>
            <a:ext cx="367069" cy="367069"/>
          </a:xfrm>
          <a:prstGeom prst="rect">
            <a:avLst/>
          </a:prstGeom>
        </p:spPr>
      </p:pic>
      <p:pic>
        <p:nvPicPr>
          <p:cNvPr id="16"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5518219" y="1571082"/>
            <a:ext cx="373867" cy="373867"/>
          </a:xfrm>
          <a:prstGeom prst="rect">
            <a:avLst/>
          </a:prstGeom>
        </p:spPr>
      </p:pic>
      <p:pic>
        <p:nvPicPr>
          <p:cNvPr id="18" name="图片 7" descr="343439383331313b343532303032333bc6f3d2b5bcf2bde9"/>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6289188" y="2832450"/>
            <a:ext cx="367070" cy="367070"/>
          </a:xfrm>
          <a:prstGeom prst="rect">
            <a:avLst/>
          </a:prstGeom>
        </p:spPr>
      </p:pic>
      <p:sp>
        <p:nvSpPr>
          <p:cNvPr id="19" name="文本框 18"/>
          <p:cNvSpPr txBox="1"/>
          <p:nvPr/>
        </p:nvSpPr>
        <p:spPr>
          <a:xfrm>
            <a:off x="450215" y="5264150"/>
            <a:ext cx="11480165" cy="794385"/>
          </a:xfrm>
          <a:prstGeom prst="rect">
            <a:avLst/>
          </a:prstGeom>
          <a:noFill/>
        </p:spPr>
        <p:txBody>
          <a:bodyPr wrap="square" rtlCol="0">
            <a:noAutofit/>
          </a:bodyPr>
          <a:p>
            <a:r>
              <a:rPr lang="zh-CN" altLang="en-US"/>
              <a:t>回避量化“舒适区”：减少情绪化、高换手的追涨杀跌，避免在量化模型擅长的短线博弈中充当“对手盘”。</a:t>
            </a:r>
            <a:endParaRPr lang="zh-CN" altLang="en-US"/>
          </a:p>
          <a:p>
            <a:r>
              <a:rPr lang="zh-CN" altLang="en-US"/>
              <a:t>拥抱价值与长期：回归基本面，关注企业的长期价值。价值投资和深度研究是量化模型暂时难以完全替代的领域。</a:t>
            </a:r>
            <a:endParaRPr lang="zh-CN" altLang="en-US"/>
          </a:p>
        </p:txBody>
      </p:sp>
    </p:spTree>
    <p:custDataLst>
      <p:tags r:id="rId20"/>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文本框 4"/>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a:picLocks noChangeAspect="1"/>
          </p:cNvPicPr>
          <p:nvPr/>
        </p:nvPicPr>
        <p:blipFill>
          <a:blip r:embed="rId2"/>
          <a:stretch>
            <a:fillRect/>
          </a:stretch>
        </p:blipFill>
        <p:spPr>
          <a:xfrm>
            <a:off x="1137920" y="1528445"/>
            <a:ext cx="9915525" cy="3800475"/>
          </a:xfrm>
          <a:prstGeom prst="rect">
            <a:avLst/>
          </a:prstGeom>
        </p:spPr>
      </p:pic>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6" name="图片 5"/>
          <p:cNvPicPr/>
          <p:nvPr/>
        </p:nvPicPr>
        <p:blipFill>
          <a:blip r:embed="rId2"/>
          <a:srcRect l="3034" r="3045" b="53565"/>
          <a:stretch>
            <a:fillRect/>
          </a:stretch>
        </p:blipFill>
        <p:spPr>
          <a:xfrm>
            <a:off x="619125" y="1592580"/>
            <a:ext cx="11145520" cy="3843655"/>
          </a:xfrm>
          <a:prstGeom prst="rect">
            <a:avLst/>
          </a:prstGeom>
        </p:spPr>
      </p:pic>
    </p:spTree>
    <p:custDataLst>
      <p:tags r:id="rId3"/>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285750" y="807085"/>
            <a:ext cx="4064000" cy="368300"/>
          </a:xfrm>
          <a:prstGeom prst="rect">
            <a:avLst/>
          </a:prstGeom>
          <a:noFill/>
        </p:spPr>
        <p:txBody>
          <a:bodyPr wrap="square" rtlCol="0">
            <a:spAutoFit/>
          </a:bodyPr>
          <a:p>
            <a:r>
              <a:rPr lang="zh-CN" altLang="en-US"/>
              <a:t>电脑设置指南</a:t>
            </a:r>
            <a:endParaRPr lang="zh-CN" altLang="en-US"/>
          </a:p>
        </p:txBody>
      </p:sp>
      <p:pic>
        <p:nvPicPr>
          <p:cNvPr id="2" name="图片 1"/>
          <p:cNvPicPr>
            <a:picLocks noChangeAspect="1"/>
          </p:cNvPicPr>
          <p:nvPr/>
        </p:nvPicPr>
        <p:blipFill>
          <a:blip r:embed="rId2"/>
          <a:stretch>
            <a:fillRect/>
          </a:stretch>
        </p:blipFill>
        <p:spPr>
          <a:xfrm>
            <a:off x="1252220" y="1557020"/>
            <a:ext cx="9686925" cy="3743325"/>
          </a:xfrm>
          <a:prstGeom prst="rect">
            <a:avLst/>
          </a:prstGeom>
        </p:spPr>
      </p:pic>
    </p:spTree>
    <p:custDataLst>
      <p:tags r:id="rId3"/>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高抛哨兵预警功能上线</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nvPicPr>
        <p:blipFill>
          <a:blip r:embed="rId2"/>
          <a:stretch>
            <a:fillRect/>
          </a:stretch>
        </p:blipFill>
        <p:spPr>
          <a:xfrm>
            <a:off x="1028700" y="1028700"/>
            <a:ext cx="10134600" cy="4800600"/>
          </a:xfrm>
          <a:prstGeom prst="rect">
            <a:avLst/>
          </a:prstGeom>
        </p:spPr>
      </p:pic>
    </p:spTree>
    <p:custDataLst>
      <p:tags r:id="rId3"/>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userDrawn="1">
            <p:custDataLst>
              <p:tags r:id="rId1"/>
            </p:custDataLst>
          </p:nvPr>
        </p:nvSpPr>
        <p:spPr>
          <a:xfrm>
            <a:off x="2956560" y="1362710"/>
            <a:ext cx="6278880" cy="1014730"/>
          </a:xfrm>
          <a:prstGeom prst="rect">
            <a:avLst/>
          </a:prstGeom>
          <a:noFill/>
        </p:spPr>
        <p:txBody>
          <a:bodyPr wrap="none" rtlCol="0" anchor="ctr" anchorCtr="0">
            <a:spAutoFit/>
          </a:bodyPr>
          <a:p>
            <a:r>
              <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rPr>
              <a:t>让投资遇见美好！</a:t>
            </a:r>
            <a:endParaRPr lang="zh-CN" altLang="en-US" sz="6000" b="1">
              <a:gradFill>
                <a:gsLst>
                  <a:gs pos="0">
                    <a:srgbClr val="FFFBE0"/>
                  </a:gs>
                  <a:gs pos="100000">
                    <a:srgbClr val="FFF39A"/>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4" name="圆角矩形 3"/>
          <p:cNvSpPr/>
          <p:nvPr userDrawn="1">
            <p:custDataLst>
              <p:tags r:id="rId2"/>
            </p:custDataLst>
          </p:nvPr>
        </p:nvSpPr>
        <p:spPr>
          <a:xfrm>
            <a:off x="1450975" y="2447290"/>
            <a:ext cx="8990965" cy="2712085"/>
          </a:xfrm>
          <a:prstGeom prst="roundRect">
            <a:avLst>
              <a:gd name="adj" fmla="val 4235"/>
            </a:avLst>
          </a:prstGeom>
          <a:solidFill>
            <a:schemeClr val="bg1"/>
          </a:solidFill>
          <a:ln>
            <a:solidFill>
              <a:srgbClr val="FBE4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userDrawn="1">
            <p:custDataLst>
              <p:tags r:id="rId3"/>
            </p:custDataLst>
          </p:nvPr>
        </p:nvSpPr>
        <p:spPr>
          <a:xfrm>
            <a:off x="1750060" y="2773680"/>
            <a:ext cx="8393430" cy="2059940"/>
          </a:xfrm>
          <a:prstGeom prst="rect">
            <a:avLst/>
          </a:prstGeom>
          <a:noFill/>
        </p:spPr>
        <p:txBody>
          <a:bodyPr wrap="square" rtlCol="0" anchor="t">
            <a:spAutoFit/>
          </a:bodyPr>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我司所有工作人员均不允许推荐股票、不允许承诺收益、不允许代客理财、不允许合作分成、不允许私下收款，如您发现有任何违规行为，请立即拨打400-700-3809向我们举报!</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sym typeface="+mn-ea"/>
            </a:endParaRPr>
          </a:p>
        </p:txBody>
      </p:sp>
    </p:spTree>
    <p:custDataLst>
      <p:tags r:id="rId4"/>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，不留恋（可配合高抛哨兵做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094480" y="2680970"/>
            <a:ext cx="7509510" cy="21056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建仓或超短</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大盘震荡或上行区域</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热点有强度</a:t>
            </a:r>
            <a:r>
              <a:rPr lang="en-US" altLang="zh-CN">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个股涨停后回踩低吸；辅助线上死叉末期或金叉初期低吸；根据热点低吸做隔日超短（强势股出现以下情形，不参与低吸：日线跌破5日线或智能辅助线，或捕捞季节死叉，或股价已跌破前期涨停价）</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6" name="对象4"/>
          <p:cNvSpPr/>
          <p:nvPr>
            <p:custDataLst>
              <p:tags r:id="rId5"/>
            </p:custDataLst>
          </p:nvPr>
        </p:nvSpPr>
        <p:spPr>
          <a:xfrm>
            <a:off x="395890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低吸潜伏</a:t>
            </a:r>
            <a:endParaRPr lang="zh-CN" altLang="en-US" sz="2700" b="1">
              <a:solidFill>
                <a:schemeClr val="accent6"/>
              </a:solidFill>
              <a:latin typeface="+mn-ea"/>
              <a:cs typeface="+mn-ea"/>
              <a:sym typeface="+mn-ea"/>
            </a:endParaRPr>
          </a:p>
        </p:txBody>
      </p:sp>
      <p:sp>
        <p:nvSpPr>
          <p:cNvPr id="8" name="文本框 7"/>
          <p:cNvSpPr txBox="1"/>
          <p:nvPr/>
        </p:nvSpPr>
        <p:spPr>
          <a:xfrm>
            <a:off x="4974590" y="5642610"/>
            <a:ext cx="5019675" cy="645160"/>
          </a:xfrm>
          <a:prstGeom prst="rect">
            <a:avLst/>
          </a:prstGeom>
          <a:noFill/>
        </p:spPr>
        <p:txBody>
          <a:bodyPr wrap="square" rtlCol="0">
            <a:spAutoFit/>
          </a:bodyPr>
          <a:p>
            <a:r>
              <a:rPr lang="zh-CN" altLang="en-US"/>
              <a:t>注意：低吸潜伏为分时指标，旨在辅助判断日内相对低点，并非用于预测日</a:t>
            </a:r>
            <a:r>
              <a:rPr lang="en-US" altLang="zh-CN"/>
              <a:t>K</a:t>
            </a:r>
            <a:r>
              <a:rPr lang="zh-CN" altLang="en-US"/>
              <a:t>线级别走势。</a:t>
            </a:r>
            <a:endParaRPr lang="zh-CN" altLang="en-US"/>
          </a:p>
        </p:txBody>
      </p:sp>
      <p:sp>
        <p:nvSpPr>
          <p:cNvPr id="10" name="文本框 9"/>
          <p:cNvSpPr txBox="1"/>
          <p:nvPr/>
        </p:nvSpPr>
        <p:spPr>
          <a:xfrm>
            <a:off x="6022975" y="5073650"/>
            <a:ext cx="5050790" cy="398780"/>
          </a:xfrm>
          <a:prstGeom prst="rect">
            <a:avLst/>
          </a:prstGeom>
          <a:noFill/>
        </p:spPr>
        <p:txBody>
          <a:bodyPr wrap="square" rtlCol="0">
            <a:spAutoFit/>
          </a:bodyPr>
          <a:p>
            <a:r>
              <a:rPr lang="zh-CN" altLang="en-US" sz="2000" b="1">
                <a:solidFill>
                  <a:srgbClr val="C00000"/>
                </a:solidFill>
              </a:rPr>
              <a:t>底层逻辑：日线遇强支撑，分时找低点进</a:t>
            </a:r>
            <a:endParaRPr lang="zh-CN" altLang="en-US" sz="2000" b="1">
              <a:solidFill>
                <a:srgbClr val="C00000"/>
              </a:solidFill>
            </a:endParaRPr>
          </a:p>
        </p:txBody>
      </p:sp>
      <p:pic>
        <p:nvPicPr>
          <p:cNvPr id="13" name="图片 12"/>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低吸高抛</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5" name="对象1"/>
          <p:cNvSpPr/>
          <p:nvPr>
            <p:custDataLst>
              <p:tags r:id="rId2"/>
            </p:custDataLst>
          </p:nvPr>
        </p:nvSpPr>
        <p:spPr>
          <a:xfrm>
            <a:off x="4108768" y="1315721"/>
            <a:ext cx="7418982" cy="1287717"/>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dirty="0">
                <a:solidFill>
                  <a:srgbClr val="FF0000"/>
                </a:solidFill>
                <a:latin typeface="+mn-ea"/>
                <a:cs typeface="+mn-ea"/>
                <a:sym typeface="+mn-ea"/>
              </a:rPr>
              <a:t>做</a:t>
            </a:r>
            <a:r>
              <a:rPr lang="en-US" altLang="zh-CN" sz="2400" b="1" dirty="0">
                <a:solidFill>
                  <a:srgbClr val="FF0000"/>
                </a:solidFill>
                <a:latin typeface="+mn-ea"/>
                <a:cs typeface="+mn-ea"/>
                <a:sym typeface="+mn-ea"/>
              </a:rPr>
              <a:t>T</a:t>
            </a:r>
            <a:r>
              <a:rPr lang="zh-CN" altLang="en-US" sz="1600" dirty="0">
                <a:solidFill>
                  <a:schemeClr val="tx1">
                    <a:lumMod val="85000"/>
                    <a:lumOff val="15000"/>
                  </a:schemeClr>
                </a:solidFill>
                <a:latin typeface="+mn-ea"/>
                <a:cs typeface="+mn-ea"/>
                <a:sym typeface="+mn-ea"/>
              </a:rPr>
              <a:t>：</a:t>
            </a:r>
            <a:r>
              <a:rPr lang="zh-CN" altLang="en-US" dirty="0">
                <a:solidFill>
                  <a:schemeClr val="tx1">
                    <a:lumMod val="85000"/>
                    <a:lumOff val="15000"/>
                  </a:schemeClr>
                </a:solidFill>
                <a:latin typeface="+mn-ea"/>
                <a:cs typeface="+mn-ea"/>
                <a:sym typeface="+mn-ea"/>
              </a:rPr>
              <a:t>用</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仓和底仓</a:t>
            </a:r>
            <a:r>
              <a:rPr lang="en-US" altLang="zh-CN" dirty="0">
                <a:solidFill>
                  <a:schemeClr val="tx1">
                    <a:lumMod val="85000"/>
                    <a:lumOff val="15000"/>
                  </a:schemeClr>
                </a:solidFill>
                <a:latin typeface="+mn-ea"/>
                <a:cs typeface="+mn-ea"/>
                <a:sym typeface="+mn-ea"/>
              </a:rPr>
              <a:t>5:1</a:t>
            </a:r>
            <a:r>
              <a:rPr lang="zh-CN" altLang="en-US" dirty="0">
                <a:solidFill>
                  <a:schemeClr val="tx1">
                    <a:lumMod val="85000"/>
                    <a:lumOff val="15000"/>
                  </a:schemeClr>
                </a:solidFill>
                <a:latin typeface="+mn-ea"/>
                <a:cs typeface="+mn-ea"/>
                <a:sym typeface="+mn-ea"/>
              </a:rPr>
              <a:t>或</a:t>
            </a:r>
            <a:r>
              <a:rPr lang="en-US" altLang="zh-CN" dirty="0">
                <a:solidFill>
                  <a:schemeClr val="tx1">
                    <a:lumMod val="85000"/>
                    <a:lumOff val="15000"/>
                  </a:schemeClr>
                </a:solidFill>
                <a:latin typeface="+mn-ea"/>
                <a:cs typeface="+mn-ea"/>
                <a:sym typeface="+mn-ea"/>
              </a:rPr>
              <a:t>4:1</a:t>
            </a:r>
            <a:r>
              <a:rPr lang="zh-CN" altLang="en-US" dirty="0">
                <a:solidFill>
                  <a:schemeClr val="tx1">
                    <a:lumMod val="85000"/>
                    <a:lumOff val="15000"/>
                  </a:schemeClr>
                </a:solidFill>
                <a:latin typeface="+mn-ea"/>
                <a:cs typeface="+mn-ea"/>
                <a:sym typeface="+mn-ea"/>
              </a:rPr>
              <a:t>，</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仓的原则是当天或隔日完成做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，不留恋（可配合低吸潜伏做</a:t>
            </a:r>
            <a:r>
              <a:rPr lang="en-US" altLang="zh-CN" dirty="0">
                <a:solidFill>
                  <a:schemeClr val="tx1">
                    <a:lumMod val="85000"/>
                    <a:lumOff val="15000"/>
                  </a:schemeClr>
                </a:solidFill>
                <a:latin typeface="+mn-ea"/>
                <a:cs typeface="+mn-ea"/>
                <a:sym typeface="+mn-ea"/>
              </a:rPr>
              <a:t>T</a:t>
            </a:r>
            <a:r>
              <a:rPr lang="zh-CN" altLang="en-US" dirty="0">
                <a:solidFill>
                  <a:schemeClr val="tx1">
                    <a:lumMod val="85000"/>
                    <a:lumOff val="15000"/>
                  </a:schemeClr>
                </a:solidFill>
                <a:latin typeface="+mn-ea"/>
                <a:cs typeface="+mn-ea"/>
                <a:sym typeface="+mn-ea"/>
              </a:rPr>
              <a:t>）</a:t>
            </a:r>
            <a:endParaRPr lang="zh-CN" altLang="en-US" dirty="0">
              <a:solidFill>
                <a:schemeClr val="tx1">
                  <a:lumMod val="85000"/>
                  <a:lumOff val="15000"/>
                </a:schemeClr>
              </a:solidFill>
              <a:latin typeface="+mn-ea"/>
              <a:cs typeface="+mn-ea"/>
              <a:sym typeface="+mn-ea"/>
            </a:endParaRPr>
          </a:p>
        </p:txBody>
      </p:sp>
      <p:sp>
        <p:nvSpPr>
          <p:cNvPr id="7" name="对象2"/>
          <p:cNvSpPr/>
          <p:nvPr>
            <p:custDataLst>
              <p:tags r:id="rId3"/>
            </p:custDataLst>
          </p:nvPr>
        </p:nvSpPr>
        <p:spPr>
          <a:xfrm>
            <a:off x="4108133" y="3382011"/>
            <a:ext cx="7419657" cy="128016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gradFill>
              <a:gsLst>
                <a:gs pos="100000">
                  <a:schemeClr val="accent6">
                    <a:lumMod val="20000"/>
                    <a:lumOff val="80000"/>
                    <a:alpha val="0"/>
                  </a:schemeClr>
                </a:gs>
                <a:gs pos="2000">
                  <a:schemeClr val="accent6">
                    <a:alpha val="100000"/>
                  </a:schemeClr>
                </a:gs>
              </a:gsLst>
              <a:lin ang="0" scaled="0"/>
            </a:gra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nSpc>
                <a:spcPct val="150000"/>
              </a:lnSpc>
              <a:spcBef>
                <a:spcPct val="0"/>
              </a:spcBef>
              <a:spcAft>
                <a:spcPct val="0"/>
              </a:spcAft>
            </a:pPr>
            <a:r>
              <a:rPr lang="zh-CN" altLang="en-US" sz="2400" b="1">
                <a:solidFill>
                  <a:srgbClr val="FF0000"/>
                </a:solidFill>
                <a:latin typeface="+mn-ea"/>
                <a:cs typeface="+mn-ea"/>
                <a:sym typeface="+mn-ea"/>
              </a:rPr>
              <a:t>底仓卖出</a:t>
            </a:r>
            <a:r>
              <a:rPr lang="zh-CN" altLang="en-US" sz="1600">
                <a:solidFill>
                  <a:schemeClr val="tx1">
                    <a:lumMod val="85000"/>
                    <a:lumOff val="15000"/>
                  </a:schemeClr>
                </a:solidFill>
                <a:latin typeface="+mn-ea"/>
                <a:cs typeface="+mn-ea"/>
                <a:sym typeface="+mn-ea"/>
              </a:rPr>
              <a:t>：</a:t>
            </a:r>
            <a:r>
              <a:rPr lang="zh-CN" altLang="en-US">
                <a:solidFill>
                  <a:schemeClr val="tx1">
                    <a:lumMod val="85000"/>
                    <a:lumOff val="15000"/>
                  </a:schemeClr>
                </a:solidFill>
                <a:latin typeface="+mn-ea"/>
                <a:cs typeface="+mn-ea"/>
                <a:sym typeface="+mn-ea"/>
              </a:rPr>
              <a:t>日线出现捕捞季节死叉、跌破5日线或智能辅助线反抽和反压，出现信号时可离场；或于金叉末期、热点高潮时出信号可分批止盈。</a:t>
            </a:r>
            <a:endParaRPr lang="zh-CN" altLang="en-US">
              <a:solidFill>
                <a:schemeClr val="tx1">
                  <a:lumMod val="85000"/>
                  <a:lumOff val="15000"/>
                </a:schemeClr>
              </a:solidFill>
              <a:latin typeface="+mn-ea"/>
              <a:cs typeface="+mn-ea"/>
              <a:sym typeface="+mn-ea"/>
            </a:endParaRPr>
          </a:p>
        </p:txBody>
      </p:sp>
      <p:sp>
        <p:nvSpPr>
          <p:cNvPr id="15" name="对象3"/>
          <p:cNvSpPr/>
          <p:nvPr>
            <p:custDataLst>
              <p:tags r:id="rId4"/>
            </p:custDataLst>
          </p:nvPr>
        </p:nvSpPr>
        <p:spPr>
          <a:xfrm>
            <a:off x="4093528" y="97726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01</a:t>
            </a:r>
            <a:endParaRPr lang="en-US" altLang="zh-CN" sz="2400" b="1">
              <a:solidFill>
                <a:srgbClr val="FFFFFF"/>
              </a:solidFill>
              <a:latin typeface="+mn-ea"/>
              <a:cs typeface="+mn-ea"/>
              <a:sym typeface="+mn-ea"/>
            </a:endParaRPr>
          </a:p>
        </p:txBody>
      </p:sp>
      <p:sp>
        <p:nvSpPr>
          <p:cNvPr id="3" name="对象4"/>
          <p:cNvSpPr/>
          <p:nvPr>
            <p:custDataLst>
              <p:tags r:id="rId5"/>
            </p:custDataLst>
          </p:nvPr>
        </p:nvSpPr>
        <p:spPr>
          <a:xfrm>
            <a:off x="4093528" y="4283076"/>
            <a:ext cx="731520" cy="731520"/>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chemeClr val="accent6"/>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r>
              <a:rPr lang="en-US" altLang="zh-CN" sz="2400" b="1">
                <a:solidFill>
                  <a:srgbClr val="FFFFFF"/>
                </a:solidFill>
                <a:latin typeface="+mn-ea"/>
                <a:cs typeface="+mn-ea"/>
                <a:sym typeface="+mn-ea"/>
              </a:rPr>
              <a:t>02</a:t>
            </a:r>
            <a:endParaRPr lang="en-US" altLang="zh-CN" sz="2400" b="1">
              <a:solidFill>
                <a:srgbClr val="FFFFFF"/>
              </a:solidFill>
              <a:latin typeface="+mn-ea"/>
              <a:cs typeface="+mn-ea"/>
              <a:sym typeface="+mn-ea"/>
            </a:endParaRPr>
          </a:p>
        </p:txBody>
      </p:sp>
      <p:sp>
        <p:nvSpPr>
          <p:cNvPr id="11" name="对象6"/>
          <p:cNvSpPr/>
          <p:nvPr>
            <p:custDataLst>
              <p:tags r:id="rId6"/>
            </p:custDataLst>
          </p:nvPr>
        </p:nvSpPr>
        <p:spPr>
          <a:xfrm>
            <a:off x="731203" y="1024891"/>
            <a:ext cx="4086040" cy="4048800"/>
          </a:xfrm>
          <a:custGeom>
            <a:avLst/>
            <a:gdLst/>
            <a:ahLst/>
            <a:cxnLst/>
            <a:rect l="l" t="t" r="r" b="b"/>
            <a:pathLst>
              <a:path w="4059936" h="4059936">
                <a:moveTo>
                  <a:pt x="137160" y="2359152"/>
                </a:moveTo>
                <a:cubicBezTo>
                  <a:pt x="-45720" y="2176272"/>
                  <a:pt x="-45720" y="1883664"/>
                  <a:pt x="137160" y="1700784"/>
                </a:cubicBezTo>
                <a:lnTo>
                  <a:pt x="1700784" y="137160"/>
                </a:lnTo>
                <a:cubicBezTo>
                  <a:pt x="1883664" y="-45720"/>
                  <a:pt x="2176272" y="-45720"/>
                  <a:pt x="2359152" y="137160"/>
                </a:cubicBezTo>
                <a:lnTo>
                  <a:pt x="3931920" y="1700784"/>
                </a:lnTo>
                <a:cubicBezTo>
                  <a:pt x="4105656" y="1883664"/>
                  <a:pt x="4105656" y="2176272"/>
                  <a:pt x="3931920" y="2359152"/>
                </a:cubicBezTo>
                <a:lnTo>
                  <a:pt x="2359152" y="3931920"/>
                </a:lnTo>
                <a:cubicBezTo>
                  <a:pt x="2176272" y="4105656"/>
                  <a:pt x="1883664" y="4105656"/>
                  <a:pt x="1700784" y="3931920"/>
                </a:cubicBezTo>
                <a:lnTo>
                  <a:pt x="137160" y="2359152"/>
                </a:lnTo>
              </a:path>
            </a:pathLst>
          </a:custGeom>
          <a:solidFill>
            <a:schemeClr val="accent6">
              <a:lumMod val="30000"/>
              <a:lumOff val="70000"/>
              <a:alpha val="15000"/>
            </a:schemeClr>
          </a:solidFill>
        </p:spPr>
        <p:txBody>
          <a:bodyPr lIns="0" tIns="0" rIns="0" bIns="0">
            <a:noAutofit/>
          </a:bodyPr>
          <a:p>
            <a:endParaRPr lang="zh-CN" altLang="en-US" dirty="0">
              <a:solidFill>
                <a:schemeClr val="tx1"/>
              </a:solidFill>
              <a:latin typeface="+mn-ea"/>
            </a:endParaRPr>
          </a:p>
        </p:txBody>
      </p:sp>
      <p:sp>
        <p:nvSpPr>
          <p:cNvPr id="12" name="对象12"/>
          <p:cNvSpPr>
            <a:spLocks noChangeAspect="1"/>
          </p:cNvSpPr>
          <p:nvPr>
            <p:custDataLst>
              <p:tags r:id="rId7"/>
            </p:custDataLst>
          </p:nvPr>
        </p:nvSpPr>
        <p:spPr>
          <a:xfrm>
            <a:off x="1180148" y="1482726"/>
            <a:ext cx="3188409" cy="3132620"/>
          </a:xfrm>
          <a:custGeom>
            <a:avLst/>
            <a:gdLst/>
            <a:ahLst/>
            <a:cxnLst/>
            <a:rect l="l" t="t" r="r" b="b"/>
            <a:pathLst>
              <a:path w="2340864" h="2340864">
                <a:moveTo>
                  <a:pt x="987552" y="73152"/>
                </a:moveTo>
                <a:lnTo>
                  <a:pt x="73152" y="987552"/>
                </a:lnTo>
                <a:cubicBezTo>
                  <a:pt x="-27432" y="1088136"/>
                  <a:pt x="-27432" y="1252728"/>
                  <a:pt x="73152" y="1353312"/>
                </a:cubicBezTo>
                <a:lnTo>
                  <a:pt x="987552" y="2267712"/>
                </a:lnTo>
                <a:cubicBezTo>
                  <a:pt x="1088136" y="2368296"/>
                  <a:pt x="1252728" y="2368296"/>
                  <a:pt x="1353312" y="2267712"/>
                </a:cubicBezTo>
                <a:lnTo>
                  <a:pt x="2267712" y="1353312"/>
                </a:lnTo>
                <a:cubicBezTo>
                  <a:pt x="2368296" y="1252728"/>
                  <a:pt x="2368296" y="1088136"/>
                  <a:pt x="2267712" y="987552"/>
                </a:cubicBezTo>
                <a:lnTo>
                  <a:pt x="1353312" y="73152"/>
                </a:lnTo>
                <a:cubicBezTo>
                  <a:pt x="1252728" y="-27432"/>
                  <a:pt x="1088136" y="-27432"/>
                  <a:pt x="987552" y="73152"/>
                </a:cubicBezTo>
              </a:path>
            </a:pathLst>
          </a:custGeom>
          <a:noFill/>
          <a:ln w="53975">
            <a:solidFill>
              <a:schemeClr val="accent6"/>
            </a:solidFill>
          </a:ln>
        </p:spPr>
        <p:txBody>
          <a:bodyPr wrap="square" lIns="360000" tIns="0" rIns="360000" bIns="0" anchor="ctr" anchorCtr="0">
            <a:noAutofit/>
          </a:bodyPr>
          <a:p>
            <a:pPr algn="ctr">
              <a:spcBef>
                <a:spcPct val="0"/>
              </a:spcBef>
              <a:spcAft>
                <a:spcPct val="0"/>
              </a:spcAft>
            </a:pPr>
            <a:r>
              <a:rPr lang="zh-CN" altLang="en-US" sz="2700" b="1">
                <a:solidFill>
                  <a:schemeClr val="accent6"/>
                </a:solidFill>
                <a:latin typeface="+mn-ea"/>
                <a:cs typeface="+mn-ea"/>
                <a:sym typeface="+mn-ea"/>
              </a:rPr>
              <a:t>高抛哨兵</a:t>
            </a:r>
            <a:endParaRPr lang="zh-CN" altLang="en-US" sz="2700" b="1">
              <a:solidFill>
                <a:schemeClr val="accent6"/>
              </a:solidFill>
              <a:latin typeface="+mn-ea"/>
              <a:cs typeface="+mn-ea"/>
              <a:sym typeface="+mn-ea"/>
            </a:endParaRPr>
          </a:p>
        </p:txBody>
      </p:sp>
      <p:sp>
        <p:nvSpPr>
          <p:cNvPr id="2" name="文本框 1"/>
          <p:cNvSpPr txBox="1"/>
          <p:nvPr/>
        </p:nvSpPr>
        <p:spPr>
          <a:xfrm>
            <a:off x="4974590" y="5642610"/>
            <a:ext cx="5019675" cy="645160"/>
          </a:xfrm>
          <a:prstGeom prst="rect">
            <a:avLst/>
          </a:prstGeom>
          <a:noFill/>
        </p:spPr>
        <p:txBody>
          <a:bodyPr wrap="square" rtlCol="0">
            <a:spAutoFit/>
          </a:bodyPr>
          <a:p>
            <a:r>
              <a:rPr lang="zh-CN" altLang="en-US"/>
              <a:t>注意：</a:t>
            </a:r>
            <a:r>
              <a:rPr lang="zh-CN" altLang="en-US"/>
              <a:t>高炮烧饼为分时指标，旨在辅助判断日内相对高点，并非用于预测日</a:t>
            </a:r>
            <a:r>
              <a:rPr lang="en-US" altLang="zh-CN"/>
              <a:t>K</a:t>
            </a:r>
            <a:r>
              <a:rPr lang="zh-CN" altLang="en-US"/>
              <a:t>线级别走势。</a:t>
            </a:r>
            <a:endParaRPr lang="zh-CN" altLang="en-US"/>
          </a:p>
        </p:txBody>
      </p:sp>
      <p:sp>
        <p:nvSpPr>
          <p:cNvPr id="10" name="文本框 9"/>
          <p:cNvSpPr txBox="1"/>
          <p:nvPr/>
        </p:nvSpPr>
        <p:spPr>
          <a:xfrm>
            <a:off x="6011545" y="4877435"/>
            <a:ext cx="4805045" cy="398780"/>
          </a:xfrm>
          <a:prstGeom prst="rect">
            <a:avLst/>
          </a:prstGeom>
          <a:noFill/>
        </p:spPr>
        <p:txBody>
          <a:bodyPr wrap="square" rtlCol="0">
            <a:spAutoFit/>
          </a:bodyPr>
          <a:p>
            <a:r>
              <a:rPr lang="zh-CN" altLang="en-US" sz="2000" b="1">
                <a:solidFill>
                  <a:srgbClr val="C00000"/>
                </a:solidFill>
              </a:rPr>
              <a:t>底层逻辑：日线遇强压力，分时找高点出</a:t>
            </a:r>
            <a:endParaRPr lang="zh-CN" altLang="en-US" sz="2000" b="1">
              <a:solidFill>
                <a:srgbClr val="C00000"/>
              </a:solidFill>
            </a:endParaRPr>
          </a:p>
        </p:txBody>
      </p:sp>
      <p:pic>
        <p:nvPicPr>
          <p:cNvPr id="8" name="图片 7"/>
          <p:cNvPicPr/>
          <p:nvPr/>
        </p:nvPicPr>
        <p:blipFill>
          <a:blip r:embed="rId8"/>
          <a:stretch>
            <a:fillRect/>
          </a:stretch>
        </p:blipFill>
        <p:spPr>
          <a:xfrm>
            <a:off x="4184650" y="5275580"/>
            <a:ext cx="891540" cy="1133475"/>
          </a:xfrm>
          <a:prstGeom prst="rect">
            <a:avLst/>
          </a:prstGeom>
        </p:spPr>
      </p:pic>
    </p:spTree>
    <p:custDataLst>
      <p:tags r:id="rId9"/>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量的</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八阶律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pic>
        <p:nvPicPr>
          <p:cNvPr id="5" name="图片 4"/>
          <p:cNvPicPr>
            <a:picLocks noChangeAspect="1"/>
          </p:cNvPicPr>
          <p:nvPr>
            <p:custDataLst>
              <p:tags r:id="rId2"/>
            </p:custDataLst>
          </p:nvPr>
        </p:nvPicPr>
        <p:blipFill>
          <a:blip r:embed="rId3"/>
          <a:stretch>
            <a:fillRect/>
          </a:stretch>
        </p:blipFill>
        <p:spPr>
          <a:xfrm>
            <a:off x="3463290" y="892175"/>
            <a:ext cx="5266055" cy="5341620"/>
          </a:xfrm>
          <a:prstGeom prst="rect">
            <a:avLst/>
          </a:prstGeom>
          <a:ln w="38100">
            <a:solidFill>
              <a:schemeClr val="accent5">
                <a:lumMod val="50000"/>
              </a:schemeClr>
            </a:solidFill>
          </a:ln>
        </p:spPr>
      </p:pic>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大盘</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状态</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3" name="文本框 2"/>
          <p:cNvSpPr txBox="1"/>
          <p:nvPr/>
        </p:nvSpPr>
        <p:spPr>
          <a:xfrm>
            <a:off x="9813290" y="2299335"/>
            <a:ext cx="2189480" cy="24206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平均股价金叉延续，上证指数金叉，</a:t>
            </a:r>
            <a:r>
              <a:rPr lang="zh-CN" sz="2000">
                <a:solidFill>
                  <a:schemeClr val="tx1"/>
                </a:solidFill>
              </a:rPr>
              <a:t>年内地量后有多头反击</a:t>
            </a:r>
            <a:endParaRPr lang="zh-CN" altLang="en-US" sz="2000">
              <a:solidFill>
                <a:schemeClr val="tx1"/>
              </a:solidFill>
            </a:endParaRPr>
          </a:p>
          <a:p>
            <a:endParaRPr lang="zh-CN" altLang="en-US" sz="2000">
              <a:solidFill>
                <a:schemeClr val="tx1"/>
              </a:solidFill>
            </a:endParaRPr>
          </a:p>
          <a:p>
            <a:r>
              <a:rPr lang="en-US" altLang="zh-CN" sz="2000">
                <a:solidFill>
                  <a:schemeClr val="tx1"/>
                </a:solidFill>
              </a:rPr>
              <a:t>2.</a:t>
            </a:r>
            <a:r>
              <a:rPr lang="zh-CN" altLang="en-US" sz="2000">
                <a:solidFill>
                  <a:schemeClr val="tx1"/>
                </a:solidFill>
              </a:rPr>
              <a:t>大仓</a:t>
            </a:r>
            <a:r>
              <a:rPr lang="zh-CN" altLang="en-US" sz="2000">
                <a:solidFill>
                  <a:schemeClr val="tx1"/>
                </a:solidFill>
              </a:rPr>
              <a:t>防守，小仓短线快进快出</a:t>
            </a:r>
            <a:endParaRPr lang="zh-CN" altLang="en-US" sz="2000">
              <a:solidFill>
                <a:schemeClr val="tx1"/>
              </a:solidFill>
            </a:endParaRPr>
          </a:p>
        </p:txBody>
      </p:sp>
      <p:pic>
        <p:nvPicPr>
          <p:cNvPr id="6" name="图片 5"/>
          <p:cNvPicPr>
            <a:picLocks noChangeAspect="1"/>
          </p:cNvPicPr>
          <p:nvPr/>
        </p:nvPicPr>
        <p:blipFill>
          <a:blip r:embed="rId2"/>
          <a:stretch>
            <a:fillRect/>
          </a:stretch>
        </p:blipFill>
        <p:spPr>
          <a:xfrm>
            <a:off x="300990" y="865505"/>
            <a:ext cx="4710430" cy="5287645"/>
          </a:xfrm>
          <a:prstGeom prst="rect">
            <a:avLst/>
          </a:prstGeom>
        </p:spPr>
      </p:pic>
      <p:pic>
        <p:nvPicPr>
          <p:cNvPr id="7" name="图片 6"/>
          <p:cNvPicPr>
            <a:picLocks noChangeAspect="1"/>
          </p:cNvPicPr>
          <p:nvPr/>
        </p:nvPicPr>
        <p:blipFill>
          <a:blip r:embed="rId3"/>
          <a:stretch>
            <a:fillRect/>
          </a:stretch>
        </p:blipFill>
        <p:spPr>
          <a:xfrm>
            <a:off x="5116830" y="865505"/>
            <a:ext cx="4651375" cy="5288280"/>
          </a:xfrm>
          <a:prstGeom prst="rect">
            <a:avLst/>
          </a:prstGeom>
        </p:spPr>
      </p:pic>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消息</a:t>
            </a: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面</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sp>
        <p:nvSpPr>
          <p:cNvPr id="10" name="文本框 9"/>
          <p:cNvSpPr txBox="1"/>
          <p:nvPr>
            <p:custDataLst>
              <p:tags r:id="rId2"/>
            </p:custDataLst>
          </p:nvPr>
        </p:nvSpPr>
        <p:spPr>
          <a:xfrm>
            <a:off x="920750" y="4243705"/>
            <a:ext cx="4019550" cy="546735"/>
          </a:xfrm>
          <a:prstGeom prst="rect">
            <a:avLst/>
          </a:prstGeom>
          <a:noFill/>
        </p:spPr>
        <p:txBody>
          <a:bodyPr wrap="square" rtlCol="0">
            <a:noAutofit/>
          </a:bodyPr>
          <a:p>
            <a:pPr indent="457200"/>
            <a:r>
              <a:rPr lang="zh-CN" sz="2000">
                <a:solidFill>
                  <a:schemeClr val="tx1"/>
                </a:solidFill>
              </a:rPr>
              <a:t>刺激了科技对日题材</a:t>
            </a:r>
            <a:endParaRPr lang="zh-CN" sz="2000">
              <a:solidFill>
                <a:schemeClr val="tx1"/>
              </a:solidFill>
            </a:endParaRPr>
          </a:p>
        </p:txBody>
      </p:sp>
      <p:sp>
        <p:nvSpPr>
          <p:cNvPr id="6" name="文本框 5"/>
          <p:cNvSpPr txBox="1"/>
          <p:nvPr>
            <p:custDataLst>
              <p:tags r:id="rId3"/>
            </p:custDataLst>
          </p:nvPr>
        </p:nvSpPr>
        <p:spPr>
          <a:xfrm>
            <a:off x="8282305" y="5826125"/>
            <a:ext cx="2632075" cy="546735"/>
          </a:xfrm>
          <a:prstGeom prst="rect">
            <a:avLst/>
          </a:prstGeom>
          <a:noFill/>
        </p:spPr>
        <p:txBody>
          <a:bodyPr wrap="square" rtlCol="0">
            <a:noAutofit/>
          </a:bodyPr>
          <a:p>
            <a:pPr indent="457200"/>
            <a:r>
              <a:rPr lang="zh-CN" sz="2000">
                <a:solidFill>
                  <a:schemeClr val="tx1"/>
                </a:solidFill>
              </a:rPr>
              <a:t>国内</a:t>
            </a:r>
            <a:r>
              <a:rPr lang="en-US" altLang="zh-CN" sz="2000">
                <a:solidFill>
                  <a:schemeClr val="tx1"/>
                </a:solidFill>
              </a:rPr>
              <a:t>AI</a:t>
            </a:r>
            <a:r>
              <a:rPr lang="zh-CN" altLang="en-US" sz="2000">
                <a:solidFill>
                  <a:schemeClr val="tx1"/>
                </a:solidFill>
              </a:rPr>
              <a:t>的追赶</a:t>
            </a:r>
            <a:endParaRPr lang="zh-CN" altLang="en-US" sz="2000">
              <a:solidFill>
                <a:schemeClr val="tx1"/>
              </a:solidFill>
            </a:endParaRPr>
          </a:p>
        </p:txBody>
      </p:sp>
      <p:pic>
        <p:nvPicPr>
          <p:cNvPr id="3" name="图片 2"/>
          <p:cNvPicPr>
            <a:picLocks noChangeAspect="1"/>
          </p:cNvPicPr>
          <p:nvPr/>
        </p:nvPicPr>
        <p:blipFill>
          <a:blip r:embed="rId4"/>
          <a:stretch>
            <a:fillRect/>
          </a:stretch>
        </p:blipFill>
        <p:spPr>
          <a:xfrm>
            <a:off x="288925" y="2052955"/>
            <a:ext cx="6308725" cy="1742440"/>
          </a:xfrm>
          <a:prstGeom prst="rect">
            <a:avLst/>
          </a:prstGeom>
        </p:spPr>
      </p:pic>
      <p:pic>
        <p:nvPicPr>
          <p:cNvPr id="7" name="图片 6"/>
          <p:cNvPicPr>
            <a:picLocks noChangeAspect="1"/>
          </p:cNvPicPr>
          <p:nvPr/>
        </p:nvPicPr>
        <p:blipFill>
          <a:blip r:embed="rId5"/>
          <a:stretch>
            <a:fillRect/>
          </a:stretch>
        </p:blipFill>
        <p:spPr>
          <a:xfrm>
            <a:off x="7115175" y="720725"/>
            <a:ext cx="4328795" cy="5105400"/>
          </a:xfrm>
          <a:prstGeom prst="rect">
            <a:avLst/>
          </a:prstGeom>
        </p:spPr>
      </p:pic>
    </p:spTree>
    <p:custDataLst>
      <p:tags r:id="rId6"/>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custDataLst>
              <p:tags r:id="rId1"/>
            </p:custDataLst>
          </p:nvPr>
        </p:nvSpPr>
        <p:spPr>
          <a:xfrm>
            <a:off x="2971800" y="0"/>
            <a:ext cx="6440170" cy="76835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rPr>
              <a:t>低吸模型</a:t>
            </a:r>
            <a:endParaRPr kumimoji="0" lang="zh-CN" altLang="en-US" sz="4400" b="0" i="0" u="none" strike="noStrike" kern="1200" cap="none" spc="0" normalizeH="0" baseline="0" noProof="0" dirty="0">
              <a:ln>
                <a:noFill/>
              </a:ln>
              <a:solidFill>
                <a:srgbClr val="FFFFFF"/>
              </a:solidFill>
              <a:effectLst/>
              <a:uLnTx/>
              <a:uFillTx/>
              <a:latin typeface="思源黑体 CN Medium" panose="020B0600000000000000" pitchFamily="34" charset="-122"/>
              <a:ea typeface="思源黑体 CN Medium" panose="020B0600000000000000" pitchFamily="34" charset="-122"/>
              <a:cs typeface="思源黑体 CN Normal" panose="020B0400000000000000" charset="-122"/>
            </a:endParaRPr>
          </a:p>
        </p:txBody>
      </p:sp>
      <p:cxnSp>
        <p:nvCxnSpPr>
          <p:cNvPr id="5" name="直接连接符 4"/>
          <p:cNvCxnSpPr/>
          <p:nvPr/>
        </p:nvCxnSpPr>
        <p:spPr>
          <a:xfrm flipV="1">
            <a:off x="1164590" y="1741170"/>
            <a:ext cx="3792855" cy="1835785"/>
          </a:xfrm>
          <a:prstGeom prst="line">
            <a:avLst/>
          </a:prstGeom>
          <a:ln>
            <a:solidFill>
              <a:srgbClr val="FF0000"/>
            </a:solidFill>
          </a:ln>
        </p:spPr>
        <p:style>
          <a:lnRef idx="3">
            <a:schemeClr val="accent1"/>
          </a:lnRef>
          <a:fillRef idx="0">
            <a:srgbClr val="FFFFFF"/>
          </a:fillRef>
          <a:effectRef idx="0">
            <a:srgbClr val="FFFFFF"/>
          </a:effectRef>
          <a:fontRef idx="minor">
            <a:schemeClr val="tx1"/>
          </a:fontRef>
        </p:style>
      </p:cxnSp>
      <p:cxnSp>
        <p:nvCxnSpPr>
          <p:cNvPr id="7" name="直接箭头连接符 6"/>
          <p:cNvCxnSpPr/>
          <p:nvPr/>
        </p:nvCxnSpPr>
        <p:spPr>
          <a:xfrm>
            <a:off x="4957445" y="1762760"/>
            <a:ext cx="99060" cy="20891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8" name="弧形 7"/>
          <p:cNvSpPr/>
          <p:nvPr/>
        </p:nvSpPr>
        <p:spPr>
          <a:xfrm rot="21060000" flipV="1">
            <a:off x="-3410585" y="303530"/>
            <a:ext cx="8776335" cy="3299460"/>
          </a:xfrm>
          <a:prstGeom prst="arc">
            <a:avLst>
              <a:gd name="adj1" fmla="val 16127572"/>
              <a:gd name="adj2" fmla="val 21058116"/>
            </a:avLst>
          </a:prstGeom>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9" name="弧形 8"/>
          <p:cNvSpPr/>
          <p:nvPr/>
        </p:nvSpPr>
        <p:spPr>
          <a:xfrm rot="10020000">
            <a:off x="1062355" y="2682875"/>
            <a:ext cx="4268470" cy="558800"/>
          </a:xfrm>
          <a:prstGeom prst="arc">
            <a:avLst>
              <a:gd name="adj1" fmla="val 10841984"/>
              <a:gd name="adj2" fmla="val 21186995"/>
            </a:avLst>
          </a:prstGeom>
          <a:ln>
            <a:solidFill>
              <a:schemeClr val="tx2">
                <a:lumMod val="50000"/>
                <a:lumOff val="50000"/>
              </a:schemeClr>
            </a:solidFill>
          </a:ln>
        </p:spPr>
        <p:style>
          <a:lnRef idx="3">
            <a:schemeClr val="accent1"/>
          </a:lnRef>
          <a:fillRef idx="0">
            <a:srgbClr val="FFFFFF"/>
          </a:fillRef>
          <a:effectRef idx="0">
            <a:srgbClr val="FFFFFF"/>
          </a:effectRef>
          <a:fontRef idx="minor">
            <a:schemeClr val="tx1"/>
          </a:fontRef>
        </p:style>
        <p:txBody>
          <a:bodyPr rtlCol="0" anchor="ctr"/>
          <a:p>
            <a:pPr algn="ctr"/>
            <a:endParaRPr lang="zh-CN" altLang="en-US"/>
          </a:p>
        </p:txBody>
      </p:sp>
      <p:cxnSp>
        <p:nvCxnSpPr>
          <p:cNvPr id="10" name="直接箭头连接符 9"/>
          <p:cNvCxnSpPr>
            <a:endCxn id="9" idx="0"/>
          </p:cNvCxnSpPr>
          <p:nvPr/>
        </p:nvCxnSpPr>
        <p:spPr>
          <a:xfrm>
            <a:off x="5036820" y="1852930"/>
            <a:ext cx="235585" cy="65659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1" name="直接连接符 10"/>
          <p:cNvCxnSpPr/>
          <p:nvPr/>
        </p:nvCxnSpPr>
        <p:spPr>
          <a:xfrm flipV="1">
            <a:off x="1186815" y="3500120"/>
            <a:ext cx="4408170" cy="86360"/>
          </a:xfrm>
          <a:prstGeom prst="line">
            <a:avLst/>
          </a:prstGeom>
          <a:ln>
            <a:solidFill>
              <a:schemeClr val="accent1">
                <a:lumMod val="50000"/>
              </a:schemeClr>
            </a:solidFill>
          </a:ln>
        </p:spPr>
        <p:style>
          <a:lnRef idx="3">
            <a:schemeClr val="accent1"/>
          </a:lnRef>
          <a:fillRef idx="0">
            <a:srgbClr val="FFFFFF"/>
          </a:fillRef>
          <a:effectRef idx="0">
            <a:srgbClr val="FFFFFF"/>
          </a:effectRef>
          <a:fontRef idx="minor">
            <a:schemeClr val="tx1"/>
          </a:fontRef>
        </p:style>
      </p:cxnSp>
      <p:cxnSp>
        <p:nvCxnSpPr>
          <p:cNvPr id="12" name="直接箭头连接符 11"/>
          <p:cNvCxnSpPr>
            <a:stCxn id="9" idx="0"/>
          </p:cNvCxnSpPr>
          <p:nvPr/>
        </p:nvCxnSpPr>
        <p:spPr>
          <a:xfrm>
            <a:off x="5272405" y="2509520"/>
            <a:ext cx="311150" cy="100139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5122545" y="1741170"/>
            <a:ext cx="820420" cy="368300"/>
          </a:xfrm>
          <a:prstGeom prst="rect">
            <a:avLst/>
          </a:prstGeom>
          <a:noFill/>
        </p:spPr>
        <p:txBody>
          <a:bodyPr wrap="square" rtlCol="0">
            <a:spAutoFit/>
          </a:bodyPr>
          <a:p>
            <a:r>
              <a:rPr lang="en-US" altLang="zh-CN"/>
              <a:t>5</a:t>
            </a:r>
            <a:r>
              <a:rPr lang="zh-CN" altLang="en-US"/>
              <a:t>日线</a:t>
            </a:r>
            <a:endParaRPr lang="zh-CN" altLang="en-US"/>
          </a:p>
        </p:txBody>
      </p:sp>
      <p:sp>
        <p:nvSpPr>
          <p:cNvPr id="14" name="文本框 13"/>
          <p:cNvSpPr txBox="1"/>
          <p:nvPr/>
        </p:nvSpPr>
        <p:spPr>
          <a:xfrm>
            <a:off x="5276215" y="2236470"/>
            <a:ext cx="1424305" cy="368300"/>
          </a:xfrm>
          <a:prstGeom prst="rect">
            <a:avLst/>
          </a:prstGeom>
          <a:noFill/>
        </p:spPr>
        <p:txBody>
          <a:bodyPr wrap="square" rtlCol="0">
            <a:spAutoFit/>
          </a:bodyPr>
          <a:p>
            <a:r>
              <a:rPr lang="zh-CN"/>
              <a:t>智能辅助线</a:t>
            </a:r>
            <a:endParaRPr lang="zh-CN"/>
          </a:p>
        </p:txBody>
      </p:sp>
      <p:sp>
        <p:nvSpPr>
          <p:cNvPr id="15" name="文本框 14"/>
          <p:cNvSpPr txBox="1"/>
          <p:nvPr/>
        </p:nvSpPr>
        <p:spPr>
          <a:xfrm>
            <a:off x="5665470" y="3208655"/>
            <a:ext cx="1424305" cy="368300"/>
          </a:xfrm>
          <a:prstGeom prst="rect">
            <a:avLst/>
          </a:prstGeom>
          <a:noFill/>
        </p:spPr>
        <p:txBody>
          <a:bodyPr wrap="square" rtlCol="0">
            <a:spAutoFit/>
          </a:bodyPr>
          <a:p>
            <a:r>
              <a:rPr lang="zh-CN"/>
              <a:t>箱体支撑</a:t>
            </a:r>
            <a:endParaRPr lang="zh-CN"/>
          </a:p>
        </p:txBody>
      </p:sp>
      <p:sp>
        <p:nvSpPr>
          <p:cNvPr id="17" name="右箭头 16"/>
          <p:cNvSpPr/>
          <p:nvPr/>
        </p:nvSpPr>
        <p:spPr>
          <a:xfrm>
            <a:off x="7178040" y="185293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右箭头 17"/>
          <p:cNvSpPr/>
          <p:nvPr/>
        </p:nvSpPr>
        <p:spPr>
          <a:xfrm>
            <a:off x="7178040" y="2376170"/>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右箭头 18"/>
          <p:cNvSpPr/>
          <p:nvPr/>
        </p:nvSpPr>
        <p:spPr>
          <a:xfrm>
            <a:off x="7171690" y="3348355"/>
            <a:ext cx="1627505" cy="88265"/>
          </a:xfrm>
          <a:prstGeom prst="rightArrow">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9104630" y="1657350"/>
            <a:ext cx="2372995" cy="452120"/>
          </a:xfrm>
          <a:prstGeom prst="rect">
            <a:avLst/>
          </a:prstGeom>
          <a:noFill/>
        </p:spPr>
        <p:txBody>
          <a:bodyPr wrap="square" rtlCol="0">
            <a:noAutofit/>
          </a:bodyPr>
          <a:p>
            <a:r>
              <a:rPr lang="en-US" altLang="zh-CN" sz="2000">
                <a:solidFill>
                  <a:schemeClr val="tx1"/>
                </a:solidFill>
              </a:rPr>
              <a:t>1.</a:t>
            </a:r>
            <a:r>
              <a:rPr lang="zh-CN" altLang="en-US" sz="2000">
                <a:solidFill>
                  <a:schemeClr val="tx1"/>
                </a:solidFill>
              </a:rPr>
              <a:t>强趋势阶段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1" name="文本框 20"/>
          <p:cNvSpPr txBox="1"/>
          <p:nvPr/>
        </p:nvSpPr>
        <p:spPr>
          <a:xfrm>
            <a:off x="9104630" y="3124835"/>
            <a:ext cx="2372995" cy="452120"/>
          </a:xfrm>
          <a:prstGeom prst="rect">
            <a:avLst/>
          </a:prstGeom>
          <a:noFill/>
        </p:spPr>
        <p:txBody>
          <a:bodyPr wrap="square" rtlCol="0">
            <a:noAutofit/>
          </a:bodyPr>
          <a:p>
            <a:r>
              <a:rPr lang="en-US" altLang="zh-CN" sz="2000">
                <a:solidFill>
                  <a:schemeClr val="tx1"/>
                </a:solidFill>
              </a:rPr>
              <a:t>3.</a:t>
            </a:r>
            <a:r>
              <a:rPr lang="zh-CN" altLang="en-US" sz="2000">
                <a:solidFill>
                  <a:schemeClr val="tx1"/>
                </a:solidFill>
              </a:rPr>
              <a:t>筑底或抵抗阶段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
        <p:nvSpPr>
          <p:cNvPr id="22" name="文本框 21"/>
          <p:cNvSpPr txBox="1"/>
          <p:nvPr/>
        </p:nvSpPr>
        <p:spPr>
          <a:xfrm>
            <a:off x="9104630" y="2209800"/>
            <a:ext cx="2372995" cy="452120"/>
          </a:xfrm>
          <a:prstGeom prst="rect">
            <a:avLst/>
          </a:prstGeom>
          <a:noFill/>
        </p:spPr>
        <p:txBody>
          <a:bodyPr wrap="square" rtlCol="0">
            <a:noAutofit/>
          </a:bodyPr>
          <a:p>
            <a:r>
              <a:rPr lang="en-US" altLang="zh-CN" sz="2000">
                <a:solidFill>
                  <a:schemeClr val="tx1"/>
                </a:solidFill>
              </a:rPr>
              <a:t>2.</a:t>
            </a:r>
            <a:r>
              <a:rPr lang="zh-CN" altLang="en-US" sz="2000">
                <a:solidFill>
                  <a:schemeClr val="tx1"/>
                </a:solidFill>
              </a:rPr>
              <a:t>强势整理阶段</a:t>
            </a:r>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a:p>
            <a:endParaRPr lang="zh-CN" altLang="en-US" sz="2000">
              <a:solidFill>
                <a:schemeClr val="tx1"/>
              </a:solidFill>
            </a:endParaRPr>
          </a:p>
        </p:txBody>
      </p:sp>
    </p:spTree>
    <p:custDataLst>
      <p:tags r:id="rId2"/>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1.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2.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3.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104.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5.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6.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7.xml><?xml version="1.0" encoding="utf-8"?>
<p:tagLst xmlns:p="http://schemas.openxmlformats.org/presentationml/2006/main">
  <p:tag name="PA" val="v5.2.11"/>
  <p:tag name="KSO_WM_DIAGRAM_VIRTUALLY_FRAME" val="{&quot;height&quot;:361.1157480314961,&quot;left&quot;:49.40677165354331,&quot;top&quot;:118.91535433070867,&quot;width&quot;:861.2966929133858}"/>
</p:tagLst>
</file>

<file path=ppt/tags/tag108.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109.xml><?xml version="1.0" encoding="utf-8"?>
<p:tagLst xmlns:p="http://schemas.openxmlformats.org/presentationml/2006/main">
  <p:tag name="KSO_WM_BEAUTIFY_FLAG" val="#wm#"/>
  <p:tag name="KSO_WM_TEMPLATE_CATEGORY" val="custom"/>
  <p:tag name="KSO_WM_TEMPLATE_INDEX" val="2020508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wm#"/>
  <p:tag name="KSO_WM_TEMPLATE_CATEGORY" val="custom"/>
  <p:tag name="KSO_WM_TEMPLATE_INDEX" val="20205081"/>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wm#"/>
  <p:tag name="KSO_WM_TEMPLATE_CATEGORY" val="custom"/>
  <p:tag name="KSO_WM_TEMPLATE_INDEX" val="20205081"/>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wm#"/>
  <p:tag name="KSO_WM_TEMPLATE_CATEGORY" val="custom"/>
  <p:tag name="KSO_WM_TEMPLATE_INDEX" val="20205081"/>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wm#"/>
  <p:tag name="KSO_WM_TEMPLATE_CATEGORY" val="custom"/>
  <p:tag name="KSO_WM_TEMPLATE_INDEX" val="20205081"/>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wm#"/>
  <p:tag name="KSO_WM_TEMPLATE_CATEGORY" val="custom"/>
  <p:tag name="KSO_WM_TEMPLATE_INDEX" val="2020508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wm#"/>
  <p:tag name="KSO_WM_TEMPLATE_CATEGORY" val="custom"/>
  <p:tag name="KSO_WM_TEMPLATE_INDEX" val="20205081"/>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wm#"/>
  <p:tag name="KSO_WM_TEMPLATE_CATEGORY" val="custom"/>
  <p:tag name="KSO_WM_TEMPLATE_INDEX" val="20205081"/>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wm#"/>
  <p:tag name="KSO_WM_TEMPLATE_CATEGORY" val="custom"/>
  <p:tag name="KSO_WM_TEMPLATE_INDEX" val="20205081"/>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wm#"/>
  <p:tag name="KSO_WM_TEMPLATE_CATEGORY" val="custom"/>
  <p:tag name="KSO_WM_TEMPLATE_INDEX" val="20205081"/>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wm#"/>
  <p:tag name="KSO_WM_TEMPLATE_CATEGORY" val="custom"/>
  <p:tag name="KSO_WM_TEMPLATE_INDEX" val="20205081"/>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UNIT_PLACING_PICTURE_USER_VIEWPORT" val="{&quot;height&quot;:1539,&quot;width&quot;:39003}"/>
  <p:tag name="KSO_WM_BEAUTIFY_FLAG" val=""/>
</p:tagLst>
</file>

<file path=ppt/tags/tag149.xml><?xml version="1.0" encoding="utf-8"?>
<p:tagLst xmlns:p="http://schemas.openxmlformats.org/presentationml/2006/main">
  <p:tag name="KSO_WM_BEAUTIFY_FLAG" val="#wm#"/>
  <p:tag name="KSO_WM_TEMPLATE_CATEGORY" val="custom"/>
  <p:tag name="KSO_WM_TEMPLATE_INDEX" val="2020508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0.xml><?xml version="1.0" encoding="utf-8"?>
<p:tagLst xmlns:p="http://schemas.openxmlformats.org/presentationml/2006/main">
  <p:tag name="KSO_WPP_MARK_KEY" val="34a5c737-2527-451b-a6cc-313a70f4ce21"/>
  <p:tag name="COMMONDATA" val="eyJoZGlkIjoiNTFmYTliYTIyYWM1N2UzNDc1MDg1MjNkMDFmYjQxZWYifQ=="/>
  <p:tag name="resource_record_key" val="{&quot;65&quot;:[20205081],&quot;70&quot;:[3315984,3322227]}"/>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wm#"/>
  <p:tag name="KSO_WM_TEMPLATE_CATEGORY" val="custom"/>
  <p:tag name="KSO_WM_TEMPLATE_INDEX" val="20205081"/>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wm#"/>
  <p:tag name="KSO_WM_TEMPLATE_CATEGORY" val="custom"/>
  <p:tag name="KSO_WM_TEMPLATE_INDEX" val="20205081"/>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2_1"/>
  <p:tag name="KSO_WM_UNIT_ID" val="diagram20233203_2*l_h_i*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4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1_1"/>
  <p:tag name="KSO_WM_UNIT_ID" val="diagram20233203_2*l_h_i*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33203_2*l_h_f*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35"/>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3203_2*l_h_a*1_3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3203_2*l_h_f*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VALUE" val="140"/>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03_2*l_h_a*1_2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3203_2*l_h_f*1_1_1"/>
  <p:tag name="KSO_WM_TEMPLATE_CATEGORY" val="diagram"/>
  <p:tag name="KSO_WM_TEMPLATE_INDEX" val="20233203"/>
  <p:tag name="KSO_WM_UNIT_LAYERLEVEL" val="1_1_1"/>
  <p:tag name="KSO_WM_TAG_VERSION" val="3.0"/>
  <p:tag name="KSO_WM_UNIT_VALUE" val="14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内容，文字是您思想的提炼，请言简意赅的阐述您的观点。单击添加正文，文字是您思想的提炼。单击此处添加正文，文字是您思想的提炼，请言简意赅的阐述您的观点。单击添加正文，文字是您思想的提炼。单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10,10,10,10,10,10]}"/>
</p:tagLst>
</file>

<file path=ppt/tags/tag5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3_2*l_h_a*1_1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DIAGRAM_USE_COLOR_VALUE" val="{&quot;color_scheme&quot;:1,&quot;color_type&quot;:1,&quot;theme_color_indexes&quot;:[10,10,10,10,10,10]}"/>
</p:tagLst>
</file>

<file path=ppt/tags/tag5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i"/>
  <p:tag name="KSO_WM_UNIT_INDEX" val="1_3_1"/>
  <p:tag name="KSO_WM_UNIT_ID" val="diagram20233203_2*l_h_i*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57.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2_1"/>
  <p:tag name="KSO_WM_UNIT_ID" val="diagram20233203_2*l_h_x*1_2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1_1"/>
  <p:tag name="KSO_WM_UNIT_ID" val="diagram20233203_2*l_h_x*1_1_1"/>
  <p:tag name="KSO_WM_TEMPLATE_CATEGORY" val="diagram"/>
  <p:tag name="KSO_WM_TEMPLATE_INDEX" val="20233203"/>
  <p:tag name="KSO_WM_UNIT_LAYERLEVEL" val="1_1_1"/>
  <p:tag name="KSO_WM_TAG_VERSION" val="3.0"/>
  <p:tag name="KSO_WM_UNIT_VALUE" val="100*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5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x"/>
  <p:tag name="KSO_WM_UNIT_INDEX" val="1_3_1"/>
  <p:tag name="KSO_WM_UNIT_ID" val="diagram20233203_2*l_h_x*1_3_1"/>
  <p:tag name="KSO_WM_TEMPLATE_CATEGORY" val="diagram"/>
  <p:tag name="KSO_WM_TEMPLATE_INDEX" val="20233203"/>
  <p:tag name="KSO_WM_UNIT_LAYERLEVEL" val="1_1_1"/>
  <p:tag name="KSO_WM_TAG_VERSION" val="3.0"/>
  <p:tag name="KSO_WM_UNIT_VALUE" val="108*108"/>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43.77500610351564,&quot;left&quot;:74.45,&quot;top&quot;:65.95,&quot;width&quot;:836.2999938964844}"/>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10,10,10,10,10,10]}"/>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0.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22227]}"/>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3.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66.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6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8.1278381347656}"/>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0.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636_1*n_h_h_f*1_2_1_1"/>
  <p:tag name="KSO_WM_TEMPLATE_CATEGORY" val="diagram"/>
  <p:tag name="KSO_WM_TEMPLATE_INDEX" val="20231636"/>
  <p:tag name="KSO_WM_UNIT_LAYERLEVEL" val="1_1_1_1"/>
  <p:tag name="KSO_WM_TAG_VERSION" val="3.0"/>
  <p:tag name="KSO_WM_BEAUTIFY_FLAG" val="#wm#"/>
  <p:tag name="KSO_WM_DIAGRAM_VERSION" val="3"/>
  <p:tag name="KSO_WM_UNIT_SUBTYPE" val="a"/>
  <p:tag name="KSO_WM_UNIT_NOCLEAR" val="0"/>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1.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636_1*n_h_h_f*1_2_2_1"/>
  <p:tag name="KSO_WM_TEMPLATE_CATEGORY" val="diagram"/>
  <p:tag name="KSO_WM_TEMPLATE_INDEX" val="20231636"/>
  <p:tag name="KSO_WM_UNIT_LAYERLEVEL" val="1_1_1_1"/>
  <p:tag name="KSO_WM_TAG_VERSION" val="3.0"/>
  <p:tag name="KSO_WM_BEAUTIFY_FLAG" val="#wm#"/>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10,10,10,10,10,10]}"/>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2_1"/>
  <p:tag name="KSO_WM_UNIT_ID" val="diagram20231636_1*n_h_h_i*1_2_2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10,10,10,10,10,10]}"/>
</p:tagLst>
</file>

<file path=ppt/tags/tag74.xml><?xml version="1.0" encoding="utf-8"?>
<p:tagLst xmlns:p="http://schemas.openxmlformats.org/presentationml/2006/main">
  <p:tag name="KSO_WM_BEAUTIFY_FLAG" val="#wm#"/>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636_1*n_h_i*1_1_2"/>
  <p:tag name="KSO_WM_TEMPLATE_CATEGORY" val="diagram"/>
  <p:tag name="KSO_WM_TEMPLATE_INDEX" val="20231636"/>
  <p:tag name="KSO_WM_UNIT_LAYERLEVEL" val="1_1_1"/>
  <p:tag name="KSO_WM_TAG_VERSION" val="3.0"/>
  <p:tag name="KSO_WM_DIAGRAM_VERSION" val="3"/>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solid&quot;:{&quot;brightness&quot;:0.699999988079071,&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 name="KSO_WM_DIAGRAM_USE_COLOR_VALUE" val="{&quot;color_scheme&quot;:1,&quot;color_type&quot;:1,&quot;theme_color_indexes&quot;:[10,10,10,10,10,10]}"/>
</p:tagLst>
</file>

<file path=ppt/tags/tag7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36_1*n_h_a*1_1_1"/>
  <p:tag name="KSO_WM_TEMPLATE_CATEGORY" val="diagram"/>
  <p:tag name="KSO_WM_TEMPLATE_INDEX" val="20231636"/>
  <p:tag name="KSO_WM_UNIT_LAYERLEVEL" val="1_1_1"/>
  <p:tag name="KSO_WM_TAG_VERSION" val="3.0"/>
  <p:tag name="KSO_WM_DIAGRAM_GROUP_CODE" val="n1-1"/>
  <p:tag name="KSO_WM_UNIT_TYPE" val="n_h_a"/>
  <p:tag name="KSO_WM_UNIT_INDEX" val="1_1_1"/>
  <p:tag name="KSO_WM_UNIT_ISCONTENTSTITLE" val="0"/>
  <p:tag name="KSO_WM_UNIT_ISNUMDGMTITLE" val="0"/>
  <p:tag name="KSO_WM_UNIT_NOCLEAR" val="0"/>
  <p:tag name="KSO_WM_DIAGRAM_VERSION" val="3"/>
  <p:tag name="KSO_WM_DIAGRAM_COLOR_TRICK" val="1"/>
  <p:tag name="KSO_WM_DIAGRAM_COLOR_TEXT_CAN_REMOVE" val="n"/>
  <p:tag name="KSO_WM_DIAGRAM_MAX_ITEMCNT" val="6"/>
  <p:tag name="KSO_WM_DIAGRAM_MIN_ITEMCNT" val="2"/>
  <p:tag name="KSO_WM_DIAGRAM_VIRTUALLY_FRAME" val="{&quot;height&quot;:351.6748962402344,&quot;left&quot;:55.772161865234374,&quot;top&quot;:62.41255187988281,&quot;width&quot;:853.75567626953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0"/>
  <p:tag name="KSO_WM_UNIT_TEXT_TYPE" val="1"/>
  <p:tag name="KSO_WM_UNIT_PRESET_TEXT" val="添加项标题"/>
  <p:tag name="KSO_WM_UNIT_LINE_FORE_SCHEMECOLOR_INDEX" val="5"/>
  <p:tag name="KSO_WM_UNIT_TEXT_FILL_FORE_SCHEMECOLOR_INDEX" val="1"/>
  <p:tag name="KSO_WM_UNIT_TEXT_FILL_TYPE" val="1"/>
  <p:tag name="KSO_WM_DIAGRAM_USE_COLOR_VALUE" val="{&quot;color_scheme&quot;:1,&quot;color_type&quot;:1,&quot;theme_color_indexes&quot;:[10,10,10,10,10,10]}"/>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DIAGRAM_VIRTUALLY_FRAME" val="{&quot;height&quot;:367,&quot;left&quot;:25.1,&quot;top&quot;:97.1,&quot;width&quot;:914.75}"/>
</p:tagLst>
</file>

<file path=ppt/tags/tag84.xml><?xml version="1.0" encoding="utf-8"?>
<p:tagLst xmlns:p="http://schemas.openxmlformats.org/presentationml/2006/main">
  <p:tag name="KSO_WM_DIAGRAM_VIRTUALLY_FRAME" val="{&quot;height&quot;:367,&quot;left&quot;:25.1,&quot;top&quot;:97.1,&quot;width&quot;:914.75}"/>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wm#"/>
  <p:tag name="KSO_WM_TEMPLATE_CATEGORY" val="custom"/>
  <p:tag name="KSO_WM_TEMPLATE_INDEX" val="2020508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15984]}"/>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6.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7.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8.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ags/tag99.xml><?xml version="1.0" encoding="utf-8"?>
<p:tagLst xmlns:p="http://schemas.openxmlformats.org/presentationml/2006/main">
  <p:tag name="KSO_WM_DIAGRAM_VIRTUALLY_FRAME" val="{&quot;height&quot;:361.1157480314961,&quot;left&quot;:49.40677165354331,&quot;top&quot;:118.91535433070867,&quot;width&quot;:861.2966929133858}"/>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1583</Words>
  <Application>WPS 演示</Application>
  <PresentationFormat>宽屏</PresentationFormat>
  <Paragraphs>189</Paragraphs>
  <Slides>34</Slides>
  <Notes>4</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34</vt:i4>
      </vt:variant>
    </vt:vector>
  </HeadingPairs>
  <TitlesOfParts>
    <vt:vector size="57" baseType="lpstr">
      <vt:lpstr>Arial</vt:lpstr>
      <vt:lpstr>宋体</vt:lpstr>
      <vt:lpstr>Wingdings</vt:lpstr>
      <vt:lpstr>Wingdings</vt:lpstr>
      <vt:lpstr>思源黑体 CN Bold</vt:lpstr>
      <vt:lpstr>黑体</vt:lpstr>
      <vt:lpstr>思源黑体 CN Medium</vt:lpstr>
      <vt:lpstr>思源黑体 CN Normal</vt:lpstr>
      <vt:lpstr>KSOFDDF4E7ED</vt:lpstr>
      <vt:lpstr>Segoe Print</vt:lpstr>
      <vt:lpstr>微软雅黑</vt:lpstr>
      <vt:lpstr>Arial Unicode MS</vt:lpstr>
      <vt:lpstr>Calibri</vt:lpstr>
      <vt:lpstr>思源宋体 CN</vt:lpstr>
      <vt:lpstr>思源黑体 CN Light</vt:lpstr>
      <vt:lpstr>KSOFCE3C27C1</vt:lpstr>
      <vt:lpstr>思源宋体 CN</vt:lpstr>
      <vt:lpstr>思源黑体 CN Bold</vt:lpstr>
      <vt:lpstr>思源黑体 CN Light</vt:lpstr>
      <vt:lpstr>思源黑体 CN Medium</vt:lpstr>
      <vt:lpstr>思源黑体 CN Normal</vt:lpstr>
      <vt:lpstr>KSOF6188761F</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孙</cp:lastModifiedBy>
  <cp:revision>1070</cp:revision>
  <dcterms:created xsi:type="dcterms:W3CDTF">2019-06-19T02:08:00Z</dcterms:created>
  <dcterms:modified xsi:type="dcterms:W3CDTF">2026-09-16T05:51:10Z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2052-12.1.0.28505</vt:lpwstr>
  </property>
  <property fmtid="{D5CDD505-2E9C-101B-9397-08002B2CF9AE}" pid="3" name="ICV">
    <vt:lpwstr>1AD5D797B13648A2958FC4A66325288A_13</vt:lpwstr>
  </property>
</Properties>
</file>