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14"/>
  </p:notesMasterIdLst>
  <p:handoutMasterIdLst>
    <p:handoutMasterId r:id="rId39"/>
  </p:handoutMasterIdLst>
  <p:sldIdLst>
    <p:sldId id="307" r:id="rId4"/>
    <p:sldId id="1027" r:id="rId5"/>
    <p:sldId id="1116" r:id="rId6"/>
    <p:sldId id="1170" r:id="rId7"/>
    <p:sldId id="1171" r:id="rId8"/>
    <p:sldId id="1129" r:id="rId9"/>
    <p:sldId id="1115" r:id="rId10"/>
    <p:sldId id="1123" r:id="rId11"/>
    <p:sldId id="1125" r:id="rId12"/>
    <p:sldId id="1156" r:id="rId13"/>
    <p:sldId id="1162" r:id="rId15"/>
    <p:sldId id="1163" r:id="rId16"/>
    <p:sldId id="1164" r:id="rId17"/>
    <p:sldId id="1165" r:id="rId18"/>
    <p:sldId id="1166" r:id="rId19"/>
    <p:sldId id="1172" r:id="rId20"/>
    <p:sldId id="1153" r:id="rId21"/>
    <p:sldId id="1174" r:id="rId22"/>
    <p:sldId id="1175" r:id="rId23"/>
    <p:sldId id="1176" r:id="rId24"/>
    <p:sldId id="1177" r:id="rId25"/>
    <p:sldId id="1179" r:id="rId26"/>
    <p:sldId id="1178" r:id="rId27"/>
    <p:sldId id="1180" r:id="rId28"/>
    <p:sldId id="1181" r:id="rId29"/>
    <p:sldId id="1182" r:id="rId30"/>
    <p:sldId id="1183" r:id="rId31"/>
    <p:sldId id="1167" r:id="rId32"/>
    <p:sldId id="1168" r:id="rId33"/>
    <p:sldId id="1169" r:id="rId34"/>
    <p:sldId id="1184" r:id="rId35"/>
    <p:sldId id="1185" r:id="rId36"/>
    <p:sldId id="1186" r:id="rId37"/>
    <p:sldId id="503" r:id="rId38"/>
  </p:sldIdLst>
  <p:sldSz cx="12192000" cy="6858000"/>
  <p:notesSz cx="6858000" cy="9144000"/>
  <p:embeddedFontLst>
    <p:embeddedFont>
      <p:font typeface="微软雅黑" panose="020B0503020204020204" pitchFamily="34" charset="-122"/>
      <p:regular r:id="rId44"/>
    </p:embeddedFont>
    <p:embeddedFont>
      <p:font typeface="方正宝黑体 简 Light" panose="02000400000000000000" charset="-122"/>
      <p:regular r:id="rId45"/>
    </p:embeddedFont>
    <p:embeddedFont>
      <p:font typeface="思源黑体 CN Normal" panose="020B0400000000000000" pitchFamily="34" charset="-122"/>
      <p:regular r:id="rId46"/>
    </p:embeddedFont>
    <p:embeddedFont>
      <p:font typeface="黑体" panose="02010609060101010101" charset="-122"/>
      <p:regular r:id="rId47"/>
    </p:embeddedFont>
    <p:embeddedFont>
      <p:font typeface="汉仪超粗宋简" panose="02010600000101010101" charset="-122"/>
      <p:regular r:id="rId48"/>
    </p:embeddedFont>
    <p:embeddedFont>
      <p:font typeface="Calibri" panose="020F050202020403020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0BB8"/>
    <a:srgbClr val="241789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3" Type="http://schemas.openxmlformats.org/officeDocument/2006/relationships/tags" Target="tags/tag102.xml"/><Relationship Id="rId52" Type="http://schemas.openxmlformats.org/officeDocument/2006/relationships/font" Target="fonts/font9.fntdata"/><Relationship Id="rId51" Type="http://schemas.openxmlformats.org/officeDocument/2006/relationships/font" Target="fonts/font8.fntdata"/><Relationship Id="rId50" Type="http://schemas.openxmlformats.org/officeDocument/2006/relationships/font" Target="fonts/font7.fntdata"/><Relationship Id="rId5" Type="http://schemas.openxmlformats.org/officeDocument/2006/relationships/slide" Target="slides/slide2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7.xml"/><Relationship Id="rId27" Type="http://schemas.openxmlformats.org/officeDocument/2006/relationships/image" Target="../media/image15.svg"/><Relationship Id="rId26" Type="http://schemas.openxmlformats.org/officeDocument/2006/relationships/image" Target="../media/image14.png"/><Relationship Id="rId25" Type="http://schemas.openxmlformats.org/officeDocument/2006/relationships/tags" Target="../tags/tag46.xml"/><Relationship Id="rId24" Type="http://schemas.openxmlformats.org/officeDocument/2006/relationships/image" Target="../media/image13.svg"/><Relationship Id="rId23" Type="http://schemas.openxmlformats.org/officeDocument/2006/relationships/image" Target="../media/image12.png"/><Relationship Id="rId22" Type="http://schemas.openxmlformats.org/officeDocument/2006/relationships/tags" Target="../tags/tag45.xml"/><Relationship Id="rId21" Type="http://schemas.openxmlformats.org/officeDocument/2006/relationships/image" Target="../media/image11.svg"/><Relationship Id="rId20" Type="http://schemas.openxmlformats.org/officeDocument/2006/relationships/image" Target="../media/image10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9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0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1.xml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altLang="zh-CN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 descr="7b0a2020202022776f7264617274223a2022220a7d0a"/>
          <p:cNvSpPr txBox="1"/>
          <p:nvPr/>
        </p:nvSpPr>
        <p:spPr>
          <a:xfrm>
            <a:off x="229870" y="1132840"/>
            <a:ext cx="85553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热点选股一键操作</a:t>
            </a: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  </a:t>
            </a:r>
            <a:endParaRPr lang="en-US" altLang="zh-CN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            </a:t>
            </a:r>
            <a:r>
              <a:rPr lang="zh-CN" altLang="en-US" sz="2800" dirty="0">
                <a:ln w="6213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7647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sym typeface="+mn-ea"/>
              </a:rPr>
              <a:t>猎手专属</a:t>
            </a:r>
            <a:endParaRPr lang="zh-CN" altLang="en-US" sz="2800" dirty="0">
              <a:ln w="6213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7647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</a:t>
            </a:r>
            <a:r>
              <a:rPr lang="en-US" sz="2800" b="1">
                <a:solidFill>
                  <a:schemeClr val="bg1"/>
                </a:solidFill>
              </a:rPr>
              <a:t>8</a:t>
            </a:r>
            <a:r>
              <a:rPr lang="zh-CN" altLang="en-US" sz="2800" b="1">
                <a:solidFill>
                  <a:schemeClr val="bg1"/>
                </a:solidFill>
              </a:rPr>
              <a:t>月策略</a:t>
            </a:r>
            <a:r>
              <a:rPr lang="en-US" altLang="zh-CN" sz="2800" b="1">
                <a:solidFill>
                  <a:schemeClr val="bg1"/>
                </a:solidFill>
              </a:rPr>
              <a:t>1</a:t>
            </a:r>
            <a:r>
              <a:rPr lang="zh-CN" altLang="en-US" sz="2800" b="1">
                <a:solidFill>
                  <a:schemeClr val="bg1"/>
                </a:solidFill>
              </a:rPr>
              <a:t>，</a:t>
            </a:r>
            <a:r>
              <a:rPr lang="zh-CN" altLang="en-US" sz="2800" b="1">
                <a:solidFill>
                  <a:schemeClr val="bg1"/>
                </a:solidFill>
              </a:rPr>
              <a:t>机器人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" y="776605"/>
            <a:ext cx="10744835" cy="5741670"/>
          </a:xfrm>
          <a:prstGeom prst="rect">
            <a:avLst/>
          </a:prstGeom>
        </p:spPr>
      </p:pic>
      <p:sp>
        <p:nvSpPr>
          <p:cNvPr id="12" name="左箭头 11"/>
          <p:cNvSpPr/>
          <p:nvPr/>
        </p:nvSpPr>
        <p:spPr>
          <a:xfrm>
            <a:off x="4760595" y="1571625"/>
            <a:ext cx="1504315" cy="62293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15540" y="1422400"/>
            <a:ext cx="2155190" cy="8604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逻辑</a:t>
            </a:r>
            <a:r>
              <a:rPr lang="en-US" altLang="zh-CN" sz="1400"/>
              <a:t>1</a:t>
            </a:r>
            <a:r>
              <a:rPr lang="zh-CN" altLang="en-US" sz="1400"/>
              <a:t>，扩张主题，新高的股票</a:t>
            </a:r>
            <a:r>
              <a:rPr lang="zh-CN" altLang="en-US" sz="1400"/>
              <a:t>增多</a:t>
            </a:r>
            <a:endParaRPr lang="zh-CN" altLang="en-US" sz="1400"/>
          </a:p>
        </p:txBody>
      </p:sp>
      <p:sp>
        <p:nvSpPr>
          <p:cNvPr id="14" name="左箭头 13"/>
          <p:cNvSpPr/>
          <p:nvPr/>
        </p:nvSpPr>
        <p:spPr>
          <a:xfrm>
            <a:off x="4760595" y="2425065"/>
            <a:ext cx="1538605" cy="69786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943100" y="2425065"/>
            <a:ext cx="2877820" cy="86741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逻辑</a:t>
            </a:r>
            <a:r>
              <a:rPr lang="en-US" altLang="zh-CN" sz="1400"/>
              <a:t>2</a:t>
            </a:r>
            <a:r>
              <a:rPr lang="zh-CN" altLang="en-US" sz="1400"/>
              <a:t>，</a:t>
            </a:r>
            <a:r>
              <a:rPr lang="en-US" altLang="zh-CN" sz="1400"/>
              <a:t>2025</a:t>
            </a:r>
            <a:r>
              <a:rPr lang="zh-CN" altLang="en-US" sz="1400"/>
              <a:t>世界机器人大会于</a:t>
            </a:r>
            <a:r>
              <a:rPr lang="en-US" altLang="zh-CN" sz="1400"/>
              <a:t>8</a:t>
            </a:r>
            <a:r>
              <a:rPr lang="zh-CN" altLang="en-US" sz="1400"/>
              <a:t>月</a:t>
            </a:r>
            <a:r>
              <a:rPr lang="en-US" altLang="zh-CN" sz="1400"/>
              <a:t>8</a:t>
            </a:r>
            <a:r>
              <a:rPr lang="zh-CN" altLang="en-US" sz="1400"/>
              <a:t>日至</a:t>
            </a:r>
            <a:r>
              <a:rPr lang="en-US" altLang="zh-CN" sz="1400"/>
              <a:t>12</a:t>
            </a:r>
            <a:r>
              <a:rPr lang="zh-CN" altLang="en-US" sz="1400"/>
              <a:t>日在北京经济技术开发区北人亦创国际会展中心举办</a:t>
            </a:r>
            <a:endParaRPr lang="zh-CN" altLang="en-US" sz="1400"/>
          </a:p>
        </p:txBody>
      </p:sp>
      <p:sp>
        <p:nvSpPr>
          <p:cNvPr id="16" name="左箭头 15"/>
          <p:cNvSpPr/>
          <p:nvPr/>
        </p:nvSpPr>
        <p:spPr>
          <a:xfrm>
            <a:off x="4760595" y="3683635"/>
            <a:ext cx="1538605" cy="69786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56970" y="3598545"/>
            <a:ext cx="3603625" cy="86741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逻辑</a:t>
            </a:r>
            <a:r>
              <a:rPr lang="en-US" altLang="zh-CN" sz="1400"/>
              <a:t>3</a:t>
            </a:r>
            <a:r>
              <a:rPr lang="zh-CN" altLang="en-US" sz="1400"/>
              <a:t>，机器人企业加速交付，松延动力已经成功量产交付了</a:t>
            </a:r>
            <a:r>
              <a:rPr lang="en-US" altLang="zh-CN" sz="1400"/>
              <a:t>105</a:t>
            </a:r>
            <a:r>
              <a:rPr lang="zh-CN" altLang="en-US" sz="1400"/>
              <a:t>台人形机器人，环比</a:t>
            </a:r>
            <a:r>
              <a:rPr lang="en-US" altLang="zh-CN" sz="1400"/>
              <a:t>6</a:t>
            </a:r>
            <a:r>
              <a:rPr lang="zh-CN" altLang="en-US" sz="1400"/>
              <a:t>月交付的</a:t>
            </a:r>
            <a:r>
              <a:rPr lang="en-US" altLang="zh-CN" sz="1400"/>
              <a:t>38</a:t>
            </a:r>
            <a:r>
              <a:rPr lang="zh-CN" altLang="en-US" sz="1400"/>
              <a:t>台增长了</a:t>
            </a:r>
            <a:r>
              <a:rPr lang="en-US" altLang="zh-CN" sz="1400"/>
              <a:t>176%</a:t>
            </a:r>
            <a:r>
              <a:rPr lang="zh-CN" altLang="en-US" sz="1400"/>
              <a:t>，宇树机器人，智元机器人</a:t>
            </a:r>
            <a:r>
              <a:rPr lang="en-US" altLang="zh-CN" sz="1400"/>
              <a:t>IPO</a:t>
            </a:r>
            <a:r>
              <a:rPr lang="zh-CN" altLang="en-US" sz="1400"/>
              <a:t>上市，接下来就是</a:t>
            </a:r>
            <a:r>
              <a:rPr lang="zh-CN" altLang="en-US" sz="1400"/>
              <a:t>看订单</a:t>
            </a:r>
            <a:endParaRPr lang="zh-CN" altLang="en-US" sz="140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4575175"/>
            <a:ext cx="3839845" cy="2111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en-US" sz="2800" b="1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月策略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，军工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756920"/>
            <a:ext cx="11877040" cy="57048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415540" y="1422400"/>
            <a:ext cx="2155190" cy="8604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逻辑</a:t>
            </a:r>
            <a:r>
              <a:rPr lang="en-US" altLang="zh-CN" sz="1400"/>
              <a:t>1</a:t>
            </a:r>
            <a:r>
              <a:rPr lang="zh-CN" altLang="en-US" sz="1400"/>
              <a:t>，军工趋势金叉</a:t>
            </a:r>
            <a:r>
              <a:rPr lang="en-US" altLang="zh-CN" sz="1400"/>
              <a:t>12</a:t>
            </a:r>
            <a:r>
              <a:rPr lang="zh-CN" altLang="en-US" sz="1400"/>
              <a:t>次炒作，资金排行</a:t>
            </a:r>
            <a:r>
              <a:rPr lang="zh-CN" altLang="en-US" sz="1400"/>
              <a:t>靠前</a:t>
            </a:r>
            <a:endParaRPr lang="zh-CN" altLang="en-US" sz="1400"/>
          </a:p>
        </p:txBody>
      </p:sp>
      <p:sp>
        <p:nvSpPr>
          <p:cNvPr id="5" name="矩形 4"/>
          <p:cNvSpPr/>
          <p:nvPr/>
        </p:nvSpPr>
        <p:spPr>
          <a:xfrm>
            <a:off x="1798320" y="2519680"/>
            <a:ext cx="2772410" cy="11709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逻辑</a:t>
            </a:r>
            <a:r>
              <a:rPr lang="en-US" altLang="zh-CN" sz="1400"/>
              <a:t>2</a:t>
            </a:r>
            <a:r>
              <a:rPr lang="zh-CN" altLang="en-US" sz="1400"/>
              <a:t>，</a:t>
            </a:r>
            <a:r>
              <a:rPr lang="en-US" altLang="zh-CN" sz="1400"/>
              <a:t>9</a:t>
            </a:r>
            <a:r>
              <a:rPr lang="zh-CN" altLang="en-US" sz="1400"/>
              <a:t>月</a:t>
            </a:r>
            <a:r>
              <a:rPr lang="en-US" altLang="zh-CN" sz="1400"/>
              <a:t>3</a:t>
            </a:r>
            <a:r>
              <a:rPr lang="zh-CN" altLang="en-US" sz="1400"/>
              <a:t>日将举行抗战胜利</a:t>
            </a:r>
            <a:r>
              <a:rPr lang="en-US" altLang="zh-CN" sz="1400"/>
              <a:t>80</a:t>
            </a:r>
            <a:r>
              <a:rPr lang="zh-CN" altLang="en-US" sz="1400"/>
              <a:t>周年阅兵，新型无人装备、智能作战系统等展示有望提振板块情绪，催化行情延续至</a:t>
            </a:r>
            <a:r>
              <a:rPr lang="en-US" altLang="zh-CN" sz="1400"/>
              <a:t>8</a:t>
            </a:r>
            <a:r>
              <a:rPr lang="zh-CN" altLang="en-US" sz="1400"/>
              <a:t>月底</a:t>
            </a:r>
            <a:endParaRPr lang="zh-CN" altLang="en-US" sz="1400"/>
          </a:p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1576070" y="4034790"/>
            <a:ext cx="2994660" cy="9823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逻辑</a:t>
            </a:r>
            <a:r>
              <a:rPr lang="en-US" altLang="zh-CN" sz="1400"/>
              <a:t>3</a:t>
            </a:r>
            <a:r>
              <a:rPr lang="zh-CN" altLang="en-US" sz="1400"/>
              <a:t>，军方订单逐步恢复，军工集团启动新一轮规划编制，需求确定性增强</a:t>
            </a:r>
            <a:endParaRPr lang="zh-CN" altLang="en-US" sz="1400"/>
          </a:p>
        </p:txBody>
      </p:sp>
      <p:sp>
        <p:nvSpPr>
          <p:cNvPr id="12" name="左箭头 11"/>
          <p:cNvSpPr/>
          <p:nvPr/>
        </p:nvSpPr>
        <p:spPr>
          <a:xfrm>
            <a:off x="4760595" y="1571625"/>
            <a:ext cx="1504315" cy="62293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左箭头 8"/>
          <p:cNvSpPr/>
          <p:nvPr/>
        </p:nvSpPr>
        <p:spPr>
          <a:xfrm>
            <a:off x="4820285" y="2952750"/>
            <a:ext cx="1504315" cy="62293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左箭头 9"/>
          <p:cNvSpPr/>
          <p:nvPr/>
        </p:nvSpPr>
        <p:spPr>
          <a:xfrm>
            <a:off x="4887595" y="4293870"/>
            <a:ext cx="1504315" cy="62293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军工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核心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股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8030"/>
            <a:ext cx="5622925" cy="2904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925" y="795655"/>
            <a:ext cx="5372735" cy="2857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" y="3792220"/>
            <a:ext cx="5580380" cy="2536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695" y="3792220"/>
            <a:ext cx="5180330" cy="25368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598035" y="2445385"/>
            <a:ext cx="2364740" cy="7791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无人机控盘</a:t>
            </a:r>
            <a:r>
              <a:rPr lang="en-US" altLang="zh-CN"/>
              <a:t>+</a:t>
            </a:r>
            <a:r>
              <a:rPr lang="zh-CN" altLang="en-US"/>
              <a:t>业绩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17575" y="5474970"/>
            <a:ext cx="2512695" cy="4540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业绩</a:t>
            </a:r>
            <a:r>
              <a:rPr lang="en-US" altLang="zh-CN"/>
              <a:t>+</a:t>
            </a:r>
            <a:r>
              <a:rPr lang="zh-CN" altLang="en-US"/>
              <a:t>高端</a:t>
            </a:r>
            <a:r>
              <a:rPr lang="zh-CN" altLang="en-US"/>
              <a:t>装备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779010" y="5615305"/>
            <a:ext cx="7161530" cy="4406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业绩</a:t>
            </a:r>
            <a:r>
              <a:rPr lang="en-US" altLang="zh-CN"/>
              <a:t>+</a:t>
            </a:r>
            <a:r>
              <a:rPr lang="zh-CN" altLang="en-US"/>
              <a:t>舰艇全电推动系统和航母电磁弹射系统的独家生产供应商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</a:t>
            </a:r>
            <a:r>
              <a:rPr lang="en-US" sz="2800" b="1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月策略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，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AI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应用端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消费电子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780" y="835025"/>
            <a:ext cx="10644505" cy="56883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6230" y="3429000"/>
            <a:ext cx="5488305" cy="21894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核心驱动因素集中在技术迭代、政策支持及市场扩张三大方向</a:t>
            </a:r>
            <a:endParaRPr lang="zh-CN" altLang="en-US"/>
          </a:p>
          <a:p>
            <a:pPr algn="ctr"/>
            <a:r>
              <a:rPr lang="en-US" altLang="zh-CN"/>
              <a:t>1</a:t>
            </a:r>
            <a:r>
              <a:rPr lang="zh-CN" altLang="en-US"/>
              <a:t>，华为全联接大会</a:t>
            </a:r>
            <a:r>
              <a:rPr lang="en-US" altLang="zh-CN"/>
              <a:t>2025</a:t>
            </a:r>
            <a:r>
              <a:rPr lang="zh-CN" altLang="en-US"/>
              <a:t>，</a:t>
            </a:r>
            <a:r>
              <a:rPr lang="en-US" altLang="zh-CN"/>
              <a:t>9</a:t>
            </a:r>
            <a:r>
              <a:rPr lang="zh-CN" altLang="en-US"/>
              <a:t>月份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18-20</a:t>
            </a:r>
            <a:r>
              <a:rPr lang="zh-CN" altLang="en-US"/>
              <a:t>日，上海</a:t>
            </a:r>
            <a:endParaRPr lang="zh-CN" altLang="en-US"/>
          </a:p>
          <a:p>
            <a:pPr algn="ctr"/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en-US" altLang="zh-CN"/>
              <a:t>AI</a:t>
            </a:r>
            <a:r>
              <a:rPr lang="zh-CN" altLang="en-US"/>
              <a:t>眼镜，</a:t>
            </a:r>
            <a:r>
              <a:rPr lang="en-US" altLang="zh-CN"/>
              <a:t>AI</a:t>
            </a:r>
            <a:r>
              <a:rPr lang="zh-CN" altLang="en-US"/>
              <a:t>手机，</a:t>
            </a:r>
            <a:r>
              <a:rPr lang="en-US" altLang="zh-CN"/>
              <a:t>AI</a:t>
            </a:r>
            <a:r>
              <a:rPr lang="zh-CN" altLang="en-US"/>
              <a:t>游戏，苹果，华为，小米等多款产品</a:t>
            </a:r>
            <a:r>
              <a:rPr lang="zh-CN" altLang="en-US"/>
              <a:t>出现</a:t>
            </a:r>
            <a:endParaRPr lang="zh-CN" altLang="en-US"/>
          </a:p>
          <a:p>
            <a:pPr algn="ctr"/>
            <a:r>
              <a:rPr lang="en-US" altLang="zh-CN"/>
              <a:t>3</a:t>
            </a:r>
            <a:r>
              <a:rPr lang="zh-CN" altLang="en-US"/>
              <a:t>，消费电子</a:t>
            </a:r>
            <a:r>
              <a:rPr lang="en-US" altLang="zh-CN"/>
              <a:t>+AI</a:t>
            </a:r>
            <a:r>
              <a:rPr lang="zh-CN" altLang="en-US"/>
              <a:t>应用端三季度预计有爆发</a:t>
            </a:r>
            <a:r>
              <a:rPr lang="zh-CN" altLang="en-US"/>
              <a:t>点</a:t>
            </a:r>
            <a:endParaRPr lang="zh-CN" altLang="en-US"/>
          </a:p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核心股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8990"/>
            <a:ext cx="6387465" cy="3165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465" y="737235"/>
            <a:ext cx="5804535" cy="32378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50" y="4028440"/>
            <a:ext cx="6508115" cy="25444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670" y="3825875"/>
            <a:ext cx="5942330" cy="26714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</a:t>
            </a:r>
            <a:r>
              <a:rPr lang="en-US" sz="2800" b="1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月策略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，创新药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575" y="795655"/>
            <a:ext cx="10998835" cy="57696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90575" y="1734185"/>
            <a:ext cx="4688840" cy="200533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下半年，在全行业资产比较下来，创新药仍是确定性比较强、置信度比较高、空间比较大的资产。创新药此轮产业趋势，类似</a:t>
            </a:r>
            <a:r>
              <a:rPr lang="en-US" altLang="zh-CN" sz="1400"/>
              <a:t> 2018-2019 </a:t>
            </a:r>
            <a:r>
              <a:rPr lang="zh-CN" altLang="en-US" sz="1400"/>
              <a:t>年</a:t>
            </a:r>
            <a:r>
              <a:rPr lang="en-US" altLang="zh-CN" sz="1400"/>
              <a:t> CXO </a:t>
            </a:r>
            <a:r>
              <a:rPr lang="zh-CN" altLang="en-US" sz="1400"/>
              <a:t>板块的爆发逻辑，本质是产业长期耕耘后势能的集中释放</a:t>
            </a:r>
            <a:endParaRPr lang="zh-CN" altLang="en-US" sz="1400"/>
          </a:p>
          <a:p>
            <a:pPr algn="ctr"/>
            <a:r>
              <a:rPr lang="zh-CN" altLang="en-US" sz="1400"/>
              <a:t>国产创新药的确</a:t>
            </a:r>
            <a:r>
              <a:rPr lang="en-US" altLang="zh-CN" sz="1400"/>
              <a:t> </a:t>
            </a:r>
            <a:r>
              <a:rPr lang="zh-CN" altLang="en-US" sz="1400"/>
              <a:t>从早期投入转向成果兑现期。</a:t>
            </a:r>
            <a:endParaRPr lang="zh-CN" altLang="en-US" sz="1400"/>
          </a:p>
          <a:p>
            <a:pPr algn="ctr"/>
            <a:r>
              <a:rPr lang="zh-CN" altLang="en-US" sz="1400"/>
              <a:t>短期有一定获利盘，需要调整之后才能有更好的布局</a:t>
            </a:r>
            <a:r>
              <a:rPr lang="zh-CN" altLang="en-US" sz="1400"/>
              <a:t>机会</a:t>
            </a:r>
            <a:endParaRPr lang="zh-CN" altLang="en-US" sz="1400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991360" y="86360"/>
            <a:ext cx="8209915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</a:t>
            </a:r>
            <a:r>
              <a:rPr lang="zh-CN" altLang="en-US" sz="2800" b="1">
                <a:solidFill>
                  <a:schemeClr val="bg1"/>
                </a:solidFill>
              </a:rPr>
              <a:t>想选强的，从扩张，</a:t>
            </a:r>
            <a:r>
              <a:rPr lang="zh-CN" altLang="en-US" sz="2800" b="1">
                <a:solidFill>
                  <a:schemeClr val="bg1"/>
                </a:solidFill>
              </a:rPr>
              <a:t>热点主题</a:t>
            </a:r>
            <a:r>
              <a:rPr lang="zh-CN" altLang="en-US" sz="2800" b="1">
                <a:solidFill>
                  <a:schemeClr val="bg1"/>
                </a:solidFill>
              </a:rPr>
              <a:t>筛选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5715" y="900430"/>
            <a:ext cx="9823450" cy="55651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78685" y="21875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流动资金翻红</a:t>
            </a:r>
            <a:r>
              <a:rPr lang="en-US" altLang="zh-CN"/>
              <a:t>+</a:t>
            </a:r>
            <a:r>
              <a:rPr lang="zh-CN" altLang="en-US"/>
              <a:t>控盘</a:t>
            </a:r>
            <a:endParaRPr lang="zh-CN" altLang="en-US"/>
          </a:p>
          <a:p>
            <a:r>
              <a:rPr lang="zh-CN" altLang="en-US"/>
              <a:t>想选当日强势</a:t>
            </a:r>
            <a:r>
              <a:rPr lang="en-US" altLang="zh-CN"/>
              <a:t>L2</a:t>
            </a:r>
            <a:r>
              <a:rPr lang="zh-CN" altLang="en-US"/>
              <a:t>数据配合</a:t>
            </a:r>
            <a:r>
              <a:rPr lang="zh-CN" altLang="en-US"/>
              <a:t>上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两大操作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误区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对象1"/>
          <p:cNvSpPr/>
          <p:nvPr>
            <p:custDataLst>
              <p:tags r:id="rId1"/>
            </p:custDataLst>
          </p:nvPr>
        </p:nvSpPr>
        <p:spPr>
          <a:xfrm>
            <a:off x="4061143" y="2044066"/>
            <a:ext cx="7418982" cy="1287717"/>
          </a:xfrm>
          <a:custGeom>
            <a:avLst/>
            <a:gdLst>
              <a:gd name="connsiteX0" fmla="*/ 1233102 w 7588182"/>
              <a:gd name="connsiteY0" fmla="*/ 1280160 h 1280160"/>
              <a:gd name="connsiteX1" fmla="*/ 1196526 w 7588182"/>
              <a:gd name="connsiteY1" fmla="*/ 1261872 h 1280160"/>
              <a:gd name="connsiteX2" fmla="*/ 1178238 w 7588182"/>
              <a:gd name="connsiteY2" fmla="*/ 1252728 h 1280160"/>
              <a:gd name="connsiteX3" fmla="*/ 16950 w 7588182"/>
              <a:gd name="connsiteY3" fmla="*/ 82296 h 1280160"/>
              <a:gd name="connsiteX4" fmla="*/ 53526 w 7588182"/>
              <a:gd name="connsiteY4" fmla="*/ 0 h 1280160"/>
              <a:gd name="connsiteX5" fmla="*/ 7398879 w 7588182"/>
              <a:gd name="connsiteY5" fmla="*/ 0 h 1280160"/>
              <a:gd name="connsiteX6" fmla="*/ 7588182 w 7588182"/>
              <a:gd name="connsiteY6" fmla="*/ 54864 h 1280160"/>
              <a:gd name="connsiteX7" fmla="*/ 7588182 w 7588182"/>
              <a:gd name="connsiteY7" fmla="*/ 1234440 h 1280160"/>
              <a:gd name="connsiteX8" fmla="*/ 7542462 w 7588182"/>
              <a:gd name="connsiteY8" fmla="*/ 1280160 h 1280160"/>
              <a:gd name="connsiteX9" fmla="*/ 1233102 w 7588182"/>
              <a:gd name="connsiteY9" fmla="*/ 1280160 h 1280160"/>
              <a:gd name="connsiteX0-1" fmla="*/ 1233102 w 7588182"/>
              <a:gd name="connsiteY0-2" fmla="*/ 1280160 h 1280160"/>
              <a:gd name="connsiteX1-3" fmla="*/ 1196526 w 7588182"/>
              <a:gd name="connsiteY1-4" fmla="*/ 1261872 h 1280160"/>
              <a:gd name="connsiteX2-5" fmla="*/ 1178238 w 7588182"/>
              <a:gd name="connsiteY2-6" fmla="*/ 1252728 h 1280160"/>
              <a:gd name="connsiteX3-7" fmla="*/ 16950 w 7588182"/>
              <a:gd name="connsiteY3-8" fmla="*/ 82296 h 1280160"/>
              <a:gd name="connsiteX4-9" fmla="*/ 53526 w 7588182"/>
              <a:gd name="connsiteY4-10" fmla="*/ 0 h 1280160"/>
              <a:gd name="connsiteX5-11" fmla="*/ 7398879 w 7588182"/>
              <a:gd name="connsiteY5-12" fmla="*/ 0 h 1280160"/>
              <a:gd name="connsiteX6-13" fmla="*/ 7421928 w 7588182"/>
              <a:gd name="connsiteY6-14" fmla="*/ 77535 h 1280160"/>
              <a:gd name="connsiteX7-15" fmla="*/ 7588182 w 7588182"/>
              <a:gd name="connsiteY7-16" fmla="*/ 1234440 h 1280160"/>
              <a:gd name="connsiteX8-17" fmla="*/ 7542462 w 7588182"/>
              <a:gd name="connsiteY8-18" fmla="*/ 1280160 h 1280160"/>
              <a:gd name="connsiteX9-19" fmla="*/ 1233102 w 7588182"/>
              <a:gd name="connsiteY9-20" fmla="*/ 1280160 h 1280160"/>
              <a:gd name="connsiteX0-21" fmla="*/ 1233102 w 7545854"/>
              <a:gd name="connsiteY0-22" fmla="*/ 1280160 h 1280160"/>
              <a:gd name="connsiteX1-23" fmla="*/ 1196526 w 7545854"/>
              <a:gd name="connsiteY1-24" fmla="*/ 1261872 h 1280160"/>
              <a:gd name="connsiteX2-25" fmla="*/ 1178238 w 7545854"/>
              <a:gd name="connsiteY2-26" fmla="*/ 1252728 h 1280160"/>
              <a:gd name="connsiteX3-27" fmla="*/ 16950 w 7545854"/>
              <a:gd name="connsiteY3-28" fmla="*/ 82296 h 1280160"/>
              <a:gd name="connsiteX4-29" fmla="*/ 53526 w 7545854"/>
              <a:gd name="connsiteY4-30" fmla="*/ 0 h 1280160"/>
              <a:gd name="connsiteX5-31" fmla="*/ 7398879 w 7545854"/>
              <a:gd name="connsiteY5-32" fmla="*/ 0 h 1280160"/>
              <a:gd name="connsiteX6-33" fmla="*/ 7421928 w 7545854"/>
              <a:gd name="connsiteY6-34" fmla="*/ 77535 h 1280160"/>
              <a:gd name="connsiteX7-35" fmla="*/ 7421928 w 7545854"/>
              <a:gd name="connsiteY7-36" fmla="*/ 1158870 h 1280160"/>
              <a:gd name="connsiteX8-37" fmla="*/ 7542462 w 7545854"/>
              <a:gd name="connsiteY8-38" fmla="*/ 1280160 h 1280160"/>
              <a:gd name="connsiteX9-39" fmla="*/ 1233102 w 7545854"/>
              <a:gd name="connsiteY9-40" fmla="*/ 1280160 h 1280160"/>
              <a:gd name="connsiteX0-41" fmla="*/ 1233102 w 7428646"/>
              <a:gd name="connsiteY0-42" fmla="*/ 1280160 h 1287717"/>
              <a:gd name="connsiteX1-43" fmla="*/ 1196526 w 7428646"/>
              <a:gd name="connsiteY1-44" fmla="*/ 1261872 h 1287717"/>
              <a:gd name="connsiteX2-45" fmla="*/ 1178238 w 7428646"/>
              <a:gd name="connsiteY2-46" fmla="*/ 1252728 h 1287717"/>
              <a:gd name="connsiteX3-47" fmla="*/ 16950 w 7428646"/>
              <a:gd name="connsiteY3-48" fmla="*/ 82296 h 1287717"/>
              <a:gd name="connsiteX4-49" fmla="*/ 53526 w 7428646"/>
              <a:gd name="connsiteY4-50" fmla="*/ 0 h 1287717"/>
              <a:gd name="connsiteX5-51" fmla="*/ 7398879 w 7428646"/>
              <a:gd name="connsiteY5-52" fmla="*/ 0 h 1287717"/>
              <a:gd name="connsiteX6-53" fmla="*/ 7421928 w 7428646"/>
              <a:gd name="connsiteY6-54" fmla="*/ 77535 h 1287717"/>
              <a:gd name="connsiteX7-55" fmla="*/ 7421928 w 7428646"/>
              <a:gd name="connsiteY7-56" fmla="*/ 1158870 h 1287717"/>
              <a:gd name="connsiteX8-57" fmla="*/ 7413993 w 7428646"/>
              <a:gd name="connsiteY8-58" fmla="*/ 1287717 h 1287717"/>
              <a:gd name="connsiteX9-59" fmla="*/ 1233102 w 7428646"/>
              <a:gd name="connsiteY9-60" fmla="*/ 1280160 h 12877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8646" h="1287717">
                <a:moveTo>
                  <a:pt x="1233102" y="1280160"/>
                </a:moveTo>
                <a:cubicBezTo>
                  <a:pt x="1214814" y="1280160"/>
                  <a:pt x="1205670" y="1280160"/>
                  <a:pt x="1196526" y="1261872"/>
                </a:cubicBezTo>
                <a:cubicBezTo>
                  <a:pt x="1187382" y="1261872"/>
                  <a:pt x="1187382" y="1261872"/>
                  <a:pt x="1178238" y="1252728"/>
                </a:cubicBezTo>
                <a:lnTo>
                  <a:pt x="16950" y="82296"/>
                </a:lnTo>
                <a:cubicBezTo>
                  <a:pt x="-19626" y="54864"/>
                  <a:pt x="7806" y="0"/>
                  <a:pt x="53526" y="0"/>
                </a:cubicBezTo>
                <a:lnTo>
                  <a:pt x="7398879" y="0"/>
                </a:lnTo>
                <a:cubicBezTo>
                  <a:pt x="7426311" y="0"/>
                  <a:pt x="7421928" y="40959"/>
                  <a:pt x="7421928" y="77535"/>
                </a:cubicBezTo>
                <a:lnTo>
                  <a:pt x="7421928" y="1158870"/>
                </a:lnTo>
                <a:cubicBezTo>
                  <a:pt x="7421928" y="1186302"/>
                  <a:pt x="7441425" y="1287717"/>
                  <a:pt x="7413993" y="1287717"/>
                </a:cubicBezTo>
                <a:lnTo>
                  <a:pt x="1233102" y="128016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000">
                  <a:schemeClr val="accent1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赚钱的股票跑的快，立马解套赚钱清仓，所以我们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要看清趋势，研究好基本面对个股足够了解，才能赚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大钱。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对象2"/>
          <p:cNvSpPr/>
          <p:nvPr>
            <p:custDataLst>
              <p:tags r:id="rId2"/>
            </p:custDataLst>
          </p:nvPr>
        </p:nvSpPr>
        <p:spPr>
          <a:xfrm>
            <a:off x="4060508" y="4110356"/>
            <a:ext cx="7419657" cy="1280160"/>
          </a:xfrm>
          <a:custGeom>
            <a:avLst/>
            <a:gdLst>
              <a:gd name="connsiteX0" fmla="*/ 1233102 w 7588182"/>
              <a:gd name="connsiteY0" fmla="*/ 0 h 1280160"/>
              <a:gd name="connsiteX1" fmla="*/ 1196526 w 7588182"/>
              <a:gd name="connsiteY1" fmla="*/ 18288 h 1280160"/>
              <a:gd name="connsiteX2" fmla="*/ 1178238 w 7588182"/>
              <a:gd name="connsiteY2" fmla="*/ 27432 h 1280160"/>
              <a:gd name="connsiteX3" fmla="*/ 16950 w 7588182"/>
              <a:gd name="connsiteY3" fmla="*/ 1197864 h 1280160"/>
              <a:gd name="connsiteX4" fmla="*/ 53526 w 7588182"/>
              <a:gd name="connsiteY4" fmla="*/ 1280160 h 1280160"/>
              <a:gd name="connsiteX5" fmla="*/ 7542462 w 7588182"/>
              <a:gd name="connsiteY5" fmla="*/ 1280160 h 1280160"/>
              <a:gd name="connsiteX6" fmla="*/ 7588182 w 7588182"/>
              <a:gd name="connsiteY6" fmla="*/ 1234440 h 1280160"/>
              <a:gd name="connsiteX7" fmla="*/ 7588182 w 7588182"/>
              <a:gd name="connsiteY7" fmla="*/ 54864 h 1280160"/>
              <a:gd name="connsiteX8" fmla="*/ 7300637 w 7588182"/>
              <a:gd name="connsiteY8" fmla="*/ 0 h 1280160"/>
              <a:gd name="connsiteX9" fmla="*/ 1233102 w 7588182"/>
              <a:gd name="connsiteY9" fmla="*/ 0 h 1280160"/>
              <a:gd name="connsiteX0-1" fmla="*/ 1233102 w 7588182"/>
              <a:gd name="connsiteY0-2" fmla="*/ 0 h 1280160"/>
              <a:gd name="connsiteX1-3" fmla="*/ 1196526 w 7588182"/>
              <a:gd name="connsiteY1-4" fmla="*/ 18288 h 1280160"/>
              <a:gd name="connsiteX2-5" fmla="*/ 1178238 w 7588182"/>
              <a:gd name="connsiteY2-6" fmla="*/ 27432 h 1280160"/>
              <a:gd name="connsiteX3-7" fmla="*/ 16950 w 7588182"/>
              <a:gd name="connsiteY3-8" fmla="*/ 1197864 h 1280160"/>
              <a:gd name="connsiteX4-9" fmla="*/ 53526 w 7588182"/>
              <a:gd name="connsiteY4-10" fmla="*/ 1280160 h 1280160"/>
              <a:gd name="connsiteX5-11" fmla="*/ 7542462 w 7588182"/>
              <a:gd name="connsiteY5-12" fmla="*/ 1280160 h 1280160"/>
              <a:gd name="connsiteX6-13" fmla="*/ 7588182 w 7588182"/>
              <a:gd name="connsiteY6-14" fmla="*/ 1234440 h 1280160"/>
              <a:gd name="connsiteX7-15" fmla="*/ 7421928 w 7588182"/>
              <a:gd name="connsiteY7-16" fmla="*/ 77535 h 1280160"/>
              <a:gd name="connsiteX8-17" fmla="*/ 7300637 w 7588182"/>
              <a:gd name="connsiteY8-18" fmla="*/ 0 h 1280160"/>
              <a:gd name="connsiteX9-19" fmla="*/ 1233102 w 7588182"/>
              <a:gd name="connsiteY9-20" fmla="*/ 0 h 1280160"/>
              <a:gd name="connsiteX0-21" fmla="*/ 1233102 w 7546015"/>
              <a:gd name="connsiteY0-22" fmla="*/ 0 h 1280160"/>
              <a:gd name="connsiteX1-23" fmla="*/ 1196526 w 7546015"/>
              <a:gd name="connsiteY1-24" fmla="*/ 18288 h 1280160"/>
              <a:gd name="connsiteX2-25" fmla="*/ 1178238 w 7546015"/>
              <a:gd name="connsiteY2-26" fmla="*/ 27432 h 1280160"/>
              <a:gd name="connsiteX3-27" fmla="*/ 16950 w 7546015"/>
              <a:gd name="connsiteY3-28" fmla="*/ 1197864 h 1280160"/>
              <a:gd name="connsiteX4-29" fmla="*/ 53526 w 7546015"/>
              <a:gd name="connsiteY4-30" fmla="*/ 1280160 h 1280160"/>
              <a:gd name="connsiteX5-31" fmla="*/ 7542462 w 7546015"/>
              <a:gd name="connsiteY5-32" fmla="*/ 1280160 h 1280160"/>
              <a:gd name="connsiteX6-33" fmla="*/ 7429485 w 7546015"/>
              <a:gd name="connsiteY6-34" fmla="*/ 1241997 h 1280160"/>
              <a:gd name="connsiteX7-35" fmla="*/ 7421928 w 7546015"/>
              <a:gd name="connsiteY7-36" fmla="*/ 77535 h 1280160"/>
              <a:gd name="connsiteX8-37" fmla="*/ 7300637 w 7546015"/>
              <a:gd name="connsiteY8-38" fmla="*/ 0 h 1280160"/>
              <a:gd name="connsiteX9-39" fmla="*/ 1233102 w 7546015"/>
              <a:gd name="connsiteY9-40" fmla="*/ 0 h 1280160"/>
              <a:gd name="connsiteX0-41" fmla="*/ 1233102 w 7429485"/>
              <a:gd name="connsiteY0-42" fmla="*/ 0 h 1280160"/>
              <a:gd name="connsiteX1-43" fmla="*/ 1196526 w 7429485"/>
              <a:gd name="connsiteY1-44" fmla="*/ 18288 h 1280160"/>
              <a:gd name="connsiteX2-45" fmla="*/ 1178238 w 7429485"/>
              <a:gd name="connsiteY2-46" fmla="*/ 27432 h 1280160"/>
              <a:gd name="connsiteX3-47" fmla="*/ 16950 w 7429485"/>
              <a:gd name="connsiteY3-48" fmla="*/ 1197864 h 1280160"/>
              <a:gd name="connsiteX4-49" fmla="*/ 53526 w 7429485"/>
              <a:gd name="connsiteY4-50" fmla="*/ 1280160 h 1280160"/>
              <a:gd name="connsiteX5-51" fmla="*/ 7383765 w 7429485"/>
              <a:gd name="connsiteY5-52" fmla="*/ 1280160 h 1280160"/>
              <a:gd name="connsiteX6-53" fmla="*/ 7429485 w 7429485"/>
              <a:gd name="connsiteY6-54" fmla="*/ 1241997 h 1280160"/>
              <a:gd name="connsiteX7-55" fmla="*/ 7421928 w 7429485"/>
              <a:gd name="connsiteY7-56" fmla="*/ 77535 h 1280160"/>
              <a:gd name="connsiteX8-57" fmla="*/ 7300637 w 7429485"/>
              <a:gd name="connsiteY8-58" fmla="*/ 0 h 1280160"/>
              <a:gd name="connsiteX9-59" fmla="*/ 1233102 w 7429485"/>
              <a:gd name="connsiteY9-60" fmla="*/ 0 h 12801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9485" h="1280160">
                <a:moveTo>
                  <a:pt x="1233102" y="0"/>
                </a:moveTo>
                <a:cubicBezTo>
                  <a:pt x="1214814" y="0"/>
                  <a:pt x="1205670" y="9144"/>
                  <a:pt x="1196526" y="18288"/>
                </a:cubicBezTo>
                <a:cubicBezTo>
                  <a:pt x="1187382" y="18288"/>
                  <a:pt x="1187382" y="27432"/>
                  <a:pt x="1178238" y="27432"/>
                </a:cubicBezTo>
                <a:lnTo>
                  <a:pt x="16950" y="1197864"/>
                </a:lnTo>
                <a:cubicBezTo>
                  <a:pt x="-19626" y="1225296"/>
                  <a:pt x="7806" y="1280160"/>
                  <a:pt x="53526" y="1280160"/>
                </a:cubicBezTo>
                <a:lnTo>
                  <a:pt x="7383765" y="1280160"/>
                </a:lnTo>
                <a:cubicBezTo>
                  <a:pt x="7411197" y="1280160"/>
                  <a:pt x="7429485" y="1269429"/>
                  <a:pt x="7429485" y="1241997"/>
                </a:cubicBezTo>
                <a:lnTo>
                  <a:pt x="7421928" y="77535"/>
                </a:lnTo>
                <a:cubicBezTo>
                  <a:pt x="7421928" y="40959"/>
                  <a:pt x="7328069" y="0"/>
                  <a:pt x="7300637" y="0"/>
                </a:cubicBezTo>
                <a:lnTo>
                  <a:pt x="1233102" y="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  <a:gs pos="2000">
                  <a:schemeClr val="accent2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不会做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T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，做反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T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，股价新高都不一定赚钱，所以如果不会操作，最好就是持股，在底部资金启动的位置低吸，等一个大的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启动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对象3"/>
          <p:cNvSpPr/>
          <p:nvPr>
            <p:custDataLst>
              <p:tags r:id="rId3"/>
            </p:custDataLst>
          </p:nvPr>
        </p:nvSpPr>
        <p:spPr>
          <a:xfrm>
            <a:off x="4045903" y="1705611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对象4"/>
          <p:cNvSpPr/>
          <p:nvPr>
            <p:custDataLst>
              <p:tags r:id="rId4"/>
            </p:custDataLst>
          </p:nvPr>
        </p:nvSpPr>
        <p:spPr>
          <a:xfrm>
            <a:off x="4045903" y="5011421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对象6"/>
          <p:cNvSpPr/>
          <p:nvPr>
            <p:custDataLst>
              <p:tags r:id="rId5"/>
            </p:custDataLst>
          </p:nvPr>
        </p:nvSpPr>
        <p:spPr>
          <a:xfrm>
            <a:off x="683578" y="1753236"/>
            <a:ext cx="4086040" cy="4048800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15000"/>
            </a:schemeClr>
          </a:solidFill>
        </p:spPr>
        <p:txBody>
          <a:bodyPr lIns="0" tIns="0" rIns="0" bIns="0">
            <a:noAutofit/>
          </a:bodyPr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对象12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132523" y="2211071"/>
            <a:ext cx="3188409" cy="3132620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</p:spPr>
        <p:txBody>
          <a:bodyPr wrap="square" lIns="360000" tIns="0" rIns="360000" bIns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常见操作</a:t>
            </a:r>
            <a:r>
              <a:rPr lang="zh-CN" altLang="en-US" sz="27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误区</a:t>
            </a:r>
            <a:endParaRPr lang="zh-CN" altLang="en-US" sz="27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三要素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90090" y="866775"/>
            <a:ext cx="77165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大量的实践经验和市场分析都表明</a:t>
            </a:r>
            <a:r>
              <a:rPr lang="en-US" altLang="zh-CN"/>
              <a:t>:</a:t>
            </a:r>
            <a:r>
              <a:rPr lang="zh-CN" altLang="en-US"/>
              <a:t>在牛市中坚定地</a:t>
            </a:r>
            <a:r>
              <a:rPr lang="en-US" altLang="zh-CN"/>
              <a:t>“</a:t>
            </a:r>
            <a:r>
              <a:rPr lang="zh-CN" altLang="en-US"/>
              <a:t>捂住</a:t>
            </a:r>
            <a:r>
              <a:rPr lang="en-US" altLang="zh-CN"/>
              <a:t>“</a:t>
            </a:r>
            <a:r>
              <a:rPr lang="zh-CN" altLang="en-US"/>
              <a:t>优质股票，才是最有可能实现财富大幅度增值的最优策略</a:t>
            </a:r>
            <a:r>
              <a:rPr lang="en-US" altLang="zh-CN"/>
              <a:t>;</a:t>
            </a:r>
            <a:r>
              <a:rPr lang="zh-CN" altLang="en-US"/>
              <a:t>而追随热点</a:t>
            </a:r>
            <a:r>
              <a:rPr lang="en-US" altLang="zh-CN"/>
              <a:t>“</a:t>
            </a:r>
            <a:r>
              <a:rPr lang="zh-CN" altLang="en-US"/>
              <a:t>左右横跳</a:t>
            </a:r>
            <a:r>
              <a:rPr lang="en-US" altLang="zh-CN"/>
              <a:t>”</a:t>
            </a:r>
            <a:r>
              <a:rPr lang="zh-CN" altLang="en-US"/>
              <a:t>，试图通过精准把握每一次股价波动来获取最大收益的方法，却往往不是最优解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005455" y="2879090"/>
            <a:ext cx="1673860" cy="10706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选好</a:t>
            </a:r>
            <a:r>
              <a:rPr lang="zh-CN" altLang="en-US"/>
              <a:t>有耐心</a:t>
            </a:r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549390" y="2781935"/>
            <a:ext cx="2182495" cy="12941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看好要</a:t>
            </a:r>
            <a:r>
              <a:rPr lang="zh-CN" altLang="en-US"/>
              <a:t>重仓</a:t>
            </a: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645025" y="4932680"/>
            <a:ext cx="2473960" cy="13690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频繁换股是</a:t>
            </a:r>
            <a:r>
              <a:rPr lang="zh-CN" altLang="en-US"/>
              <a:t>大忌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3170" y="751840"/>
            <a:ext cx="4862830" cy="5724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751840"/>
            <a:ext cx="5854700" cy="5724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</a:t>
            </a:r>
            <a:r>
              <a:rPr lang="zh-CN" altLang="en-US" sz="2800" b="1">
                <a:solidFill>
                  <a:schemeClr val="bg1"/>
                </a:solidFill>
              </a:rPr>
              <a:t>牛市慢涨急跌是常态，资金轮动是</a:t>
            </a:r>
            <a:r>
              <a:rPr lang="zh-CN" altLang="en-US" sz="2800" b="1">
                <a:solidFill>
                  <a:schemeClr val="bg1"/>
                </a:solidFill>
              </a:rPr>
              <a:t>机会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824230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圆角矩形 21"/>
          <p:cNvSpPr/>
          <p:nvPr>
            <p:custDataLst>
              <p:tags r:id="rId2"/>
            </p:custDataLst>
          </p:nvPr>
        </p:nvSpPr>
        <p:spPr>
          <a:xfrm>
            <a:off x="4491991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959485" y="3065145"/>
            <a:ext cx="2966085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从市场进入慢牛走势到现在位置，平稳的创新高，市场资金保持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1.5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万亿以上，开户人数同比增长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70% 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，增量资金正在逐步进场，市场出现调整就是机会，所以不要害怕下跌，增量资金接下来是源源不断的进场，国家队，外资，居民存款，理财等等长期牛市开启，不怕下跌，就怕不跌</a:t>
            </a: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1052195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>
                <a:solidFill>
                  <a:schemeClr val="accent1"/>
                </a:solidFill>
                <a:latin typeface="+mn-ea"/>
                <a:cs typeface="+mn-ea"/>
              </a:rPr>
              <a:t>8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月调整就是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机会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4508500" y="2948940"/>
            <a:ext cx="3269615" cy="25133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蚂蚁金服有一个数据，关于这几年基民亏损的原因，基本上都是频繁换股和追高，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只要抛出这两者，多点耐心和低吸布局的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90%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都可以达到获利情况，所以追涨杀跌不可取，频繁换股不可取，选对主题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方向，耐心等待是赚钱的最简单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方式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4753611" y="2365376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亏损的</a:t>
            </a: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原因</a:t>
            </a:r>
            <a:endParaRPr lang="zh-CN" altLang="en-US" sz="24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7"/>
            </p:custDataLst>
          </p:nvPr>
        </p:nvSpPr>
        <p:spPr>
          <a:xfrm>
            <a:off x="8226426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8"/>
            </p:custDataLst>
          </p:nvPr>
        </p:nvSpPr>
        <p:spPr>
          <a:xfrm>
            <a:off x="8550910" y="3065145"/>
            <a:ext cx="2607310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1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，牛市考验的不是技术、而是对未来的坚定程度</a:t>
            </a:r>
            <a:endParaRPr lang="zh-CN" altLang="en-US" sz="1400" b="1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2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，我们筛选低位启动主题股，资金翻红，又是一波大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机会</a:t>
            </a: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3</a:t>
            </a:r>
            <a:r>
              <a:rPr lang="zh-CN" altLang="en-US" sz="1400" b="1">
                <a:ln>
                  <a:noFill/>
                  <a:prstDash val="sysDot"/>
                </a:ln>
                <a:gradFill>
                  <a:gsLst>
                    <a:gs pos="0">
                      <a:srgbClr val="FFDA32"/>
                    </a:gs>
                    <a:gs pos="100000">
                      <a:srgbClr val="EA2768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ea"/>
                <a:cs typeface="+mn-ea"/>
              </a:rPr>
              <a:t>，市场每一波的高位巨震都会酝酿着资金的轮动，对于前期高位股票释放风险之后，留下来的资金抄底低位</a:t>
            </a: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9"/>
            </p:custDataLst>
          </p:nvPr>
        </p:nvSpPr>
        <p:spPr>
          <a:xfrm>
            <a:off x="7998460" y="2506345"/>
            <a:ext cx="3507105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对我们来讲机会大于风险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73301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1"/>
            </p:custDataLst>
          </p:nvPr>
        </p:nvCxnSpPr>
        <p:spPr>
          <a:xfrm>
            <a:off x="5941061" y="5639436"/>
            <a:ext cx="337820" cy="0"/>
          </a:xfrm>
          <a:prstGeom prst="line">
            <a:avLst/>
          </a:prstGeom>
          <a:ln w="47625" cap="rnd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2"/>
            </p:custDataLst>
          </p:nvPr>
        </p:nvCxnSpPr>
        <p:spPr>
          <a:xfrm>
            <a:off x="9675496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13"/>
            </p:custDataLst>
          </p:nvPr>
        </p:nvSpPr>
        <p:spPr>
          <a:xfrm>
            <a:off x="2034540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14"/>
            </p:custDataLst>
          </p:nvPr>
        </p:nvSpPr>
        <p:spPr>
          <a:xfrm>
            <a:off x="2064385" y="1332865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15"/>
            </p:custDataLst>
          </p:nvPr>
        </p:nvSpPr>
        <p:spPr>
          <a:xfrm>
            <a:off x="5664836" y="1333500"/>
            <a:ext cx="890270" cy="890270"/>
          </a:xfrm>
          <a:prstGeom prst="ellipse">
            <a:avLst/>
          </a:prstGeom>
          <a:solidFill>
            <a:schemeClr val="accent2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椭圆 40"/>
          <p:cNvSpPr/>
          <p:nvPr>
            <p:custDataLst>
              <p:tags r:id="rId16"/>
            </p:custDataLst>
          </p:nvPr>
        </p:nvSpPr>
        <p:spPr>
          <a:xfrm>
            <a:off x="5694681" y="1332865"/>
            <a:ext cx="829945" cy="829945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17"/>
            </p:custDataLst>
          </p:nvPr>
        </p:nvSpPr>
        <p:spPr>
          <a:xfrm>
            <a:off x="9399271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18"/>
            </p:custDataLst>
          </p:nvPr>
        </p:nvSpPr>
        <p:spPr>
          <a:xfrm>
            <a:off x="9429116" y="1333500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4" name="图形 23" descr="333438303937363b333438313038303bd7e9d6afbcdcb9b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7116" y="1585596"/>
            <a:ext cx="324485" cy="324485"/>
          </a:xfrm>
          <a:prstGeom prst="rect">
            <a:avLst/>
          </a:prstGeom>
        </p:spPr>
      </p:pic>
      <p:pic>
        <p:nvPicPr>
          <p:cNvPr id="45" name="图形 25" descr="333438303937363b333438313039323bcfeec4bfbcc6bba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47411" y="1585596"/>
            <a:ext cx="323850" cy="323850"/>
          </a:xfrm>
          <a:prstGeom prst="rect">
            <a:avLst/>
          </a:prstGeom>
        </p:spPr>
      </p:pic>
      <p:pic>
        <p:nvPicPr>
          <p:cNvPr id="46" name="图形 26" descr="333438303937363b333438313037333bcad0b3a1bebad5f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98991" y="1604011"/>
            <a:ext cx="289560" cy="289560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918845"/>
            <a:ext cx="10001250" cy="4679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4040" y="708025"/>
            <a:ext cx="8775700" cy="5537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" y="1151255"/>
            <a:ext cx="11266805" cy="4555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065" y="723900"/>
            <a:ext cx="7940675" cy="58864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0" y="717550"/>
            <a:ext cx="9461500" cy="5422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265" y="1337310"/>
            <a:ext cx="9391650" cy="4400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80" y="1134745"/>
            <a:ext cx="12174220" cy="49142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牛市把握好主题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670" y="746125"/>
            <a:ext cx="5429885" cy="5698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9610"/>
            <a:ext cx="5735955" cy="5648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基金</a:t>
            </a:r>
            <a:r>
              <a:rPr lang="zh-CN" altLang="en-US" sz="2800" b="1">
                <a:solidFill>
                  <a:schemeClr val="bg1"/>
                </a:solidFill>
              </a:rPr>
              <a:t>业务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784860"/>
            <a:ext cx="11172825" cy="5654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基金</a:t>
            </a:r>
            <a:r>
              <a:rPr lang="zh-CN" altLang="en-US" sz="2800" b="1">
                <a:solidFill>
                  <a:schemeClr val="bg1"/>
                </a:solidFill>
              </a:rPr>
              <a:t>业务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35" y="790575"/>
            <a:ext cx="10636885" cy="5488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10105" y="86360"/>
            <a:ext cx="7837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关于</a:t>
            </a:r>
            <a:r>
              <a:rPr lang="zh-CN" altLang="en-US" sz="2800" b="1">
                <a:solidFill>
                  <a:schemeClr val="bg1"/>
                </a:solidFill>
              </a:rPr>
              <a:t>绿帽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130" y="749935"/>
            <a:ext cx="11832590" cy="56261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25805" y="3136900"/>
            <a:ext cx="8354695" cy="15576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r>
              <a:rPr lang="zh-CN" altLang="en-US"/>
              <a:t>，市场轮动持续涨，不是只涨一个面，所以不具备大涨之后大跌的</a:t>
            </a:r>
            <a:r>
              <a:rPr lang="zh-CN" altLang="en-US"/>
              <a:t>局面</a:t>
            </a:r>
            <a:endParaRPr lang="zh-CN" altLang="en-US"/>
          </a:p>
          <a:p>
            <a:pPr algn="ctr"/>
            <a:r>
              <a:rPr lang="en-US" altLang="zh-CN"/>
              <a:t>2</a:t>
            </a:r>
            <a:r>
              <a:rPr lang="zh-CN" altLang="en-US"/>
              <a:t>，资金承接力不错</a:t>
            </a:r>
            <a:r>
              <a:rPr lang="en-US" altLang="zh-CN"/>
              <a:t>1.8</a:t>
            </a:r>
            <a:r>
              <a:rPr lang="zh-CN" altLang="en-US"/>
              <a:t>万亿，高位调，低位上，不断有突破年线形成控盘的</a:t>
            </a:r>
            <a:r>
              <a:rPr lang="zh-CN" altLang="en-US"/>
              <a:t>股票</a:t>
            </a:r>
            <a:endParaRPr lang="zh-CN" altLang="en-US"/>
          </a:p>
          <a:p>
            <a:pPr algn="ctr"/>
            <a:r>
              <a:rPr lang="en-US" altLang="zh-CN"/>
              <a:t>3</a:t>
            </a:r>
            <a:r>
              <a:rPr lang="zh-CN" altLang="en-US"/>
              <a:t>，系统性风险目前不具备，即便出现调整也是</a:t>
            </a:r>
            <a:r>
              <a:rPr lang="zh-CN" altLang="en-US"/>
              <a:t>机会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基金</a:t>
            </a:r>
            <a:r>
              <a:rPr lang="zh-CN" altLang="en-US" sz="2800" b="1">
                <a:solidFill>
                  <a:schemeClr val="bg1"/>
                </a:solidFill>
              </a:rPr>
              <a:t>业务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540" y="737870"/>
            <a:ext cx="10979150" cy="5769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-02_1754308535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10105" y="86360"/>
            <a:ext cx="7837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</a:t>
            </a:r>
            <a:r>
              <a:rPr lang="zh-CN" altLang="en-US" sz="2800" b="1">
                <a:solidFill>
                  <a:schemeClr val="bg1"/>
                </a:solidFill>
              </a:rPr>
              <a:t>科创</a:t>
            </a:r>
            <a:r>
              <a:rPr lang="en-US" altLang="zh-CN" sz="2800" b="1">
                <a:solidFill>
                  <a:schemeClr val="bg1"/>
                </a:solidFill>
              </a:rPr>
              <a:t>50</a:t>
            </a:r>
            <a:r>
              <a:rPr lang="zh-CN" altLang="en-US" sz="2800" b="1">
                <a:solidFill>
                  <a:schemeClr val="bg1"/>
                </a:solidFill>
              </a:rPr>
              <a:t>上市五年来未出现牛市</a:t>
            </a:r>
            <a:r>
              <a:rPr lang="zh-CN" altLang="en-US" sz="2800" b="1">
                <a:solidFill>
                  <a:schemeClr val="bg1"/>
                </a:solidFill>
              </a:rPr>
              <a:t>行情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" y="720725"/>
            <a:ext cx="11678285" cy="5809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2425" y="2919730"/>
            <a:ext cx="48088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去年海光信息，澜起科技</a:t>
            </a:r>
            <a:r>
              <a:rPr lang="en-US" altLang="zh-CN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寒武纪，中芯国际等龙头企业业绩出现大幅度扭转，与科八条去年提出的时间一致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科创牛去年三季度扭转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经过将近一年横盘，即将形成突破走势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10105" y="86360"/>
            <a:ext cx="7837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澜起科技引领</a:t>
            </a:r>
            <a:r>
              <a:rPr lang="zh-CN" altLang="en-US" sz="2800" b="1">
                <a:solidFill>
                  <a:schemeClr val="bg1"/>
                </a:solidFill>
              </a:rPr>
              <a:t>科创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" y="913130"/>
            <a:ext cx="9757410" cy="52139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41550" y="86360"/>
            <a:ext cx="7951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</a:rPr>
              <a:t>科创</a:t>
            </a:r>
            <a:r>
              <a:rPr lang="en-US" altLang="zh-CN" sz="2800" b="1">
                <a:solidFill>
                  <a:schemeClr val="bg1"/>
                </a:solidFill>
              </a:rPr>
              <a:t>50</a:t>
            </a:r>
            <a:r>
              <a:rPr lang="zh-CN" altLang="en-US" sz="2800" b="1">
                <a:solidFill>
                  <a:schemeClr val="bg1"/>
                </a:solidFill>
              </a:rPr>
              <a:t>，科创</a:t>
            </a:r>
            <a:r>
              <a:rPr lang="en-US" altLang="zh-CN" sz="2800" b="1">
                <a:solidFill>
                  <a:schemeClr val="bg1"/>
                </a:solidFill>
              </a:rPr>
              <a:t>100</a:t>
            </a:r>
            <a:r>
              <a:rPr lang="zh-CN" altLang="en-US" sz="2800" b="1">
                <a:solidFill>
                  <a:schemeClr val="bg1"/>
                </a:solidFill>
              </a:rPr>
              <a:t>，</a:t>
            </a:r>
            <a:r>
              <a:rPr lang="zh-CN" altLang="en-US" sz="2800" b="1">
                <a:solidFill>
                  <a:schemeClr val="bg1"/>
                </a:solidFill>
              </a:rPr>
              <a:t>讲解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805180"/>
            <a:ext cx="5948045" cy="5457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35" y="750570"/>
            <a:ext cx="5955665" cy="551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科创芯片，双创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讲解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" y="763270"/>
            <a:ext cx="5788660" cy="5665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890" y="812800"/>
            <a:ext cx="6056630" cy="56159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选股</a:t>
            </a:r>
            <a:r>
              <a:rPr lang="zh-CN" altLang="en-US" sz="2800" b="1">
                <a:solidFill>
                  <a:schemeClr val="bg1"/>
                </a:solidFill>
              </a:rPr>
              <a:t>标准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0" name="任意多边形: 形状 66"/>
          <p:cNvSpPr/>
          <p:nvPr>
            <p:custDataLst>
              <p:tags r:id="rId1"/>
            </p:custDataLst>
          </p:nvPr>
        </p:nvSpPr>
        <p:spPr>
          <a:xfrm>
            <a:off x="4510088" y="3344863"/>
            <a:ext cx="1610360" cy="1339850"/>
          </a:xfrm>
          <a:custGeom>
            <a:avLst/>
            <a:gdLst>
              <a:gd name="connsiteX0" fmla="*/ 1276741 w 1276742"/>
              <a:gd name="connsiteY0" fmla="*/ 0 h 1061986"/>
              <a:gd name="connsiteX1" fmla="*/ 1276742 w 1276742"/>
              <a:gd name="connsiteY1" fmla="*/ 754178 h 1061986"/>
              <a:gd name="connsiteX2" fmla="*/ 1193218 w 1276742"/>
              <a:gd name="connsiteY2" fmla="*/ 758133 h 1061986"/>
              <a:gd name="connsiteX3" fmla="*/ 661068 w 1276742"/>
              <a:gd name="connsiteY3" fmla="*/ 955275 h 1061986"/>
              <a:gd name="connsiteX4" fmla="*/ 533981 w 1276742"/>
              <a:gd name="connsiteY4" fmla="*/ 1061986 h 1061986"/>
              <a:gd name="connsiteX5" fmla="*/ 0 w 1276742"/>
              <a:gd name="connsiteY5" fmla="*/ 528005 h 1061986"/>
              <a:gd name="connsiteX6" fmla="*/ 102148 w 1276742"/>
              <a:gd name="connsiteY6" fmla="*/ 434642 h 1061986"/>
              <a:gd name="connsiteX7" fmla="*/ 210764 w 1276742"/>
              <a:gd name="connsiteY7" fmla="*/ 350038 h 1061986"/>
              <a:gd name="connsiteX8" fmla="*/ 226476 w 1276742"/>
              <a:gd name="connsiteY8" fmla="*/ 339564 h 1061986"/>
              <a:gd name="connsiteX9" fmla="*/ 231818 w 1276742"/>
              <a:gd name="connsiteY9" fmla="*/ 349407 h 1061986"/>
              <a:gd name="connsiteX10" fmla="*/ 567617 w 1276742"/>
              <a:gd name="connsiteY10" fmla="*/ 527950 h 1061986"/>
              <a:gd name="connsiteX11" fmla="*/ 972577 w 1276742"/>
              <a:gd name="connsiteY11" fmla="*/ 122990 h 1061986"/>
              <a:gd name="connsiteX12" fmla="*/ 964350 w 1276742"/>
              <a:gd name="connsiteY12" fmla="*/ 41377 h 1061986"/>
              <a:gd name="connsiteX13" fmla="*/ 960889 w 1276742"/>
              <a:gd name="connsiteY13" fmla="*/ 30227 h 1061986"/>
              <a:gd name="connsiteX14" fmla="*/ 977784 w 1276742"/>
              <a:gd name="connsiteY14" fmla="*/ 26610 h 1061986"/>
              <a:gd name="connsiteX15" fmla="*/ 1120866 w 1276742"/>
              <a:gd name="connsiteY15" fmla="*/ 7380 h 1061986"/>
              <a:gd name="connsiteX16" fmla="*/ 1276741 w 1276742"/>
              <a:gd name="connsiteY16" fmla="*/ 0 h 10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6742" h="1061986">
                <a:moveTo>
                  <a:pt x="1276741" y="0"/>
                </a:moveTo>
                <a:lnTo>
                  <a:pt x="1276742" y="754178"/>
                </a:lnTo>
                <a:lnTo>
                  <a:pt x="1193218" y="758133"/>
                </a:lnTo>
                <a:cubicBezTo>
                  <a:pt x="996274" y="776879"/>
                  <a:pt x="814351" y="847135"/>
                  <a:pt x="661068" y="955275"/>
                </a:cubicBezTo>
                <a:lnTo>
                  <a:pt x="533981" y="1061986"/>
                </a:lnTo>
                <a:lnTo>
                  <a:pt x="0" y="528005"/>
                </a:lnTo>
                <a:lnTo>
                  <a:pt x="102148" y="434642"/>
                </a:lnTo>
                <a:cubicBezTo>
                  <a:pt x="137272" y="405144"/>
                  <a:pt x="173502" y="376919"/>
                  <a:pt x="210764" y="350038"/>
                </a:cubicBezTo>
                <a:lnTo>
                  <a:pt x="226476" y="339564"/>
                </a:lnTo>
                <a:lnTo>
                  <a:pt x="231818" y="349407"/>
                </a:lnTo>
                <a:cubicBezTo>
                  <a:pt x="304592" y="457127"/>
                  <a:pt x="427834" y="527950"/>
                  <a:pt x="567617" y="527950"/>
                </a:cubicBezTo>
                <a:cubicBezTo>
                  <a:pt x="791270" y="527950"/>
                  <a:pt x="972577" y="346643"/>
                  <a:pt x="972577" y="122990"/>
                </a:cubicBezTo>
                <a:cubicBezTo>
                  <a:pt x="972577" y="95034"/>
                  <a:pt x="969744" y="67739"/>
                  <a:pt x="964350" y="41377"/>
                </a:cubicBezTo>
                <a:lnTo>
                  <a:pt x="960889" y="30227"/>
                </a:lnTo>
                <a:lnTo>
                  <a:pt x="977784" y="26610"/>
                </a:lnTo>
                <a:cubicBezTo>
                  <a:pt x="1024895" y="18407"/>
                  <a:pt x="1072612" y="11973"/>
                  <a:pt x="1120866" y="7380"/>
                </a:cubicBezTo>
                <a:lnTo>
                  <a:pt x="1276741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1" name="任意多边形: 形状 70"/>
          <p:cNvSpPr/>
          <p:nvPr>
            <p:custDataLst>
              <p:tags r:id="rId2"/>
            </p:custDataLst>
          </p:nvPr>
        </p:nvSpPr>
        <p:spPr>
          <a:xfrm rot="8100000">
            <a:off x="3567748" y="4424998"/>
            <a:ext cx="1609725" cy="1337310"/>
          </a:xfrm>
          <a:custGeom>
            <a:avLst/>
            <a:gdLst>
              <a:gd name="connsiteX0" fmla="*/ 0 w 1276199"/>
              <a:gd name="connsiteY0" fmla="*/ 1060005 h 1060005"/>
              <a:gd name="connsiteX1" fmla="*/ 0 w 1276199"/>
              <a:gd name="connsiteY1" fmla="*/ 304875 h 1060005"/>
              <a:gd name="connsiteX2" fmla="*/ 161676 w 1276199"/>
              <a:gd name="connsiteY2" fmla="*/ 291757 h 1060005"/>
              <a:gd name="connsiteX3" fmla="*/ 678505 w 1276199"/>
              <a:gd name="connsiteY3" fmla="*/ 58217 h 1060005"/>
              <a:gd name="connsiteX4" fmla="*/ 742913 w 1276199"/>
              <a:gd name="connsiteY4" fmla="*/ 0 h 1060005"/>
              <a:gd name="connsiteX5" fmla="*/ 1276199 w 1276199"/>
              <a:gd name="connsiteY5" fmla="*/ 533284 h 1060005"/>
              <a:gd name="connsiteX6" fmla="*/ 1154511 w 1276199"/>
              <a:gd name="connsiteY6" fmla="*/ 643273 h 1060005"/>
              <a:gd name="connsiteX7" fmla="*/ 1039317 w 1276199"/>
              <a:gd name="connsiteY7" fmla="*/ 730030 h 1060005"/>
              <a:gd name="connsiteX8" fmla="*/ 1004619 w 1276199"/>
              <a:gd name="connsiteY8" fmla="*/ 752187 h 1060005"/>
              <a:gd name="connsiteX9" fmla="*/ 999492 w 1276199"/>
              <a:gd name="connsiteY9" fmla="*/ 742444 h 1060005"/>
              <a:gd name="connsiteX10" fmla="*/ 947600 w 1276199"/>
              <a:gd name="connsiteY10" fmla="*/ 678917 h 1060005"/>
              <a:gd name="connsiteX11" fmla="*/ 374901 w 1276199"/>
              <a:gd name="connsiteY11" fmla="*/ 678917 h 1060005"/>
              <a:gd name="connsiteX12" fmla="*/ 256290 w 1276199"/>
              <a:gd name="connsiteY12" fmla="*/ 965267 h 1060005"/>
              <a:gd name="connsiteX13" fmla="*/ 263374 w 1276199"/>
              <a:gd name="connsiteY13" fmla="*/ 1039178 h 1060005"/>
              <a:gd name="connsiteX14" fmla="*/ 130034 w 1276199"/>
              <a:gd name="connsiteY14" fmla="*/ 1054940 h 1060005"/>
              <a:gd name="connsiteX15" fmla="*/ 0 w 1276199"/>
              <a:gd name="connsiteY15" fmla="*/ 1060005 h 106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6199" h="1060005">
                <a:moveTo>
                  <a:pt x="0" y="1060005"/>
                </a:moveTo>
                <a:lnTo>
                  <a:pt x="0" y="304875"/>
                </a:lnTo>
                <a:lnTo>
                  <a:pt x="161676" y="291757"/>
                </a:lnTo>
                <a:cubicBezTo>
                  <a:pt x="346683" y="260953"/>
                  <a:pt x="525381" y="183107"/>
                  <a:pt x="678505" y="58217"/>
                </a:cubicBezTo>
                <a:lnTo>
                  <a:pt x="742913" y="0"/>
                </a:lnTo>
                <a:lnTo>
                  <a:pt x="1276199" y="533284"/>
                </a:lnTo>
                <a:lnTo>
                  <a:pt x="1154511" y="643273"/>
                </a:lnTo>
                <a:cubicBezTo>
                  <a:pt x="1116994" y="673873"/>
                  <a:pt x="1078562" y="702792"/>
                  <a:pt x="1039317" y="730030"/>
                </a:cubicBezTo>
                <a:lnTo>
                  <a:pt x="1004619" y="752187"/>
                </a:lnTo>
                <a:lnTo>
                  <a:pt x="999492" y="742444"/>
                </a:lnTo>
                <a:cubicBezTo>
                  <a:pt x="984666" y="719989"/>
                  <a:pt x="967369" y="698685"/>
                  <a:pt x="947600" y="678917"/>
                </a:cubicBezTo>
                <a:cubicBezTo>
                  <a:pt x="789454" y="520771"/>
                  <a:pt x="533047" y="520771"/>
                  <a:pt x="374901" y="678917"/>
                </a:cubicBezTo>
                <a:cubicBezTo>
                  <a:pt x="295827" y="757990"/>
                  <a:pt x="256291" y="861629"/>
                  <a:pt x="256290" y="965267"/>
                </a:cubicBezTo>
                <a:lnTo>
                  <a:pt x="263374" y="1039178"/>
                </a:lnTo>
                <a:lnTo>
                  <a:pt x="130034" y="1054940"/>
                </a:lnTo>
                <a:lnTo>
                  <a:pt x="0" y="1060005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3"/>
            </p:custDataLst>
          </p:nvPr>
        </p:nvSpPr>
        <p:spPr>
          <a:xfrm>
            <a:off x="4786948" y="305657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股性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椭圆 55"/>
          <p:cNvSpPr/>
          <p:nvPr>
            <p:custDataLst>
              <p:tags r:id="rId4"/>
            </p:custDataLst>
          </p:nvPr>
        </p:nvSpPr>
        <p:spPr>
          <a:xfrm>
            <a:off x="3525203" y="4283393"/>
            <a:ext cx="877570" cy="877570"/>
          </a:xfrm>
          <a:prstGeom prst="ellipse">
            <a:avLst/>
          </a:prstGeom>
          <a:gradFill>
            <a:gsLst>
              <a:gs pos="44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市值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任意多边形: 形状 72"/>
          <p:cNvSpPr/>
          <p:nvPr>
            <p:custDataLst>
              <p:tags r:id="rId5"/>
            </p:custDataLst>
          </p:nvPr>
        </p:nvSpPr>
        <p:spPr>
          <a:xfrm>
            <a:off x="6178233" y="3344863"/>
            <a:ext cx="1612900" cy="1341755"/>
          </a:xfrm>
          <a:custGeom>
            <a:avLst/>
            <a:gdLst>
              <a:gd name="connsiteX0" fmla="*/ 0 w 1278677"/>
              <a:gd name="connsiteY0" fmla="*/ 0 h 1063676"/>
              <a:gd name="connsiteX1" fmla="*/ 155877 w 1278677"/>
              <a:gd name="connsiteY1" fmla="*/ 7381 h 1063676"/>
              <a:gd name="connsiteX2" fmla="*/ 298959 w 1278677"/>
              <a:gd name="connsiteY2" fmla="*/ 26610 h 1063676"/>
              <a:gd name="connsiteX3" fmla="*/ 335795 w 1278677"/>
              <a:gd name="connsiteY3" fmla="*/ 34495 h 1063676"/>
              <a:gd name="connsiteX4" fmla="*/ 331683 w 1278677"/>
              <a:gd name="connsiteY4" fmla="*/ 47742 h 1063676"/>
              <a:gd name="connsiteX5" fmla="*/ 323456 w 1278677"/>
              <a:gd name="connsiteY5" fmla="*/ 129355 h 1063676"/>
              <a:gd name="connsiteX6" fmla="*/ 728416 w 1278677"/>
              <a:gd name="connsiteY6" fmla="*/ 534315 h 1063676"/>
              <a:gd name="connsiteX7" fmla="*/ 1064215 w 1278677"/>
              <a:gd name="connsiteY7" fmla="*/ 355772 h 1063676"/>
              <a:gd name="connsiteX8" fmla="*/ 1066927 w 1278677"/>
              <a:gd name="connsiteY8" fmla="*/ 350776 h 1063676"/>
              <a:gd name="connsiteX9" fmla="*/ 1174595 w 1278677"/>
              <a:gd name="connsiteY9" fmla="*/ 434643 h 1063676"/>
              <a:gd name="connsiteX10" fmla="*/ 1278677 w 1278677"/>
              <a:gd name="connsiteY10" fmla="*/ 529773 h 1063676"/>
              <a:gd name="connsiteX11" fmla="*/ 744774 w 1278677"/>
              <a:gd name="connsiteY11" fmla="*/ 1063676 h 1063676"/>
              <a:gd name="connsiteX12" fmla="*/ 615675 w 1278677"/>
              <a:gd name="connsiteY12" fmla="*/ 955276 h 1063676"/>
              <a:gd name="connsiteX13" fmla="*/ 83525 w 1278677"/>
              <a:gd name="connsiteY13" fmla="*/ 758134 h 1063676"/>
              <a:gd name="connsiteX14" fmla="*/ 0 w 1278677"/>
              <a:gd name="connsiteY14" fmla="*/ 754179 h 1063676"/>
              <a:gd name="connsiteX15" fmla="*/ 0 w 1278677"/>
              <a:gd name="connsiteY15" fmla="*/ 0 h 106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8677" h="1063676">
                <a:moveTo>
                  <a:pt x="0" y="0"/>
                </a:moveTo>
                <a:lnTo>
                  <a:pt x="155877" y="7381"/>
                </a:lnTo>
                <a:cubicBezTo>
                  <a:pt x="204131" y="11974"/>
                  <a:pt x="251848" y="18407"/>
                  <a:pt x="298959" y="26610"/>
                </a:cubicBezTo>
                <a:lnTo>
                  <a:pt x="335795" y="34495"/>
                </a:lnTo>
                <a:lnTo>
                  <a:pt x="331683" y="47742"/>
                </a:lnTo>
                <a:cubicBezTo>
                  <a:pt x="326289" y="74104"/>
                  <a:pt x="323456" y="101399"/>
                  <a:pt x="323456" y="129355"/>
                </a:cubicBezTo>
                <a:cubicBezTo>
                  <a:pt x="323456" y="353008"/>
                  <a:pt x="504763" y="534315"/>
                  <a:pt x="728416" y="534315"/>
                </a:cubicBezTo>
                <a:cubicBezTo>
                  <a:pt x="868199" y="534315"/>
                  <a:pt x="991441" y="463492"/>
                  <a:pt x="1064215" y="355772"/>
                </a:cubicBezTo>
                <a:lnTo>
                  <a:pt x="1066927" y="350776"/>
                </a:lnTo>
                <a:lnTo>
                  <a:pt x="1174595" y="434643"/>
                </a:lnTo>
                <a:lnTo>
                  <a:pt x="1278677" y="529773"/>
                </a:lnTo>
                <a:lnTo>
                  <a:pt x="744774" y="1063676"/>
                </a:lnTo>
                <a:lnTo>
                  <a:pt x="615675" y="955276"/>
                </a:lnTo>
                <a:cubicBezTo>
                  <a:pt x="462393" y="847135"/>
                  <a:pt x="280468" y="776880"/>
                  <a:pt x="83525" y="758134"/>
                </a:cubicBezTo>
                <a:lnTo>
                  <a:pt x="0" y="75417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8" name="椭圆 57"/>
          <p:cNvSpPr/>
          <p:nvPr>
            <p:custDataLst>
              <p:tags r:id="rId6"/>
            </p:custDataLst>
          </p:nvPr>
        </p:nvSpPr>
        <p:spPr>
          <a:xfrm>
            <a:off x="6658293" y="3064828"/>
            <a:ext cx="877570" cy="877570"/>
          </a:xfrm>
          <a:prstGeom prst="ellipse">
            <a:avLst/>
          </a:prstGeom>
          <a:gradFill>
            <a:gsLst>
              <a:gs pos="5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0" name="任意多边形: 形状 76"/>
          <p:cNvSpPr/>
          <p:nvPr>
            <p:custDataLst>
              <p:tags r:id="rId7"/>
            </p:custDataLst>
          </p:nvPr>
        </p:nvSpPr>
        <p:spPr>
          <a:xfrm>
            <a:off x="7157403" y="4054158"/>
            <a:ext cx="1339850" cy="1605915"/>
          </a:xfrm>
          <a:custGeom>
            <a:avLst/>
            <a:gdLst>
              <a:gd name="connsiteX0" fmla="*/ 534034 w 1062218"/>
              <a:gd name="connsiteY0" fmla="*/ 0 h 1272934"/>
              <a:gd name="connsiteX1" fmla="*/ 620622 w 1062218"/>
              <a:gd name="connsiteY1" fmla="*/ 93608 h 1272934"/>
              <a:gd name="connsiteX2" fmla="*/ 705863 w 1062218"/>
              <a:gd name="connsiteY2" fmla="*/ 201702 h 1272934"/>
              <a:gd name="connsiteX3" fmla="*/ 725983 w 1062218"/>
              <a:gd name="connsiteY3" fmla="*/ 231493 h 1272934"/>
              <a:gd name="connsiteX4" fmla="*/ 677176 w 1062218"/>
              <a:gd name="connsiteY4" fmla="*/ 271762 h 1272934"/>
              <a:gd name="connsiteX5" fmla="*/ 558566 w 1062218"/>
              <a:gd name="connsiteY5" fmla="*/ 558112 h 1272934"/>
              <a:gd name="connsiteX6" fmla="*/ 963526 w 1062218"/>
              <a:gd name="connsiteY6" fmla="*/ 963072 h 1272934"/>
              <a:gd name="connsiteX7" fmla="*/ 1031607 w 1062218"/>
              <a:gd name="connsiteY7" fmla="*/ 956209 h 1272934"/>
              <a:gd name="connsiteX8" fmla="*/ 1033836 w 1062218"/>
              <a:gd name="connsiteY8" fmla="*/ 966313 h 1272934"/>
              <a:gd name="connsiteX9" fmla="*/ 1053944 w 1062218"/>
              <a:gd name="connsiteY9" fmla="*/ 1109114 h 1272934"/>
              <a:gd name="connsiteX10" fmla="*/ 1062218 w 1062218"/>
              <a:gd name="connsiteY10" fmla="*/ 1272934 h 1272934"/>
              <a:gd name="connsiteX11" fmla="*/ 308039 w 1062218"/>
              <a:gd name="connsiteY11" fmla="*/ 1272934 h 1272934"/>
              <a:gd name="connsiteX12" fmla="*/ 303660 w 1062218"/>
              <a:gd name="connsiteY12" fmla="*/ 1186224 h 1272934"/>
              <a:gd name="connsiteX13" fmla="*/ 103346 w 1062218"/>
              <a:gd name="connsiteY13" fmla="*/ 655633 h 1272934"/>
              <a:gd name="connsiteX14" fmla="*/ 0 w 1062218"/>
              <a:gd name="connsiteY14" fmla="*/ 534036 h 1272934"/>
              <a:gd name="connsiteX15" fmla="*/ 534034 w 1062218"/>
              <a:gd name="connsiteY15" fmla="*/ 0 h 127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218" h="1272934">
                <a:moveTo>
                  <a:pt x="534034" y="0"/>
                </a:moveTo>
                <a:lnTo>
                  <a:pt x="620622" y="93608"/>
                </a:lnTo>
                <a:cubicBezTo>
                  <a:pt x="650326" y="128552"/>
                  <a:pt x="678764" y="164608"/>
                  <a:pt x="705863" y="201702"/>
                </a:cubicBezTo>
                <a:lnTo>
                  <a:pt x="725983" y="231493"/>
                </a:lnTo>
                <a:lnTo>
                  <a:pt x="677176" y="271762"/>
                </a:lnTo>
                <a:cubicBezTo>
                  <a:pt x="603893" y="345046"/>
                  <a:pt x="558566" y="446286"/>
                  <a:pt x="558566" y="558112"/>
                </a:cubicBezTo>
                <a:cubicBezTo>
                  <a:pt x="558566" y="781765"/>
                  <a:pt x="739873" y="963072"/>
                  <a:pt x="963526" y="963072"/>
                </a:cubicBezTo>
                <a:lnTo>
                  <a:pt x="1031607" y="956209"/>
                </a:lnTo>
                <a:lnTo>
                  <a:pt x="1033836" y="966313"/>
                </a:lnTo>
                <a:cubicBezTo>
                  <a:pt x="1042326" y="1013324"/>
                  <a:pt x="1049053" y="1060948"/>
                  <a:pt x="1053944" y="1109114"/>
                </a:cubicBezTo>
                <a:lnTo>
                  <a:pt x="1062218" y="1272934"/>
                </a:lnTo>
                <a:lnTo>
                  <a:pt x="308039" y="1272934"/>
                </a:lnTo>
                <a:lnTo>
                  <a:pt x="303660" y="1186224"/>
                </a:lnTo>
                <a:cubicBezTo>
                  <a:pt x="283696" y="989639"/>
                  <a:pt x="212383" y="808235"/>
                  <a:pt x="103346" y="655633"/>
                </a:cubicBezTo>
                <a:lnTo>
                  <a:pt x="0" y="534036"/>
                </a:lnTo>
                <a:lnTo>
                  <a:pt x="534034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7934008" y="431514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业绩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562735" y="2211070"/>
            <a:ext cx="3773805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股性活跃，资金进入量大，容易形成快速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拉升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521268" y="154082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常出涨停或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大阳线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98463" y="4028758"/>
            <a:ext cx="301879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选择底线是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58959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市值越大，越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核心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6658293" y="221773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有控盘代表有趋势和中线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资金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6809423" y="1547813"/>
            <a:ext cx="2827656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形成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控盘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5"/>
            </p:custDataLst>
          </p:nvPr>
        </p:nvSpPr>
        <p:spPr>
          <a:xfrm>
            <a:off x="8887778" y="402875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业绩是非必选项，如果想安全考虑选业绩红色的即可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或者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滚动净利润扭转的也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873410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有业绩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更好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龙头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股特征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0" y="1006475"/>
            <a:ext cx="10807700" cy="4845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2&quot;:[25002166],&quot;13&quot;:[19972048,20042469],&quot;19&quot;:[20342742],&quot;65&quot;:[20205176],&quot;70&quot;:[3312563,3314338,3312530,3314312,3324109,3324630,3318477,3315857,3320071,3314290,3323785,3327011,3317789,3330155,3312140,3328082,3314398,3321989,3312345,3319356,3318903,3332761,3323868,3322475,3316230,3322005,3313621,3318990,3328119,3312479,3312419,3321780,3321442,3312142,3313566,3322195,3318988,3331400,3314227,3318475,3321480,3331402,3403044,3322133,3327686,3319360,3312417,3321782,3330472,3322019,3322421,3322227,3322235,3325561,3325743,3403048,3321642,3312455,3321638,3321502,3318865,3321418,3315597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12&quot;:[25002166],&quot;65&quot;:[20205176]}"/>
</p:tagLst>
</file>

<file path=ppt/tags/tag2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1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14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5_2*l_h_a*1_1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2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5_2*l_h_a*1_2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3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5_2*l_h_a*1_3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1_1"/>
  <p:tag name="KSO_WM_TEMPLATE_CATEGORY" val="diagram"/>
  <p:tag name="KSO_WM_TEMPLATE_INDEX" val="20233205"/>
  <p:tag name="KSO_WM_UNIT_LAYERLEVEL" val="1_1_1"/>
  <p:tag name="KSO_WM_TAG_VERSION" val="3.0"/>
  <p:tag name="KSO_WM_UNIT_VALUE" val="59*71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VALUE" val="90*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05_2*l_h_x*1_2_1"/>
  <p:tag name="KSO_WM_TEMPLATE_CATEGORY" val="diagram"/>
  <p:tag name="KSO_WM_TEMPLATE_INDEX" val="2023320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3_1"/>
  <p:tag name="KSO_WM_TEMPLATE_CATEGORY" val="diagram"/>
  <p:tag name="KSO_WM_TEMPLATE_INDEX" val="20233205"/>
  <p:tag name="KSO_WM_UNIT_LAYERLEVEL" val="1_1_1"/>
  <p:tag name="KSO_WM_TAG_VERSION" val="3.0"/>
  <p:tag name="KSO_WM_UNIT_VALUE" val="22*22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3&quot;:[20042469],&quot;70&quot;:[3322475]}"/>
</p:tagLst>
</file>

<file path=ppt/tags/tag4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4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5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5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5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6,&quot;pos&quot;:0.8500000238418579,&quot;transparency&quot;:0},{&quot;brightness&quot;:0.699999988079071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5,&quot;pos&quot;:0.8500000238418579,&quot;transparency&quot;:0},{&quot;brightness&quot;:0.699999988079071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6,&quot;pos&quot;:0.4399999976158142,&quot;transparency&quot;:0},{&quot;brightness&quot;:0.6000000238418579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7,&quot;pos&quot;:0.8500000238418579,&quot;transparency&quot;:0},{&quot;brightness&quot;:0.699999988079071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7,&quot;pos&quot;:0.5,&quot;transparency&quot;:0},{&quot;brightness&quot;:0.6000000238418579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8,&quot;pos&quot;:0.8500000238418579,&quot;transparency&quot;:0},{&quot;brightness&quot;:0.699999988079071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8,&quot;pos&quot;:0.4399999976158142,&quot;transparency&quot;:0},{&quot;brightness&quot;:0.6000000238418579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19_1*l_h_f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19_1*l_h_a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19_1*l_h_f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19_1*l_h_a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19_1*l_h_f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19_1*l_h_a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19_1*l_h_f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19_1*l_h_a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5597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5597]}"/>
</p:tagLst>
</file>

<file path=ppt/tags/tag7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8.xml><?xml version="1.0" encoding="utf-8"?>
<p:tagLst xmlns:p="http://schemas.openxmlformats.org/presentationml/2006/main"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636_1*n_h_h_f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UNIT_SUBTYPE" val="a"/>
  <p:tag name="KSO_WM_UNIT_NOCLEAR" val="0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636_1*n_h_h_f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1*n_h_h_i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1*n_h_h_i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636_1*n_h_i*1_1_2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.699999988079071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1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TEXT_TYPE" val="1"/>
  <p:tag name="KSO_WM_UNIT_PRESET_TEXT" val="添加项标题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8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8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8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8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8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2715</Words>
  <Application>WPS 演示</Application>
  <PresentationFormat>宽屏</PresentationFormat>
  <Paragraphs>179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思源黑体 CN Medium</vt:lpstr>
      <vt:lpstr>黑体</vt:lpstr>
      <vt:lpstr>思源黑体 CN Heavy</vt:lpstr>
      <vt:lpstr>汉仪超粗宋简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莓莓</cp:lastModifiedBy>
  <cp:revision>438</cp:revision>
  <dcterms:created xsi:type="dcterms:W3CDTF">2022-12-31T05:43:00Z</dcterms:created>
  <dcterms:modified xsi:type="dcterms:W3CDTF">2025-08-07T10:01:15Z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A28CAC0E00BF41ADB7DED65115B9A929_13</vt:lpwstr>
  </property>
</Properties>
</file>