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3.svg" ContentType="image/svg+xml"/>
  <Override PartName="/ppt/media/image15.svg" ContentType="image/svg+xml"/>
  <Override PartName="/ppt/media/image17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5" r:id="rId3"/>
  </p:sldMasterIdLst>
  <p:notesMasterIdLst>
    <p:notesMasterId r:id="rId25"/>
  </p:notesMasterIdLst>
  <p:handoutMasterIdLst>
    <p:handoutMasterId r:id="rId26"/>
  </p:handoutMasterIdLst>
  <p:sldIdLst>
    <p:sldId id="307" r:id="rId4"/>
    <p:sldId id="663" r:id="rId5"/>
    <p:sldId id="673" r:id="rId6"/>
    <p:sldId id="679" r:id="rId7"/>
    <p:sldId id="680" r:id="rId8"/>
    <p:sldId id="700" r:id="rId9"/>
    <p:sldId id="705" r:id="rId10"/>
    <p:sldId id="703" r:id="rId11"/>
    <p:sldId id="701" r:id="rId12"/>
    <p:sldId id="702" r:id="rId13"/>
    <p:sldId id="707" r:id="rId14"/>
    <p:sldId id="704" r:id="rId15"/>
    <p:sldId id="681" r:id="rId16"/>
    <p:sldId id="719" r:id="rId17"/>
    <p:sldId id="708" r:id="rId18"/>
    <p:sldId id="682" r:id="rId19"/>
    <p:sldId id="683" r:id="rId20"/>
    <p:sldId id="689" r:id="rId21"/>
    <p:sldId id="687" r:id="rId22"/>
    <p:sldId id="690" r:id="rId23"/>
    <p:sldId id="503" r:id="rId24"/>
  </p:sldIdLst>
  <p:sldSz cx="12192000" cy="6858000"/>
  <p:notesSz cx="6858000" cy="9144000"/>
  <p:embeddedFontLst>
    <p:embeddedFont>
      <p:font typeface="微软雅黑" panose="020B0503020204020204" pitchFamily="34" charset="-122"/>
      <p:regular r:id="rId30"/>
    </p:embeddedFont>
    <p:embeddedFont>
      <p:font typeface="方正宝黑体 简 Light" panose="02000400000000000000" charset="-122"/>
      <p:regular r:id="rId31"/>
    </p:embeddedFont>
    <p:embeddedFont>
      <p:font typeface="Bock Bold" charset="0"/>
      <p:bold r:id="rId32"/>
    </p:embeddedFont>
    <p:embeddedFont>
      <p:font typeface="黑体" panose="02010609060101010101" charset="-122"/>
      <p:regular r:id="rId33"/>
    </p:embeddedFont>
    <p:embeddedFont>
      <p:font typeface="印品朗黑体" panose="00000800000000000000" charset="-122"/>
      <p:regular r:id="rId34"/>
    </p:embeddedFont>
    <p:embeddedFont>
      <p:font typeface="方正大标宋简体" panose="02000000000000000000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7" userDrawn="1">
          <p15:clr>
            <a:srgbClr val="A4A3A4"/>
          </p15:clr>
        </p15:guide>
        <p15:guide id="2" pos="37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41789"/>
    <a:srgbClr val="210BB8"/>
    <a:srgbClr val="D9D9D9"/>
    <a:srgbClr val="742F01"/>
    <a:srgbClr val="4A4A4A"/>
    <a:srgbClr val="FFFEEB"/>
    <a:srgbClr val="FFF4A3"/>
    <a:srgbClr val="7C0000"/>
    <a:srgbClr val="7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87"/>
        <p:guide pos="371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116.xml"/><Relationship Id="rId4" Type="http://schemas.openxmlformats.org/officeDocument/2006/relationships/slide" Target="slides/slide1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tags" Target="../tags/tag21.xml"/><Relationship Id="rId3" Type="http://schemas.openxmlformats.org/officeDocument/2006/relationships/image" Target="../media/image1.png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tags" Target="../tags/tag7.xml"/><Relationship Id="rId3" Type="http://schemas.openxmlformats.org/officeDocument/2006/relationships/image" Target="../media/image1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tags" Target="../tags/tag16.xml"/><Relationship Id="rId3" Type="http://schemas.openxmlformats.org/officeDocument/2006/relationships/image" Target="../media/image1.png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8-直播封面2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818-直播封面2 拷贝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>
            <p:custDataLst>
              <p:tags r:id="rId6"/>
            </p:custDataLst>
          </p:nvPr>
        </p:nvSpPr>
        <p:spPr>
          <a:xfrm>
            <a:off x="9048750" y="6337300"/>
            <a:ext cx="2801620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投资需谨慎！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818-直播封面2 拷贝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6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818-直播封面2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750570"/>
            <a:ext cx="12198350" cy="612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-11430" y="660400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涛丨执业编号:A1120619100003  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6" name="图片 5" descr="经传多赢01-白色(1)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18-直播封面2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818-直播封面2 拷贝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>
            <p:custDataLst>
              <p:tags r:id="rId6"/>
            </p:custDataLst>
          </p:nvPr>
        </p:nvSpPr>
        <p:spPr>
          <a:xfrm>
            <a:off x="9048750" y="6337300"/>
            <a:ext cx="2801620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投资需谨慎！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818-直播封面2 拷贝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6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818-直播封面2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750570"/>
            <a:ext cx="12198350" cy="612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-11430" y="660400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涛丨执业编号:A1120619100003  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6" name="图片 5" descr="经传多赢01-白色(1)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3" Type="http://schemas.openxmlformats.org/officeDocument/2006/relationships/theme" Target="../theme/theme2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34.xml"/><Relationship Id="rId7" Type="http://schemas.openxmlformats.org/officeDocument/2006/relationships/image" Target="../media/image4.png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6.xml"/><Relationship Id="rId2" Type="http://schemas.openxmlformats.org/officeDocument/2006/relationships/image" Target="../media/image20.png"/><Relationship Id="rId1" Type="http://schemas.openxmlformats.org/officeDocument/2006/relationships/tags" Target="../tags/tag7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8.xml"/><Relationship Id="rId2" Type="http://schemas.openxmlformats.org/officeDocument/2006/relationships/image" Target="../media/image21.png"/><Relationship Id="rId1" Type="http://schemas.openxmlformats.org/officeDocument/2006/relationships/tags" Target="../tags/tag7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80.xml"/><Relationship Id="rId2" Type="http://schemas.openxmlformats.org/officeDocument/2006/relationships/image" Target="../media/image22.png"/><Relationship Id="rId1" Type="http://schemas.openxmlformats.org/officeDocument/2006/relationships/tags" Target="../tags/tag79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8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4.xml"/><Relationship Id="rId2" Type="http://schemas.openxmlformats.org/officeDocument/2006/relationships/image" Target="../media/image26.png"/><Relationship Id="rId1" Type="http://schemas.openxmlformats.org/officeDocument/2006/relationships/tags" Target="../tags/tag8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86.xml"/><Relationship Id="rId2" Type="http://schemas.openxmlformats.org/officeDocument/2006/relationships/image" Target="../media/image27.png"/><Relationship Id="rId1" Type="http://schemas.openxmlformats.org/officeDocument/2006/relationships/tags" Target="../tags/tag8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8.xml"/><Relationship Id="rId2" Type="http://schemas.openxmlformats.org/officeDocument/2006/relationships/image" Target="../media/image28.png"/><Relationship Id="rId1" Type="http://schemas.openxmlformats.org/officeDocument/2006/relationships/tags" Target="../tags/tag8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0.xml"/><Relationship Id="rId2" Type="http://schemas.openxmlformats.org/officeDocument/2006/relationships/image" Target="../media/image29.png"/><Relationship Id="rId1" Type="http://schemas.openxmlformats.org/officeDocument/2006/relationships/tags" Target="../tags/tag8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2.xml"/><Relationship Id="rId2" Type="http://schemas.openxmlformats.org/officeDocument/2006/relationships/image" Target="../media/image30.png"/><Relationship Id="rId1" Type="http://schemas.openxmlformats.org/officeDocument/2006/relationships/tags" Target="../tags/tag9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4.xml"/><Relationship Id="rId2" Type="http://schemas.openxmlformats.org/officeDocument/2006/relationships/image" Target="../media/image31.png"/><Relationship Id="rId1" Type="http://schemas.openxmlformats.org/officeDocument/2006/relationships/tags" Target="../tags/tag93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6.xml"/><Relationship Id="rId2" Type="http://schemas.openxmlformats.org/officeDocument/2006/relationships/image" Target="../media/image5.png"/><Relationship Id="rId1" Type="http://schemas.openxmlformats.org/officeDocument/2006/relationships/tags" Target="../tags/tag3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114.xml"/><Relationship Id="rId25" Type="http://schemas.openxmlformats.org/officeDocument/2006/relationships/image" Target="../media/image37.svg"/><Relationship Id="rId24" Type="http://schemas.openxmlformats.org/officeDocument/2006/relationships/image" Target="../media/image36.png"/><Relationship Id="rId23" Type="http://schemas.openxmlformats.org/officeDocument/2006/relationships/tags" Target="../tags/tag113.xml"/><Relationship Id="rId22" Type="http://schemas.openxmlformats.org/officeDocument/2006/relationships/tags" Target="../tags/tag112.xml"/><Relationship Id="rId21" Type="http://schemas.openxmlformats.org/officeDocument/2006/relationships/tags" Target="../tags/tag111.xml"/><Relationship Id="rId20" Type="http://schemas.openxmlformats.org/officeDocument/2006/relationships/image" Target="../media/image35.svg"/><Relationship Id="rId2" Type="http://schemas.openxmlformats.org/officeDocument/2006/relationships/tags" Target="../tags/tag96.xml"/><Relationship Id="rId19" Type="http://schemas.openxmlformats.org/officeDocument/2006/relationships/image" Target="../media/image34.png"/><Relationship Id="rId18" Type="http://schemas.openxmlformats.org/officeDocument/2006/relationships/tags" Target="../tags/tag110.xml"/><Relationship Id="rId17" Type="http://schemas.openxmlformats.org/officeDocument/2006/relationships/tags" Target="../tags/tag109.xml"/><Relationship Id="rId16" Type="http://schemas.openxmlformats.org/officeDocument/2006/relationships/tags" Target="../tags/tag108.xml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image" Target="../media/image33.svg"/><Relationship Id="rId11" Type="http://schemas.openxmlformats.org/officeDocument/2006/relationships/image" Target="../media/image32.png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5.xml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49.xml"/><Relationship Id="rId13" Type="http://schemas.openxmlformats.org/officeDocument/2006/relationships/image" Target="../media/image6.png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1.xml"/><Relationship Id="rId2" Type="http://schemas.openxmlformats.org/officeDocument/2006/relationships/image" Target="../media/image7.png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3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5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55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5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2" Type="http://schemas.openxmlformats.org/officeDocument/2006/relationships/slideLayout" Target="../slideLayouts/slideLayout8.xml"/><Relationship Id="rId21" Type="http://schemas.openxmlformats.org/officeDocument/2006/relationships/tags" Target="../tags/tag70.xml"/><Relationship Id="rId20" Type="http://schemas.openxmlformats.org/officeDocument/2006/relationships/image" Target="../media/image17.svg"/><Relationship Id="rId2" Type="http://schemas.openxmlformats.org/officeDocument/2006/relationships/tags" Target="../tags/tag57.xml"/><Relationship Id="rId19" Type="http://schemas.openxmlformats.org/officeDocument/2006/relationships/image" Target="../media/image16.png"/><Relationship Id="rId18" Type="http://schemas.openxmlformats.org/officeDocument/2006/relationships/tags" Target="../tags/tag69.xml"/><Relationship Id="rId17" Type="http://schemas.openxmlformats.org/officeDocument/2006/relationships/tags" Target="../tags/tag68.xml"/><Relationship Id="rId16" Type="http://schemas.openxmlformats.org/officeDocument/2006/relationships/image" Target="../media/image15.svg"/><Relationship Id="rId15" Type="http://schemas.openxmlformats.org/officeDocument/2006/relationships/image" Target="../media/image14.png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image" Target="../media/image13.svg"/><Relationship Id="rId11" Type="http://schemas.openxmlformats.org/officeDocument/2006/relationships/image" Target="../media/image12.png"/><Relationship Id="rId10" Type="http://schemas.openxmlformats.org/officeDocument/2006/relationships/tags" Target="../tags/tag65.xml"/><Relationship Id="rId1" Type="http://schemas.openxmlformats.org/officeDocument/2006/relationships/tags" Target="../tags/tag5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2.xml"/><Relationship Id="rId2" Type="http://schemas.openxmlformats.org/officeDocument/2006/relationships/image" Target="../media/image18.png"/><Relationship Id="rId1" Type="http://schemas.openxmlformats.org/officeDocument/2006/relationships/tags" Target="../tags/tag7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4.xml"/><Relationship Id="rId2" Type="http://schemas.openxmlformats.org/officeDocument/2006/relationships/image" Target="../media/image19.png"/><Relationship Id="rId1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0810" y="3778885"/>
            <a:ext cx="9418955" cy="211328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117465" y="4384040"/>
            <a:ext cx="56349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资深投顾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104130" y="4648200"/>
            <a:ext cx="54248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十多年从业经验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,专注实战操作研究，独创《人气战法》《黄金战法》《绝对龙头战法》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，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熟知散户操作心理，建立完整盈利模式，精湛的短线技术，准确把握市场热点，帮助散户们在操作中确定方向，深受全国用户喜爱！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3810000" y="1005205"/>
            <a:ext cx="7314565" cy="2598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/>
            <a:r>
              <a:rPr lang="en-US" altLang="zh-CN" sz="40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Bock Bold" charset="0"/>
                <a:ea typeface="Bock Bold" charset="0"/>
              </a:rPr>
              <a:t>        </a:t>
            </a:r>
            <a:endParaRPr lang="en-US" altLang="zh-CN" sz="40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Bock Bold" charset="0"/>
              <a:ea typeface="Bock Bold" charset="0"/>
            </a:endParaRPr>
          </a:p>
          <a:p>
            <a:pPr fontAlgn="auto"/>
            <a:r>
              <a:rPr lang="en-US" altLang="zh-CN" sz="40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Bock Bold" charset="0"/>
                <a:ea typeface="Bock Bold" charset="0"/>
              </a:rPr>
              <a:t>          </a:t>
            </a:r>
            <a:r>
              <a:rPr lang="zh-CN" altLang="en-US" sz="40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Bock Bold" charset="0"/>
                <a:ea typeface="Bock Bold" charset="0"/>
              </a:rPr>
              <a:t>牛市法则，风口</a:t>
            </a:r>
            <a:r>
              <a:rPr lang="zh-CN" altLang="en-US" sz="40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Bock Bold" charset="0"/>
                <a:ea typeface="Bock Bold" charset="0"/>
              </a:rPr>
              <a:t>擒龙</a:t>
            </a:r>
            <a:endParaRPr lang="zh-CN" altLang="en-US" sz="40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Bock Bold" charset="0"/>
              <a:ea typeface="Bock Bold" charset="0"/>
            </a:endParaRPr>
          </a:p>
          <a:p>
            <a:pPr fontAlgn="auto"/>
            <a:r>
              <a:rPr lang="en-US" altLang="zh-CN" sz="72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Bock Bold" charset="0"/>
                <a:ea typeface="Bock Bold" charset="0"/>
              </a:rPr>
              <a:t>    </a:t>
            </a:r>
            <a:r>
              <a:rPr lang="en-US" altLang="zh-CN" sz="36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Bock Bold" charset="0"/>
                <a:ea typeface="Bock Bold" charset="0"/>
              </a:rPr>
              <a:t>               9</a:t>
            </a:r>
            <a:r>
              <a:rPr lang="zh-CN" altLang="en-US" sz="36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Bock Bold" charset="0"/>
                <a:ea typeface="Bock Bold" charset="0"/>
              </a:rPr>
              <a:t>月</a:t>
            </a:r>
            <a:r>
              <a:rPr lang="en-US" altLang="zh-CN" sz="36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Bock Bold" charset="0"/>
                <a:ea typeface="Bock Bold" charset="0"/>
              </a:rPr>
              <a:t>29</a:t>
            </a:r>
            <a:r>
              <a:rPr lang="zh-CN" altLang="en-US" sz="36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Bock Bold" charset="0"/>
                <a:ea typeface="Bock Bold" charset="0"/>
              </a:rPr>
              <a:t>号</a:t>
            </a:r>
            <a:endParaRPr lang="en-US" altLang="zh-CN" sz="72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Bock Bold" charset="0"/>
              <a:ea typeface="Bock Bold" charset="0"/>
            </a:endParaRPr>
          </a:p>
          <a:p>
            <a:pPr fontAlgn="auto"/>
            <a:r>
              <a:rPr lang="en-US" altLang="zh-CN" sz="72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Bock Bold" charset="0"/>
                <a:ea typeface="Bock Bold" charset="0"/>
              </a:rPr>
              <a:t>           </a:t>
            </a:r>
            <a:endParaRPr lang="zh-CN" altLang="en-US" sz="36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Bock Bold" charset="0"/>
              <a:ea typeface="Bock Bold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4927600" y="3832860"/>
            <a:ext cx="341630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刘</a:t>
            </a:r>
            <a:r>
              <a:rPr lang="en-US" altLang="zh-CN" sz="1500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</a:t>
            </a:r>
            <a:r>
              <a:rPr lang="zh-CN" altLang="en-US" sz="1500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涛</a:t>
            </a:r>
            <a:r>
              <a:rPr lang="en-US" altLang="zh-CN" sz="1500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执业编号:A1120619060024</a:t>
            </a:r>
            <a:endParaRPr lang="en-US" altLang="zh-CN" sz="1500">
              <a:solidFill>
                <a:srgbClr val="742F0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 descr="画板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10" y="442595"/>
            <a:ext cx="3580765" cy="564197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优质股，政策牛，业绩牛，科技牛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515" y="800735"/>
            <a:ext cx="12248515" cy="53555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7330" y="4542155"/>
            <a:ext cx="11155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大体量承受大资金，中长期</a:t>
            </a:r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上涨</a:t>
            </a:r>
            <a:endParaRPr lang="zh-CN" altLang="en-US" sz="36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  <a:p>
            <a:pPr algn="ctr"/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小体量只能进小资金，呈现短中期上涨，而业绩是</a:t>
            </a:r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核心</a:t>
            </a:r>
            <a:endParaRPr lang="zh-CN" altLang="en-US" sz="36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优质股，政策牛，业绩牛，科技牛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-48895" y="765810"/>
            <a:ext cx="12240895" cy="5671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84680" y="4536440"/>
            <a:ext cx="907859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sym typeface="+mn-ea"/>
              </a:rPr>
              <a:t>大体量承受大资金，中长期上涨</a:t>
            </a:r>
            <a:endParaRPr lang="zh-CN" altLang="en-US" sz="36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  <a:p>
            <a:pPr algn="ctr"/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sym typeface="+mn-ea"/>
              </a:rPr>
              <a:t>小体量只能进小资金，呈现短中期上涨，而业绩是核心</a:t>
            </a:r>
            <a:endParaRPr lang="zh-CN" altLang="en-US" sz="36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主题风口【金融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+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科技】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" y="738505"/>
            <a:ext cx="11844020" cy="5816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去医院前给大家留的历史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案例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" y="911225"/>
            <a:ext cx="3790315" cy="55048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525" y="911225"/>
            <a:ext cx="4048125" cy="5505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650" y="911225"/>
            <a:ext cx="3632200" cy="55479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资金不止，股价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不止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763905"/>
            <a:ext cx="11899900" cy="56781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资金不止，股价不止</a:t>
            </a:r>
            <a:endParaRPr kumimoji="0" lang="zh-CN" altLang="en-US" sz="2800" b="1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660400"/>
            <a:ext cx="11932920" cy="57753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手中个股按照信号继续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796925"/>
            <a:ext cx="12023725" cy="55295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0180" y="9271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趋势在，反复做波段，资金不止股价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不止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" y="926465"/>
            <a:ext cx="11990705" cy="5493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抓潜伏未大涨的科技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品种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775335"/>
            <a:ext cx="12179300" cy="55448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严重被低估的部分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60" y="821055"/>
            <a:ext cx="11006455" cy="56045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  <a:sym typeface="+mn-ea"/>
              </a:rPr>
              <a:t>本轮牛市的驱动力：稳经济，促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  <a:sym typeface="+mn-ea"/>
              </a:rPr>
              <a:t>消费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230505" y="482600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" y="952500"/>
            <a:ext cx="4197350" cy="52317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52695" y="654685"/>
            <a:ext cx="6907530" cy="5744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9</a:t>
            </a:r>
            <a:r>
              <a:rPr lang="zh-CN" altLang="en-US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月份政治局会议核心内容：</a:t>
            </a:r>
            <a:endParaRPr lang="zh-CN" altLang="en-US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一、稳经济的最强音：坚定信心与明确目标</a:t>
            </a:r>
            <a:endParaRPr lang="zh-CN" altLang="en-US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在当前全球经济复苏缓慢、外部不确定性增加的背景下，中国政府展现了坚定的信心，明确表示将通过更加积极有为的。</a:t>
            </a:r>
            <a:endParaRPr lang="zh-CN" altLang="en-US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会议强调了“稳”字当头的经济工作总基调，这一表态无疑为市场注入了一剂强心针，增强了社会各界对中国经济前景的信心。</a:t>
            </a:r>
            <a:endParaRPr lang="zh-CN" altLang="en-US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二，活跃资本市场：增强投资者信心</a:t>
            </a:r>
            <a:endParaRPr lang="zh-CN" altLang="en-US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资本市场是现代经济的重要组成部分，其健康发展对于吸引投资、促进经济增长具有重要意义。</a:t>
            </a:r>
            <a:endParaRPr lang="zh-CN" altLang="en-US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三，房地产市场：止跌回稳，健康发展</a:t>
            </a:r>
            <a:endParaRPr lang="zh-CN" altLang="en-US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房地产市场是国民经济的重要支柱，其稳定与否直接关系到整体经济的健康运行。</a:t>
            </a:r>
            <a:endParaRPr lang="zh-CN" altLang="en-US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此次会议首次明确提出“止跌回稳”的目标，这表明政府高度重视房地产市场的健康发展。为了实现这一目标，会议提出了一系列具体措施</a:t>
            </a:r>
            <a:endParaRPr lang="zh-CN" altLang="en-US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主动调整，国家队抄底，等待天时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0490" y="593090"/>
            <a:ext cx="12005945" cy="576897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16" name="任意多边形: 形状 53"/>
          <p:cNvSpPr/>
          <p:nvPr>
            <p:custDataLst>
              <p:tags r:id="rId2"/>
            </p:custDataLst>
          </p:nvPr>
        </p:nvSpPr>
        <p:spPr>
          <a:xfrm rot="1800000">
            <a:off x="5181600" y="2058353"/>
            <a:ext cx="3060700" cy="1189990"/>
          </a:xfrm>
          <a:custGeom>
            <a:avLst/>
            <a:gdLst>
              <a:gd name="connsiteX0" fmla="*/ 378235 w 1730344"/>
              <a:gd name="connsiteY0" fmla="*/ 83827 h 672344"/>
              <a:gd name="connsiteX1" fmla="*/ 365091 w 1730344"/>
              <a:gd name="connsiteY1" fmla="*/ 50966 h 672344"/>
              <a:gd name="connsiteX2" fmla="*/ 329724 w 1730344"/>
              <a:gd name="connsiteY2" fmla="*/ 36031 h 672344"/>
              <a:gd name="connsiteX3" fmla="*/ 318609 w 1730344"/>
              <a:gd name="connsiteY3" fmla="*/ 44394 h 672344"/>
              <a:gd name="connsiteX4" fmla="*/ 5236 w 1730344"/>
              <a:gd name="connsiteY4" fmla="*/ 443205 h 672344"/>
              <a:gd name="connsiteX5" fmla="*/ 9932 w 1730344"/>
              <a:gd name="connsiteY5" fmla="*/ 481305 h 672344"/>
              <a:gd name="connsiteX6" fmla="*/ 21905 w 1730344"/>
              <a:gd name="connsiteY6" fmla="*/ 486639 h 672344"/>
              <a:gd name="connsiteX7" fmla="*/ 122870 w 1730344"/>
              <a:gd name="connsiteY7" fmla="*/ 504166 h 672344"/>
              <a:gd name="connsiteX8" fmla="*/ 422812 w 1730344"/>
              <a:gd name="connsiteY8" fmla="*/ 556362 h 672344"/>
              <a:gd name="connsiteX9" fmla="*/ 531016 w 1730344"/>
              <a:gd name="connsiteY9" fmla="*/ 575412 h 672344"/>
              <a:gd name="connsiteX10" fmla="*/ 562296 w 1730344"/>
              <a:gd name="connsiteY10" fmla="*/ 553410 h 672344"/>
              <a:gd name="connsiteX11" fmla="*/ 560734 w 1730344"/>
              <a:gd name="connsiteY11" fmla="*/ 538646 h 672344"/>
              <a:gd name="connsiteX12" fmla="*/ 544637 w 1730344"/>
              <a:gd name="connsiteY12" fmla="*/ 498546 h 672344"/>
              <a:gd name="connsiteX13" fmla="*/ 559496 w 1730344"/>
              <a:gd name="connsiteY13" fmla="*/ 457398 h 672344"/>
              <a:gd name="connsiteX14" fmla="*/ 1402268 w 1730344"/>
              <a:gd name="connsiteY14" fmla="*/ 654280 h 672344"/>
              <a:gd name="connsiteX15" fmla="*/ 1455703 w 1730344"/>
              <a:gd name="connsiteY15" fmla="*/ 665519 h 672344"/>
              <a:gd name="connsiteX16" fmla="*/ 1711068 w 1730344"/>
              <a:gd name="connsiteY16" fmla="*/ 506832 h 672344"/>
              <a:gd name="connsiteX17" fmla="*/ 1723889 w 1730344"/>
              <a:gd name="connsiteY17" fmla="*/ 452283 h 672344"/>
              <a:gd name="connsiteX18" fmla="*/ 1723070 w 1730344"/>
              <a:gd name="connsiteY18" fmla="*/ 451016 h 672344"/>
              <a:gd name="connsiteX19" fmla="*/ 422812 w 1730344"/>
              <a:gd name="connsiteY19" fmla="*/ 101354 h 672344"/>
              <a:gd name="connsiteX20" fmla="*/ 379207 w 1730344"/>
              <a:gd name="connsiteY20" fmla="*/ 86066 h 672344"/>
              <a:gd name="connsiteX21" fmla="*/ 378235 w 1730344"/>
              <a:gd name="connsiteY21" fmla="*/ 83827 h 6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0344" h="672344">
                <a:moveTo>
                  <a:pt x="378235" y="83827"/>
                </a:moveTo>
                <a:lnTo>
                  <a:pt x="365091" y="50966"/>
                </a:lnTo>
                <a:cubicBezTo>
                  <a:pt x="359452" y="37078"/>
                  <a:pt x="343612" y="30392"/>
                  <a:pt x="329724" y="36031"/>
                </a:cubicBezTo>
                <a:cubicBezTo>
                  <a:pt x="325352" y="37803"/>
                  <a:pt x="321524" y="40689"/>
                  <a:pt x="318609" y="44394"/>
                </a:cubicBezTo>
                <a:lnTo>
                  <a:pt x="5236" y="443205"/>
                </a:lnTo>
                <a:cubicBezTo>
                  <a:pt x="-3984" y="455026"/>
                  <a:pt x="-1889" y="472086"/>
                  <a:pt x="9932" y="481305"/>
                </a:cubicBezTo>
                <a:cubicBezTo>
                  <a:pt x="13428" y="484040"/>
                  <a:pt x="17543" y="485868"/>
                  <a:pt x="21905" y="486639"/>
                </a:cubicBezTo>
                <a:lnTo>
                  <a:pt x="122870" y="504166"/>
                </a:lnTo>
                <a:lnTo>
                  <a:pt x="422812" y="556362"/>
                </a:lnTo>
                <a:lnTo>
                  <a:pt x="531016" y="575412"/>
                </a:lnTo>
                <a:cubicBezTo>
                  <a:pt x="545733" y="577984"/>
                  <a:pt x="559743" y="568079"/>
                  <a:pt x="562296" y="553410"/>
                </a:cubicBezTo>
                <a:cubicBezTo>
                  <a:pt x="563163" y="548457"/>
                  <a:pt x="562620" y="543313"/>
                  <a:pt x="560734" y="538646"/>
                </a:cubicBezTo>
                <a:lnTo>
                  <a:pt x="544637" y="498546"/>
                </a:lnTo>
                <a:cubicBezTo>
                  <a:pt x="538455" y="483049"/>
                  <a:pt x="544837" y="465370"/>
                  <a:pt x="559496" y="457398"/>
                </a:cubicBezTo>
                <a:cubicBezTo>
                  <a:pt x="849684" y="299730"/>
                  <a:pt x="1211968" y="384360"/>
                  <a:pt x="1402268" y="654280"/>
                </a:cubicBezTo>
                <a:cubicBezTo>
                  <a:pt x="1414241" y="671615"/>
                  <a:pt x="1437739" y="676568"/>
                  <a:pt x="1455703" y="665519"/>
                </a:cubicBezTo>
                <a:lnTo>
                  <a:pt x="1711068" y="506832"/>
                </a:lnTo>
                <a:cubicBezTo>
                  <a:pt x="1729671" y="495307"/>
                  <a:pt x="1735415" y="470885"/>
                  <a:pt x="1723889" y="452283"/>
                </a:cubicBezTo>
                <a:cubicBezTo>
                  <a:pt x="1723622" y="451854"/>
                  <a:pt x="1723346" y="451435"/>
                  <a:pt x="1723070" y="451016"/>
                </a:cubicBezTo>
                <a:cubicBezTo>
                  <a:pt x="1436186" y="28354"/>
                  <a:pt x="882993" y="-120408"/>
                  <a:pt x="422812" y="101354"/>
                </a:cubicBezTo>
                <a:cubicBezTo>
                  <a:pt x="406553" y="109173"/>
                  <a:pt x="387027" y="102325"/>
                  <a:pt x="379207" y="86066"/>
                </a:cubicBezTo>
                <a:cubicBezTo>
                  <a:pt x="378854" y="85332"/>
                  <a:pt x="378531" y="84589"/>
                  <a:pt x="378235" y="83827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918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chemeClr val="accent1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5" name="任意多边形: 形状 54"/>
          <p:cNvSpPr/>
          <p:nvPr>
            <p:custDataLst>
              <p:tags r:id="rId3"/>
            </p:custDataLst>
          </p:nvPr>
        </p:nvSpPr>
        <p:spPr>
          <a:xfrm rot="1800000">
            <a:off x="4190365" y="2298383"/>
            <a:ext cx="1757045" cy="2668905"/>
          </a:xfrm>
          <a:custGeom>
            <a:avLst/>
            <a:gdLst>
              <a:gd name="connsiteX0" fmla="*/ 464098 w 993611"/>
              <a:gd name="connsiteY0" fmla="*/ 1367005 h 1507788"/>
              <a:gd name="connsiteX1" fmla="*/ 442382 w 993611"/>
              <a:gd name="connsiteY1" fmla="*/ 1395009 h 1507788"/>
              <a:gd name="connsiteX2" fmla="*/ 447363 w 993611"/>
              <a:gd name="connsiteY2" fmla="*/ 1433109 h 1507788"/>
              <a:gd name="connsiteX3" fmla="*/ 460193 w 993611"/>
              <a:gd name="connsiteY3" fmla="*/ 1438442 h 1507788"/>
              <a:gd name="connsiteX4" fmla="*/ 962828 w 993611"/>
              <a:gd name="connsiteY4" fmla="*/ 1506642 h 1507788"/>
              <a:gd name="connsiteX5" fmla="*/ 992907 w 993611"/>
              <a:gd name="connsiteY5" fmla="*/ 1483020 h 1507788"/>
              <a:gd name="connsiteX6" fmla="*/ 991403 w 993611"/>
              <a:gd name="connsiteY6" fmla="*/ 1470352 h 1507788"/>
              <a:gd name="connsiteX7" fmla="*/ 955398 w 993611"/>
              <a:gd name="connsiteY7" fmla="*/ 1374339 h 1507788"/>
              <a:gd name="connsiteX8" fmla="*/ 848528 w 993611"/>
              <a:gd name="connsiteY8" fmla="*/ 1089257 h 1507788"/>
              <a:gd name="connsiteX9" fmla="*/ 810428 w 993611"/>
              <a:gd name="connsiteY9" fmla="*/ 986482 h 1507788"/>
              <a:gd name="connsiteX10" fmla="*/ 775452 w 993611"/>
              <a:gd name="connsiteY10" fmla="*/ 970670 h 1507788"/>
              <a:gd name="connsiteX11" fmla="*/ 763564 w 993611"/>
              <a:gd name="connsiteY11" fmla="*/ 979433 h 1507788"/>
              <a:gd name="connsiteX12" fmla="*/ 737181 w 993611"/>
              <a:gd name="connsiteY12" fmla="*/ 1013628 h 1507788"/>
              <a:gd name="connsiteX13" fmla="*/ 694223 w 993611"/>
              <a:gd name="connsiteY13" fmla="*/ 1021630 h 1507788"/>
              <a:gd name="connsiteX14" fmla="*/ 437048 w 993611"/>
              <a:gd name="connsiteY14" fmla="*/ 195240 h 1507788"/>
              <a:gd name="connsiteX15" fmla="*/ 419617 w 993611"/>
              <a:gd name="connsiteY15" fmla="*/ 143424 h 1507788"/>
              <a:gd name="connsiteX16" fmla="*/ 153393 w 993611"/>
              <a:gd name="connsiteY16" fmla="*/ 3597 h 1507788"/>
              <a:gd name="connsiteX17" fmla="*/ 99777 w 993611"/>
              <a:gd name="connsiteY17" fmla="*/ 20361 h 1507788"/>
              <a:gd name="connsiteX18" fmla="*/ 99196 w 993611"/>
              <a:gd name="connsiteY18" fmla="*/ 21504 h 1507788"/>
              <a:gd name="connsiteX19" fmla="*/ 456383 w 993611"/>
              <a:gd name="connsiteY19" fmla="*/ 1319952 h 1507788"/>
              <a:gd name="connsiteX20" fmla="*/ 465223 w 993611"/>
              <a:gd name="connsiteY20" fmla="*/ 1365482 h 1507788"/>
              <a:gd name="connsiteX21" fmla="*/ 464098 w 993611"/>
              <a:gd name="connsiteY21" fmla="*/ 1367005 h 150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93611" h="1507788">
                <a:moveTo>
                  <a:pt x="464098" y="1367005"/>
                </a:moveTo>
                <a:lnTo>
                  <a:pt x="442382" y="1395009"/>
                </a:lnTo>
                <a:cubicBezTo>
                  <a:pt x="433247" y="1406915"/>
                  <a:pt x="435476" y="1423965"/>
                  <a:pt x="447363" y="1433109"/>
                </a:cubicBezTo>
                <a:cubicBezTo>
                  <a:pt x="451097" y="1435967"/>
                  <a:pt x="455526" y="1437776"/>
                  <a:pt x="460193" y="1438442"/>
                </a:cubicBezTo>
                <a:lnTo>
                  <a:pt x="962828" y="1506642"/>
                </a:lnTo>
                <a:cubicBezTo>
                  <a:pt x="977658" y="1508452"/>
                  <a:pt x="991126" y="1497880"/>
                  <a:pt x="992907" y="1483020"/>
                </a:cubicBezTo>
                <a:cubicBezTo>
                  <a:pt x="993422" y="1478734"/>
                  <a:pt x="992907" y="1474352"/>
                  <a:pt x="991403" y="1470352"/>
                </a:cubicBezTo>
                <a:lnTo>
                  <a:pt x="955398" y="1374339"/>
                </a:lnTo>
                <a:lnTo>
                  <a:pt x="848528" y="1089257"/>
                </a:lnTo>
                <a:lnTo>
                  <a:pt x="810428" y="986482"/>
                </a:lnTo>
                <a:cubicBezTo>
                  <a:pt x="805141" y="972480"/>
                  <a:pt x="789482" y="965336"/>
                  <a:pt x="775452" y="970670"/>
                </a:cubicBezTo>
                <a:cubicBezTo>
                  <a:pt x="770756" y="972385"/>
                  <a:pt x="766641" y="975432"/>
                  <a:pt x="763564" y="979433"/>
                </a:cubicBezTo>
                <a:lnTo>
                  <a:pt x="737181" y="1013628"/>
                </a:lnTo>
                <a:cubicBezTo>
                  <a:pt x="726941" y="1026772"/>
                  <a:pt x="708510" y="1030201"/>
                  <a:pt x="694223" y="1021630"/>
                </a:cubicBezTo>
                <a:cubicBezTo>
                  <a:pt x="411197" y="851322"/>
                  <a:pt x="300621" y="496040"/>
                  <a:pt x="437048" y="195240"/>
                </a:cubicBezTo>
                <a:cubicBezTo>
                  <a:pt x="445887" y="176094"/>
                  <a:pt x="438238" y="153330"/>
                  <a:pt x="419617" y="143424"/>
                </a:cubicBezTo>
                <a:lnTo>
                  <a:pt x="153393" y="3597"/>
                </a:lnTo>
                <a:cubicBezTo>
                  <a:pt x="133962" y="-6585"/>
                  <a:pt x="109959" y="930"/>
                  <a:pt x="99777" y="20361"/>
                </a:cubicBezTo>
                <a:cubicBezTo>
                  <a:pt x="99577" y="20742"/>
                  <a:pt x="99386" y="21123"/>
                  <a:pt x="99196" y="21504"/>
                </a:cubicBezTo>
                <a:cubicBezTo>
                  <a:pt x="-119860" y="483086"/>
                  <a:pt x="32083" y="1035440"/>
                  <a:pt x="456383" y="1319952"/>
                </a:cubicBezTo>
                <a:cubicBezTo>
                  <a:pt x="471385" y="1330049"/>
                  <a:pt x="475348" y="1350432"/>
                  <a:pt x="465223" y="1365482"/>
                </a:cubicBezTo>
                <a:cubicBezTo>
                  <a:pt x="464861" y="1365957"/>
                  <a:pt x="464489" y="1366529"/>
                  <a:pt x="464098" y="1367005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49000"/>
                  <a:lumOff val="51000"/>
                  <a:alpha val="100000"/>
                </a:schemeClr>
              </a:gs>
            </a:gsLst>
            <a:lin ang="26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chemeClr val="accent1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任意多边形: 形状 55"/>
          <p:cNvSpPr/>
          <p:nvPr>
            <p:custDataLst>
              <p:tags r:id="rId4"/>
            </p:custDataLst>
          </p:nvPr>
        </p:nvSpPr>
        <p:spPr>
          <a:xfrm rot="1800000">
            <a:off x="5744210" y="3260408"/>
            <a:ext cx="1966595" cy="2661285"/>
          </a:xfrm>
          <a:custGeom>
            <a:avLst/>
            <a:gdLst>
              <a:gd name="connsiteX0" fmla="*/ 1040307 w 1106413"/>
              <a:gd name="connsiteY0" fmla="*/ 518256 h 1503443"/>
              <a:gd name="connsiteX1" fmla="*/ 1075359 w 1106413"/>
              <a:gd name="connsiteY1" fmla="*/ 523208 h 1503443"/>
              <a:gd name="connsiteX2" fmla="*/ 1105677 w 1106413"/>
              <a:gd name="connsiteY2" fmla="*/ 499872 h 1503443"/>
              <a:gd name="connsiteX3" fmla="*/ 1103934 w 1106413"/>
              <a:gd name="connsiteY3" fmla="*/ 486251 h 1503443"/>
              <a:gd name="connsiteX4" fmla="*/ 913434 w 1106413"/>
              <a:gd name="connsiteY4" fmla="*/ 16002 h 1503443"/>
              <a:gd name="connsiteX5" fmla="*/ 878058 w 1106413"/>
              <a:gd name="connsiteY5" fmla="*/ 1048 h 1503443"/>
              <a:gd name="connsiteX6" fmla="*/ 867429 w 1106413"/>
              <a:gd name="connsiteY6" fmla="*/ 8858 h 1503443"/>
              <a:gd name="connsiteX7" fmla="*/ 801992 w 1106413"/>
              <a:gd name="connsiteY7" fmla="*/ 87725 h 1503443"/>
              <a:gd name="connsiteX8" fmla="*/ 607491 w 1106413"/>
              <a:gd name="connsiteY8" fmla="*/ 321945 h 1503443"/>
              <a:gd name="connsiteX9" fmla="*/ 537387 w 1106413"/>
              <a:gd name="connsiteY9" fmla="*/ 406431 h 1503443"/>
              <a:gd name="connsiteX10" fmla="*/ 540883 w 1106413"/>
              <a:gd name="connsiteY10" fmla="*/ 444531 h 1503443"/>
              <a:gd name="connsiteX11" fmla="*/ 554532 w 1106413"/>
              <a:gd name="connsiteY11" fmla="*/ 450532 h 1503443"/>
              <a:gd name="connsiteX12" fmla="*/ 597204 w 1106413"/>
              <a:gd name="connsiteY12" fmla="*/ 456533 h 1503443"/>
              <a:gd name="connsiteX13" fmla="*/ 625779 w 1106413"/>
              <a:gd name="connsiteY13" fmla="*/ 489870 h 1503443"/>
              <a:gd name="connsiteX14" fmla="*/ 35801 w 1106413"/>
              <a:gd name="connsiteY14" fmla="*/ 1122998 h 1503443"/>
              <a:gd name="connsiteX15" fmla="*/ -489 w 1106413"/>
              <a:gd name="connsiteY15" fmla="*/ 1163764 h 1503443"/>
              <a:gd name="connsiteX16" fmla="*/ 10178 w 1106413"/>
              <a:gd name="connsiteY16" fmla="*/ 1464278 h 1503443"/>
              <a:gd name="connsiteX17" fmla="*/ 51203 w 1106413"/>
              <a:gd name="connsiteY17" fmla="*/ 1502474 h 1503443"/>
              <a:gd name="connsiteX18" fmla="*/ 52565 w 1106413"/>
              <a:gd name="connsiteY18" fmla="*/ 1502378 h 1503443"/>
              <a:gd name="connsiteX19" fmla="*/ 1002779 w 1106413"/>
              <a:gd name="connsiteY19" fmla="*/ 548259 h 1503443"/>
              <a:gd name="connsiteX20" fmla="*/ 1037859 w 1106413"/>
              <a:gd name="connsiteY20" fmla="*/ 517970 h 1503443"/>
              <a:gd name="connsiteX21" fmla="*/ 1040307 w 1106413"/>
              <a:gd name="connsiteY21" fmla="*/ 518256 h 150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06413" h="1503443">
                <a:moveTo>
                  <a:pt x="1040307" y="518256"/>
                </a:moveTo>
                <a:lnTo>
                  <a:pt x="1075359" y="523208"/>
                </a:lnTo>
                <a:cubicBezTo>
                  <a:pt x="1090171" y="525114"/>
                  <a:pt x="1103744" y="514730"/>
                  <a:pt x="1105677" y="499872"/>
                </a:cubicBezTo>
                <a:cubicBezTo>
                  <a:pt x="1106277" y="495300"/>
                  <a:pt x="1105677" y="490538"/>
                  <a:pt x="1103934" y="486251"/>
                </a:cubicBezTo>
                <a:lnTo>
                  <a:pt x="913434" y="16002"/>
                </a:lnTo>
                <a:cubicBezTo>
                  <a:pt x="907786" y="2095"/>
                  <a:pt x="891946" y="-4572"/>
                  <a:pt x="878058" y="1048"/>
                </a:cubicBezTo>
                <a:cubicBezTo>
                  <a:pt x="873934" y="2762"/>
                  <a:pt x="870277" y="5429"/>
                  <a:pt x="867429" y="8858"/>
                </a:cubicBezTo>
                <a:lnTo>
                  <a:pt x="801992" y="87725"/>
                </a:lnTo>
                <a:lnTo>
                  <a:pt x="607491" y="321945"/>
                </a:lnTo>
                <a:lnTo>
                  <a:pt x="537387" y="406431"/>
                </a:lnTo>
                <a:cubicBezTo>
                  <a:pt x="527834" y="417957"/>
                  <a:pt x="529405" y="435006"/>
                  <a:pt x="540883" y="444531"/>
                </a:cubicBezTo>
                <a:cubicBezTo>
                  <a:pt x="544778" y="447771"/>
                  <a:pt x="549512" y="449866"/>
                  <a:pt x="554532" y="450532"/>
                </a:cubicBezTo>
                <a:lnTo>
                  <a:pt x="597204" y="456533"/>
                </a:lnTo>
                <a:cubicBezTo>
                  <a:pt x="613892" y="458629"/>
                  <a:pt x="626255" y="473106"/>
                  <a:pt x="625779" y="489870"/>
                </a:cubicBezTo>
                <a:cubicBezTo>
                  <a:pt x="618312" y="820103"/>
                  <a:pt x="364651" y="1092327"/>
                  <a:pt x="35801" y="1122998"/>
                </a:cubicBezTo>
                <a:cubicBezTo>
                  <a:pt x="14779" y="1124807"/>
                  <a:pt x="-1175" y="1142714"/>
                  <a:pt x="-489" y="1163764"/>
                </a:cubicBezTo>
                <a:lnTo>
                  <a:pt x="10178" y="1464278"/>
                </a:lnTo>
                <a:cubicBezTo>
                  <a:pt x="10969" y="1486186"/>
                  <a:pt x="29333" y="1503235"/>
                  <a:pt x="51203" y="1502474"/>
                </a:cubicBezTo>
                <a:cubicBezTo>
                  <a:pt x="51660" y="1502474"/>
                  <a:pt x="52107" y="1502378"/>
                  <a:pt x="52565" y="1502378"/>
                </a:cubicBezTo>
                <a:cubicBezTo>
                  <a:pt x="561962" y="1463706"/>
                  <a:pt x="966203" y="1057846"/>
                  <a:pt x="1002779" y="548259"/>
                </a:cubicBezTo>
                <a:cubicBezTo>
                  <a:pt x="1004103" y="530256"/>
                  <a:pt x="1019809" y="516636"/>
                  <a:pt x="1037859" y="517970"/>
                </a:cubicBezTo>
                <a:cubicBezTo>
                  <a:pt x="1038679" y="518065"/>
                  <a:pt x="1039498" y="518160"/>
                  <a:pt x="1040307" y="518256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40000"/>
                  <a:lumOff val="60000"/>
                  <a:alpha val="100000"/>
                </a:schemeClr>
              </a:gs>
              <a:gs pos="0">
                <a:schemeClr val="accent2">
                  <a:alpha val="100000"/>
                </a:schemeClr>
              </a:gs>
            </a:gsLst>
            <a:lin ang="5040000" scaled="0"/>
          </a:gradFill>
          <a:ln w="9525" cap="flat">
            <a:noFill/>
            <a:prstDash val="solid"/>
            <a:miter/>
          </a:ln>
          <a:effectLst>
            <a:outerShdw blurRad="101600" dist="127000" dir="5400000" sx="102000" sy="102000" algn="ctr" rotWithShape="0">
              <a:schemeClr val="accent2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任意多边形: 形状 44"/>
          <p:cNvSpPr/>
          <p:nvPr>
            <p:custDataLst>
              <p:tags r:id="rId5"/>
            </p:custDataLst>
          </p:nvPr>
        </p:nvSpPr>
        <p:spPr>
          <a:xfrm rot="1800000">
            <a:off x="5104130" y="2339658"/>
            <a:ext cx="2816860" cy="825500"/>
          </a:xfrm>
          <a:custGeom>
            <a:avLst/>
            <a:gdLst>
              <a:gd name="connsiteX0" fmla="*/ -526 w 2306103"/>
              <a:gd name="connsiteY0" fmla="*/ 385205 h 675390"/>
              <a:gd name="connsiteX1" fmla="*/ 27951 w 2306103"/>
              <a:gd name="connsiteY1" fmla="*/ 406909 h 675390"/>
              <a:gd name="connsiteX2" fmla="*/ 174485 w 2306103"/>
              <a:gd name="connsiteY2" fmla="*/ 431930 h 675390"/>
              <a:gd name="connsiteX3" fmla="*/ 609800 w 2306103"/>
              <a:gd name="connsiteY3" fmla="*/ 507685 h 675390"/>
              <a:gd name="connsiteX4" fmla="*/ 766701 w 2306103"/>
              <a:gd name="connsiteY4" fmla="*/ 535333 h 675390"/>
              <a:gd name="connsiteX5" fmla="*/ 812223 w 2306103"/>
              <a:gd name="connsiteY5" fmla="*/ 503552 h 675390"/>
              <a:gd name="connsiteX6" fmla="*/ 809970 w 2306103"/>
              <a:gd name="connsiteY6" fmla="*/ 481973 h 675390"/>
              <a:gd name="connsiteX7" fmla="*/ 786607 w 2306103"/>
              <a:gd name="connsiteY7" fmla="*/ 423912 h 675390"/>
              <a:gd name="connsiteX8" fmla="*/ 808173 w 2306103"/>
              <a:gd name="connsiteY8" fmla="*/ 364193 h 675390"/>
              <a:gd name="connsiteX9" fmla="*/ 2031311 w 2306103"/>
              <a:gd name="connsiteY9" fmla="*/ 649933 h 675390"/>
              <a:gd name="connsiteX10" fmla="*/ 2108864 w 2306103"/>
              <a:gd name="connsiteY10" fmla="*/ 666246 h 675390"/>
              <a:gd name="connsiteX11" fmla="*/ 2305578 w 2306103"/>
              <a:gd name="connsiteY11" fmla="*/ 544042 h 675390"/>
              <a:gd name="connsiteX12" fmla="*/ -526 w 2306103"/>
              <a:gd name="connsiteY12" fmla="*/ 385205 h 67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6103" h="675390">
                <a:moveTo>
                  <a:pt x="-526" y="385205"/>
                </a:moveTo>
                <a:cubicBezTo>
                  <a:pt x="4866" y="396638"/>
                  <a:pt x="15496" y="404739"/>
                  <a:pt x="27951" y="406909"/>
                </a:cubicBezTo>
                <a:lnTo>
                  <a:pt x="174485" y="431930"/>
                </a:lnTo>
                <a:lnTo>
                  <a:pt x="609800" y="507685"/>
                </a:lnTo>
                <a:lnTo>
                  <a:pt x="766701" y="535333"/>
                </a:lnTo>
                <a:cubicBezTo>
                  <a:pt x="788045" y="539121"/>
                  <a:pt x="808435" y="524896"/>
                  <a:pt x="812223" y="503552"/>
                </a:cubicBezTo>
                <a:cubicBezTo>
                  <a:pt x="813508" y="496281"/>
                  <a:pt x="812735" y="488815"/>
                  <a:pt x="809970" y="481973"/>
                </a:cubicBezTo>
                <a:lnTo>
                  <a:pt x="786607" y="423912"/>
                </a:lnTo>
                <a:cubicBezTo>
                  <a:pt x="777580" y="401421"/>
                  <a:pt x="786856" y="375722"/>
                  <a:pt x="808173" y="364193"/>
                </a:cubicBezTo>
                <a:cubicBezTo>
                  <a:pt x="1229332" y="135366"/>
                  <a:pt x="1755124" y="258191"/>
                  <a:pt x="2031311" y="649933"/>
                </a:cubicBezTo>
                <a:cubicBezTo>
                  <a:pt x="2048688" y="675161"/>
                  <a:pt x="2082791" y="682337"/>
                  <a:pt x="2108864" y="666246"/>
                </a:cubicBezTo>
                <a:lnTo>
                  <a:pt x="2305578" y="544042"/>
                </a:lnTo>
                <a:cubicBezTo>
                  <a:pt x="1594753" y="-548876"/>
                  <a:pt x="88362" y="331984"/>
                  <a:pt x="-526" y="385205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55000"/>
                  <a:lumOff val="45000"/>
                  <a:alpha val="100000"/>
                </a:schemeClr>
              </a:gs>
            </a:gsLst>
            <a:lin ang="77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7" name="任意多边形: 形状 46"/>
          <p:cNvSpPr/>
          <p:nvPr>
            <p:custDataLst>
              <p:tags r:id="rId6"/>
            </p:custDataLst>
          </p:nvPr>
        </p:nvSpPr>
        <p:spPr>
          <a:xfrm rot="1800000">
            <a:off x="5847715" y="3189923"/>
            <a:ext cx="1590675" cy="2338705"/>
          </a:xfrm>
          <a:custGeom>
            <a:avLst/>
            <a:gdLst>
              <a:gd name="connsiteX0" fmla="*/ 1301980 w 1302607"/>
              <a:gd name="connsiteY0" fmla="*/ -425 h 1914201"/>
              <a:gd name="connsiteX1" fmla="*/ 1268941 w 1302607"/>
              <a:gd name="connsiteY1" fmla="*/ 13399 h 1914201"/>
              <a:gd name="connsiteX2" fmla="*/ 1173280 w 1302607"/>
              <a:gd name="connsiteY2" fmla="*/ 127308 h 1914201"/>
              <a:gd name="connsiteX3" fmla="*/ 888922 w 1302607"/>
              <a:gd name="connsiteY3" fmla="*/ 465579 h 1914201"/>
              <a:gd name="connsiteX4" fmla="*/ 786487 w 1302607"/>
              <a:gd name="connsiteY4" fmla="*/ 587506 h 1914201"/>
              <a:gd name="connsiteX5" fmla="*/ 791381 w 1302607"/>
              <a:gd name="connsiteY5" fmla="*/ 643009 h 1914201"/>
              <a:gd name="connsiteX6" fmla="*/ 810956 w 1302607"/>
              <a:gd name="connsiteY6" fmla="*/ 651787 h 1914201"/>
              <a:gd name="connsiteX7" fmla="*/ 872886 w 1302607"/>
              <a:gd name="connsiteY7" fmla="*/ 660772 h 1914201"/>
              <a:gd name="connsiteX8" fmla="*/ 914358 w 1302607"/>
              <a:gd name="connsiteY8" fmla="*/ 709433 h 1914201"/>
              <a:gd name="connsiteX9" fmla="*/ 52576 w 1302607"/>
              <a:gd name="connsiteY9" fmla="*/ 1623192 h 1914201"/>
              <a:gd name="connsiteX10" fmla="*/ -508 w 1302607"/>
              <a:gd name="connsiteY10" fmla="*/ 1682082 h 1914201"/>
              <a:gd name="connsiteX11" fmla="*/ 6404 w 1302607"/>
              <a:gd name="connsiteY11" fmla="*/ 1913633 h 1914201"/>
              <a:gd name="connsiteX12" fmla="*/ 1301980 w 1302607"/>
              <a:gd name="connsiteY12" fmla="*/ -425 h 1914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2607" h="1914201">
                <a:moveTo>
                  <a:pt x="1301980" y="-425"/>
                </a:moveTo>
                <a:cubicBezTo>
                  <a:pt x="1289359" y="-1517"/>
                  <a:pt x="1277014" y="3654"/>
                  <a:pt x="1268941" y="13399"/>
                </a:cubicBezTo>
                <a:lnTo>
                  <a:pt x="1173280" y="127308"/>
                </a:lnTo>
                <a:lnTo>
                  <a:pt x="888922" y="465579"/>
                </a:lnTo>
                <a:lnTo>
                  <a:pt x="786487" y="587506"/>
                </a:lnTo>
                <a:cubicBezTo>
                  <a:pt x="772511" y="604191"/>
                  <a:pt x="774709" y="629033"/>
                  <a:pt x="791381" y="643009"/>
                </a:cubicBezTo>
                <a:cubicBezTo>
                  <a:pt x="796965" y="647682"/>
                  <a:pt x="803739" y="650723"/>
                  <a:pt x="810956" y="651787"/>
                </a:cubicBezTo>
                <a:lnTo>
                  <a:pt x="872886" y="660772"/>
                </a:lnTo>
                <a:cubicBezTo>
                  <a:pt x="897120" y="664007"/>
                  <a:pt x="914994" y="684992"/>
                  <a:pt x="914358" y="709433"/>
                </a:cubicBezTo>
                <a:cubicBezTo>
                  <a:pt x="900603" y="1188583"/>
                  <a:pt x="530095" y="1581430"/>
                  <a:pt x="52576" y="1623192"/>
                </a:cubicBezTo>
                <a:cubicBezTo>
                  <a:pt x="22052" y="1625611"/>
                  <a:pt x="-1268" y="1651463"/>
                  <a:pt x="-508" y="1682082"/>
                </a:cubicBezTo>
                <a:lnTo>
                  <a:pt x="6404" y="1913633"/>
                </a:lnTo>
                <a:cubicBezTo>
                  <a:pt x="1308201" y="1848108"/>
                  <a:pt x="1303363" y="103669"/>
                  <a:pt x="1301980" y="-425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35000"/>
                  <a:lumOff val="65000"/>
                  <a:alpha val="100000"/>
                </a:schemeClr>
              </a:gs>
              <a:gs pos="0">
                <a:schemeClr val="accent2">
                  <a:alpha val="100000"/>
                </a:schemeClr>
              </a:gs>
            </a:gsLst>
            <a:lin ang="360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任意多边形: 形状 48"/>
          <p:cNvSpPr/>
          <p:nvPr>
            <p:custDataLst>
              <p:tags r:id="rId7"/>
            </p:custDataLst>
          </p:nvPr>
        </p:nvSpPr>
        <p:spPr>
          <a:xfrm rot="1800000">
            <a:off x="4467860" y="2502218"/>
            <a:ext cx="1440815" cy="2518410"/>
          </a:xfrm>
          <a:custGeom>
            <a:avLst/>
            <a:gdLst>
              <a:gd name="connsiteX0" fmla="*/ 1172421 w 1179645"/>
              <a:gd name="connsiteY0" fmla="*/ 2061128 h 2061696"/>
              <a:gd name="connsiteX1" fmla="*/ 1176569 w 1179645"/>
              <a:gd name="connsiteY1" fmla="*/ 2025600 h 2061696"/>
              <a:gd name="connsiteX2" fmla="*/ 1123485 w 1179645"/>
              <a:gd name="connsiteY2" fmla="*/ 1887361 h 2061696"/>
              <a:gd name="connsiteX3" fmla="*/ 965616 w 1179645"/>
              <a:gd name="connsiteY3" fmla="*/ 1474580 h 2061696"/>
              <a:gd name="connsiteX4" fmla="*/ 908799 w 1179645"/>
              <a:gd name="connsiteY4" fmla="*/ 1325835 h 2061696"/>
              <a:gd name="connsiteX5" fmla="*/ 857872 w 1179645"/>
              <a:gd name="connsiteY5" fmla="*/ 1303247 h 2061696"/>
              <a:gd name="connsiteX6" fmla="*/ 840786 w 1179645"/>
              <a:gd name="connsiteY6" fmla="*/ 1316019 h 2061696"/>
              <a:gd name="connsiteX7" fmla="*/ 802908 w 1179645"/>
              <a:gd name="connsiteY7" fmla="*/ 1365786 h 2061696"/>
              <a:gd name="connsiteX8" fmla="*/ 740562 w 1179645"/>
              <a:gd name="connsiteY8" fmla="*/ 1377813 h 2061696"/>
              <a:gd name="connsiteX9" fmla="*/ 359991 w 1179645"/>
              <a:gd name="connsiteY9" fmla="*/ 180939 h 2061696"/>
              <a:gd name="connsiteX10" fmla="*/ 334140 w 1179645"/>
              <a:gd name="connsiteY10" fmla="*/ 105875 h 2061696"/>
              <a:gd name="connsiteX11" fmla="*/ 128578 w 1179645"/>
              <a:gd name="connsiteY11" fmla="*/ -569 h 2061696"/>
              <a:gd name="connsiteX12" fmla="*/ 1172421 w 1179645"/>
              <a:gd name="connsiteY12" fmla="*/ 2061128 h 206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9645" h="2061696">
                <a:moveTo>
                  <a:pt x="1172421" y="2061128"/>
                </a:moveTo>
                <a:cubicBezTo>
                  <a:pt x="1179540" y="2050677"/>
                  <a:pt x="1181089" y="2037406"/>
                  <a:pt x="1176569" y="2025600"/>
                </a:cubicBezTo>
                <a:lnTo>
                  <a:pt x="1123485" y="1887361"/>
                </a:lnTo>
                <a:lnTo>
                  <a:pt x="965616" y="1474580"/>
                </a:lnTo>
                <a:lnTo>
                  <a:pt x="908799" y="1325835"/>
                </a:lnTo>
                <a:cubicBezTo>
                  <a:pt x="900975" y="1305527"/>
                  <a:pt x="878165" y="1295422"/>
                  <a:pt x="857872" y="1303247"/>
                </a:cubicBezTo>
                <a:cubicBezTo>
                  <a:pt x="851112" y="1305859"/>
                  <a:pt x="845196" y="1310269"/>
                  <a:pt x="840786" y="1316019"/>
                </a:cubicBezTo>
                <a:lnTo>
                  <a:pt x="802908" y="1365786"/>
                </a:lnTo>
                <a:cubicBezTo>
                  <a:pt x="788172" y="1385001"/>
                  <a:pt x="761395" y="1390171"/>
                  <a:pt x="740562" y="1377813"/>
                </a:cubicBezTo>
                <a:cubicBezTo>
                  <a:pt x="328389" y="1133212"/>
                  <a:pt x="164783" y="618672"/>
                  <a:pt x="359991" y="180939"/>
                </a:cubicBezTo>
                <a:cubicBezTo>
                  <a:pt x="372722" y="153029"/>
                  <a:pt x="361359" y="120031"/>
                  <a:pt x="334140" y="105875"/>
                </a:cubicBezTo>
                <a:lnTo>
                  <a:pt x="128578" y="-569"/>
                </a:lnTo>
                <a:cubicBezTo>
                  <a:pt x="-446634" y="1168795"/>
                  <a:pt x="1081322" y="2012053"/>
                  <a:pt x="1172421" y="2061128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</a:gsLst>
            <a:lin ang="2640000" scaled="0"/>
          </a:gradFill>
          <a:ln w="138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任意多边形: 形状 39"/>
          <p:cNvSpPr/>
          <p:nvPr>
            <p:custDataLst>
              <p:tags r:id="rId8"/>
            </p:custDataLst>
          </p:nvPr>
        </p:nvSpPr>
        <p:spPr>
          <a:xfrm>
            <a:off x="3234690" y="3262948"/>
            <a:ext cx="590550" cy="663575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任意多边形: 形状 40"/>
          <p:cNvSpPr/>
          <p:nvPr>
            <p:custDataLst>
              <p:tags r:id="rId9"/>
            </p:custDataLst>
          </p:nvPr>
        </p:nvSpPr>
        <p:spPr>
          <a:xfrm>
            <a:off x="3149600" y="3165793"/>
            <a:ext cx="760730" cy="85915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2" name="图片 61" descr="343435383036303b343532343136313bcfeec4bfb0d1bfd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99790" y="3464243"/>
            <a:ext cx="262255" cy="262255"/>
          </a:xfrm>
          <a:prstGeom prst="rect">
            <a:avLst/>
          </a:prstGeom>
        </p:spPr>
      </p:pic>
      <p:sp>
        <p:nvSpPr>
          <p:cNvPr id="50" name="任意多边形: 形状 39"/>
          <p:cNvSpPr/>
          <p:nvPr>
            <p:custDataLst>
              <p:tags r:id="rId13"/>
            </p:custDataLst>
          </p:nvPr>
        </p:nvSpPr>
        <p:spPr>
          <a:xfrm>
            <a:off x="8075930" y="4923473"/>
            <a:ext cx="584835" cy="657225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1" name="任意多边形: 形状 40"/>
          <p:cNvSpPr/>
          <p:nvPr>
            <p:custDataLst>
              <p:tags r:id="rId14"/>
            </p:custDataLst>
          </p:nvPr>
        </p:nvSpPr>
        <p:spPr>
          <a:xfrm>
            <a:off x="7991475" y="4826953"/>
            <a:ext cx="753110" cy="850900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chemeClr val="accent2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15"/>
            </p:custDataLst>
          </p:nvPr>
        </p:nvSpPr>
        <p:spPr>
          <a:xfrm>
            <a:off x="676910" y="2765108"/>
            <a:ext cx="2350135" cy="17125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accent2"/>
                </a:solidFill>
                <a:latin typeface="+mn-ea"/>
                <a:cs typeface="+mn-ea"/>
              </a:rPr>
              <a:t>国家在最低点收购了大量的优质筹码，  不管你业绩好的坏的，都给我跌，价格给我打下去， 然后国家队等发起最后的决战</a:t>
            </a:r>
            <a:endParaRPr lang="zh-CN" altLang="en-US" sz="1600" b="1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56" name="任意多边形: 形状 39"/>
          <p:cNvSpPr/>
          <p:nvPr>
            <p:custDataLst>
              <p:tags r:id="rId16"/>
            </p:custDataLst>
          </p:nvPr>
        </p:nvSpPr>
        <p:spPr>
          <a:xfrm>
            <a:off x="7591425" y="1588453"/>
            <a:ext cx="559435" cy="628650"/>
          </a:xfrm>
          <a:custGeom>
            <a:avLst/>
            <a:gdLst>
              <a:gd name="connsiteX0" fmla="*/ 354445 w 354711"/>
              <a:gd name="connsiteY0" fmla="*/ 279630 h 398159"/>
              <a:gd name="connsiteX1" fmla="*/ 354445 w 354711"/>
              <a:gd name="connsiteY1" fmla="*/ 117705 h 398159"/>
              <a:gd name="connsiteX2" fmla="*/ 335395 w 354711"/>
              <a:gd name="connsiteY2" fmla="*/ 85511 h 398159"/>
              <a:gd name="connsiteX3" fmla="*/ 195664 w 354711"/>
              <a:gd name="connsiteY3" fmla="*/ 4834 h 398159"/>
              <a:gd name="connsiteX4" fmla="*/ 158421 w 354711"/>
              <a:gd name="connsiteY4" fmla="*/ 4834 h 398159"/>
              <a:gd name="connsiteX5" fmla="*/ 18308 w 354711"/>
              <a:gd name="connsiteY5" fmla="*/ 85701 h 398159"/>
              <a:gd name="connsiteX6" fmla="*/ -266 w 354711"/>
              <a:gd name="connsiteY6" fmla="*/ 117896 h 398159"/>
              <a:gd name="connsiteX7" fmla="*/ -266 w 354711"/>
              <a:gd name="connsiteY7" fmla="*/ 279821 h 398159"/>
              <a:gd name="connsiteX8" fmla="*/ 18308 w 354711"/>
              <a:gd name="connsiteY8" fmla="*/ 312110 h 398159"/>
              <a:gd name="connsiteX9" fmla="*/ 158421 w 354711"/>
              <a:gd name="connsiteY9" fmla="*/ 392978 h 398159"/>
              <a:gd name="connsiteX10" fmla="*/ 195664 w 354711"/>
              <a:gd name="connsiteY10" fmla="*/ 392978 h 398159"/>
              <a:gd name="connsiteX11" fmla="*/ 335681 w 354711"/>
              <a:gd name="connsiteY11" fmla="*/ 312110 h 398159"/>
              <a:gd name="connsiteX12" fmla="*/ 354445 w 354711"/>
              <a:gd name="connsiteY12" fmla="*/ 279630 h 3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4711" h="398159">
                <a:moveTo>
                  <a:pt x="354445" y="279630"/>
                </a:moveTo>
                <a:lnTo>
                  <a:pt x="354445" y="117705"/>
                </a:lnTo>
                <a:cubicBezTo>
                  <a:pt x="354341" y="104332"/>
                  <a:pt x="347064" y="92045"/>
                  <a:pt x="335395" y="85511"/>
                </a:cubicBezTo>
                <a:lnTo>
                  <a:pt x="195664" y="4834"/>
                </a:lnTo>
                <a:cubicBezTo>
                  <a:pt x="184148" y="-1843"/>
                  <a:pt x="169937" y="-1843"/>
                  <a:pt x="158421" y="4834"/>
                </a:cubicBezTo>
                <a:lnTo>
                  <a:pt x="18308" y="85701"/>
                </a:lnTo>
                <a:cubicBezTo>
                  <a:pt x="6821" y="92359"/>
                  <a:pt x="-256" y="104618"/>
                  <a:pt x="-266" y="117896"/>
                </a:cubicBezTo>
                <a:lnTo>
                  <a:pt x="-266" y="279821"/>
                </a:lnTo>
                <a:cubicBezTo>
                  <a:pt x="-284" y="293127"/>
                  <a:pt x="6792" y="305443"/>
                  <a:pt x="18308" y="312110"/>
                </a:cubicBezTo>
                <a:lnTo>
                  <a:pt x="158421" y="392978"/>
                </a:lnTo>
                <a:cubicBezTo>
                  <a:pt x="169937" y="399655"/>
                  <a:pt x="184148" y="399655"/>
                  <a:pt x="195664" y="392978"/>
                </a:cubicBezTo>
                <a:lnTo>
                  <a:pt x="335681" y="312110"/>
                </a:lnTo>
                <a:cubicBezTo>
                  <a:pt x="347311" y="305443"/>
                  <a:pt x="354474" y="293041"/>
                  <a:pt x="354445" y="27963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398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7" name="任意多边形: 形状 40"/>
          <p:cNvSpPr/>
          <p:nvPr>
            <p:custDataLst>
              <p:tags r:id="rId17"/>
            </p:custDataLst>
          </p:nvPr>
        </p:nvSpPr>
        <p:spPr>
          <a:xfrm>
            <a:off x="7510780" y="1495743"/>
            <a:ext cx="720725" cy="813435"/>
          </a:xfrm>
          <a:custGeom>
            <a:avLst/>
            <a:gdLst>
              <a:gd name="connsiteX0" fmla="*/ 456553 w 456818"/>
              <a:gd name="connsiteY0" fmla="*/ 367777 h 515452"/>
              <a:gd name="connsiteX1" fmla="*/ 456553 w 456818"/>
              <a:gd name="connsiteY1" fmla="*/ 147178 h 515452"/>
              <a:gd name="connsiteX2" fmla="*/ 437503 w 456818"/>
              <a:gd name="connsiteY2" fmla="*/ 114984 h 515452"/>
              <a:gd name="connsiteX3" fmla="*/ 247003 w 456818"/>
              <a:gd name="connsiteY3" fmla="*/ 4684 h 515452"/>
              <a:gd name="connsiteX4" fmla="*/ 209761 w 456818"/>
              <a:gd name="connsiteY4" fmla="*/ 4684 h 515452"/>
              <a:gd name="connsiteX5" fmla="*/ 18784 w 456818"/>
              <a:gd name="connsiteY5" fmla="*/ 114984 h 515452"/>
              <a:gd name="connsiteX6" fmla="*/ -266 w 456818"/>
              <a:gd name="connsiteY6" fmla="*/ 147178 h 515452"/>
              <a:gd name="connsiteX7" fmla="*/ -266 w 456818"/>
              <a:gd name="connsiteY7" fmla="*/ 367777 h 515452"/>
              <a:gd name="connsiteX8" fmla="*/ 18784 w 456818"/>
              <a:gd name="connsiteY8" fmla="*/ 399972 h 515452"/>
              <a:gd name="connsiteX9" fmla="*/ 209761 w 456818"/>
              <a:gd name="connsiteY9" fmla="*/ 510271 h 515452"/>
              <a:gd name="connsiteX10" fmla="*/ 247003 w 456818"/>
              <a:gd name="connsiteY10" fmla="*/ 510271 h 515452"/>
              <a:gd name="connsiteX11" fmla="*/ 437503 w 456818"/>
              <a:gd name="connsiteY11" fmla="*/ 399972 h 515452"/>
              <a:gd name="connsiteX12" fmla="*/ 456553 w 456818"/>
              <a:gd name="connsiteY12" fmla="*/ 367777 h 5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6818" h="515452">
                <a:moveTo>
                  <a:pt x="456553" y="367777"/>
                </a:moveTo>
                <a:lnTo>
                  <a:pt x="456553" y="147178"/>
                </a:lnTo>
                <a:cubicBezTo>
                  <a:pt x="456449" y="133805"/>
                  <a:pt x="449171" y="121518"/>
                  <a:pt x="437503" y="114984"/>
                </a:cubicBezTo>
                <a:lnTo>
                  <a:pt x="247003" y="4684"/>
                </a:lnTo>
                <a:cubicBezTo>
                  <a:pt x="235430" y="-1793"/>
                  <a:pt x="221333" y="-1793"/>
                  <a:pt x="209761" y="4684"/>
                </a:cubicBezTo>
                <a:lnTo>
                  <a:pt x="18784" y="114984"/>
                </a:lnTo>
                <a:cubicBezTo>
                  <a:pt x="7116" y="121518"/>
                  <a:pt x="-161" y="133805"/>
                  <a:pt x="-266" y="147178"/>
                </a:cubicBezTo>
                <a:lnTo>
                  <a:pt x="-266" y="367777"/>
                </a:lnTo>
                <a:cubicBezTo>
                  <a:pt x="-199" y="381160"/>
                  <a:pt x="7088" y="393466"/>
                  <a:pt x="18784" y="399972"/>
                </a:cubicBezTo>
                <a:lnTo>
                  <a:pt x="209761" y="510271"/>
                </a:lnTo>
                <a:cubicBezTo>
                  <a:pt x="221276" y="516948"/>
                  <a:pt x="235487" y="516948"/>
                  <a:pt x="247003" y="510271"/>
                </a:cubicBezTo>
                <a:lnTo>
                  <a:pt x="437503" y="399972"/>
                </a:lnTo>
                <a:cubicBezTo>
                  <a:pt x="449219" y="393485"/>
                  <a:pt x="456506" y="381169"/>
                  <a:pt x="456553" y="367777"/>
                </a:cubicBezTo>
                <a:close/>
              </a:path>
            </a:pathLst>
          </a:custGeom>
          <a:noFill/>
          <a:ln w="28575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1" name="图片 60" descr="343435383036303b343532343134393bcdb7c4d4b7e7b1a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34680" y="5118418"/>
            <a:ext cx="266700" cy="26733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21"/>
            </p:custDataLst>
          </p:nvPr>
        </p:nvSpPr>
        <p:spPr>
          <a:xfrm>
            <a:off x="8534400" y="1192213"/>
            <a:ext cx="2905180" cy="14215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accent2"/>
                </a:solidFill>
                <a:latin typeface="+mn-ea"/>
                <a:cs typeface="+mn-ea"/>
              </a:rPr>
              <a:t>美联储降息后， 国外资金会加</a:t>
            </a:r>
            <a:r>
              <a:rPr lang="en-US" altLang="zh-CN" sz="1600" b="1" dirty="0">
                <a:solidFill>
                  <a:schemeClr val="accent2"/>
                </a:solidFill>
                <a:latin typeface="+mn-ea"/>
                <a:cs typeface="+mn-ea"/>
              </a:rPr>
              <a:t> </a:t>
            </a:r>
            <a:r>
              <a:rPr lang="zh-CN" altLang="en-US" sz="1600" b="1" dirty="0">
                <a:solidFill>
                  <a:schemeClr val="accent2"/>
                </a:solidFill>
                <a:latin typeface="+mn-ea"/>
                <a:cs typeface="+mn-ea"/>
              </a:rPr>
              <a:t>速回流</a:t>
            </a:r>
            <a:r>
              <a:rPr lang="en-US" altLang="zh-CN" sz="1600" b="1" dirty="0">
                <a:solidFill>
                  <a:schemeClr val="accent2"/>
                </a:solidFill>
                <a:latin typeface="+mn-ea"/>
                <a:cs typeface="+mn-ea"/>
              </a:rPr>
              <a:t> </a:t>
            </a:r>
            <a:r>
              <a:rPr lang="zh-CN" altLang="en-US" sz="1600" b="1" dirty="0">
                <a:solidFill>
                  <a:schemeClr val="accent2"/>
                </a:solidFill>
                <a:latin typeface="+mn-ea"/>
                <a:cs typeface="+mn-ea"/>
              </a:rPr>
              <a:t>，</a:t>
            </a:r>
            <a:r>
              <a:rPr lang="en-US" altLang="zh-CN" sz="1600" b="1" dirty="0">
                <a:solidFill>
                  <a:schemeClr val="accent2"/>
                </a:solidFill>
                <a:latin typeface="+mn-ea"/>
                <a:cs typeface="+mn-ea"/>
              </a:rPr>
              <a:t>7</a:t>
            </a:r>
            <a:r>
              <a:rPr lang="zh-CN" altLang="en-US" sz="1600" b="1" dirty="0">
                <a:solidFill>
                  <a:schemeClr val="accent2"/>
                </a:solidFill>
                <a:latin typeface="+mn-ea"/>
                <a:cs typeface="+mn-ea"/>
              </a:rPr>
              <a:t>万亿</a:t>
            </a:r>
            <a:endParaRPr lang="zh-CN" altLang="en-US" sz="1600" b="1" dirty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b="1" dirty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bg1"/>
                </a:solidFill>
                <a:latin typeface="+mn-ea"/>
                <a:cs typeface="+mn-ea"/>
              </a:rPr>
              <a:t>中国企业可能已经在海外投资中积累了超过2万亿美元的资金，因为这些资产的利率高于人民币计价资产。而当美联储降息时，美元资产的吸引力将受到侵蚀，并可能刺激1万亿美元的“保守”资金回流，因为中国与美国的利率差距正在缩小</a:t>
            </a:r>
            <a:endParaRPr lang="zh-CN" altLang="en-US" sz="1200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22"/>
            </p:custDataLst>
          </p:nvPr>
        </p:nvSpPr>
        <p:spPr>
          <a:xfrm>
            <a:off x="9010015" y="4336733"/>
            <a:ext cx="2466994" cy="17125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</a:rPr>
              <a:t>市场会通过各种的反复揉搓手法把筹码洗出去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pic>
        <p:nvPicPr>
          <p:cNvPr id="64" name="图片 63" descr="343435383038363b343532323339353bb6d4bbb0b9b5cda8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752715" y="1784033"/>
            <a:ext cx="236855" cy="236855"/>
          </a:xfrm>
          <a:prstGeom prst="rect">
            <a:avLst/>
          </a:prstGeom>
        </p:spPr>
      </p:pic>
    </p:spTree>
    <p:custDataLst>
      <p:tags r:id="rId26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股市上涨达到的最终目的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</a:endParaRPr>
          </a:p>
        </p:txBody>
      </p:sp>
      <p:sp>
        <p:nvSpPr>
          <p:cNvPr id="3" name="任意多边形: 形状 2"/>
          <p:cNvSpPr/>
          <p:nvPr>
            <p:custDataLst>
              <p:tags r:id="rId2"/>
            </p:custDataLst>
          </p:nvPr>
        </p:nvSpPr>
        <p:spPr>
          <a:xfrm>
            <a:off x="0" y="2633028"/>
            <a:ext cx="12192000" cy="2785164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50000"/>
                  <a:lumOff val="50000"/>
                  <a:alpha val="80000"/>
                </a:schemeClr>
              </a:gs>
              <a:gs pos="0">
                <a:schemeClr val="accent1">
                  <a:lumMod val="50000"/>
                  <a:lumOff val="50000"/>
                  <a:alpha val="10000"/>
                </a:schemeClr>
              </a:gs>
            </a:gsLst>
            <a:lin ang="0" scaled="1"/>
            <a:tileRect/>
          </a:gradFill>
          <a:ln w="22746" cap="flat">
            <a:noFill/>
            <a:prstDash val="solid"/>
            <a:miter/>
          </a:ln>
        </p:spPr>
        <p:txBody>
          <a:bodyPr rtlCol="0" anchor="ctr"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任意多边形: 形状 3"/>
          <p:cNvSpPr/>
          <p:nvPr>
            <p:custDataLst>
              <p:tags r:id="rId3"/>
            </p:custDataLst>
          </p:nvPr>
        </p:nvSpPr>
        <p:spPr>
          <a:xfrm>
            <a:off x="0" y="2951798"/>
            <a:ext cx="12192000" cy="2785164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</a:gradFill>
          <a:ln w="22746" cap="flat">
            <a:noFill/>
            <a:prstDash val="solid"/>
            <a:miter/>
          </a:ln>
        </p:spPr>
        <p:txBody>
          <a:bodyPr rtlCol="0" anchor="ctr"/>
          <a:p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 flipV="1">
            <a:off x="1740535" y="2850198"/>
            <a:ext cx="0" cy="1869386"/>
          </a:xfrm>
          <a:prstGeom prst="line">
            <a:avLst/>
          </a:prstGeom>
          <a:ln w="12700">
            <a:gradFill>
              <a:gsLst>
                <a:gs pos="68000">
                  <a:schemeClr val="accent1">
                    <a:alpha val="50000"/>
                  </a:schemeClr>
                </a:gs>
                <a:gs pos="16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>
            <p:custDataLst>
              <p:tags r:id="rId5"/>
            </p:custDataLst>
          </p:nvPr>
        </p:nvSpPr>
        <p:spPr>
          <a:xfrm>
            <a:off x="1931035" y="2641600"/>
            <a:ext cx="1774190" cy="375920"/>
          </a:xfrm>
          <a:prstGeom prst="roundRect">
            <a:avLst/>
          </a:prstGeom>
          <a:gradFill flip="none" rotWithShape="1">
            <a:gsLst>
              <a:gs pos="11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zh-CN" altLang="en-US" b="1" dirty="0">
                <a:solidFill>
                  <a:srgbClr val="FFFFFF"/>
                </a:solidFill>
              </a:rPr>
              <a:t>低迷的市场</a:t>
            </a:r>
            <a:r>
              <a:rPr lang="zh-CN" altLang="en-US" b="1" dirty="0">
                <a:solidFill>
                  <a:srgbClr val="FFFFFF"/>
                </a:solidFill>
              </a:rPr>
              <a:t>影响</a:t>
            </a:r>
            <a:endParaRPr lang="zh-CN" altLang="en-US" b="1" dirty="0">
              <a:solidFill>
                <a:srgbClr val="FFFFFF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1931035" y="3297555"/>
            <a:ext cx="2015490" cy="14217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</a:rPr>
              <a:t> </a:t>
            </a:r>
            <a:r>
              <a:rPr lang="zh-CN" altLang="en-US" sz="1400" b="1" dirty="0">
                <a:solidFill>
                  <a:schemeClr val="bg1"/>
                </a:solidFill>
              </a:rPr>
              <a:t>低迷阶段，居民收入投资欲望，消费欲望双双下降，带来经济下滑及社会不确定性因素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矩形: 圆角 9"/>
          <p:cNvSpPr/>
          <p:nvPr>
            <p:custDataLst>
              <p:tags r:id="rId7"/>
            </p:custDataLst>
          </p:nvPr>
        </p:nvSpPr>
        <p:spPr>
          <a:xfrm>
            <a:off x="5186045" y="1897380"/>
            <a:ext cx="1621790" cy="375920"/>
          </a:xfrm>
          <a:prstGeom prst="roundRect">
            <a:avLst/>
          </a:prstGeom>
          <a:gradFill flip="none" rotWithShape="1">
            <a:gsLst>
              <a:gs pos="1100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zh-CN" altLang="en-US" b="1" dirty="0">
                <a:solidFill>
                  <a:srgbClr val="FFFFFF"/>
                </a:solidFill>
              </a:rPr>
              <a:t>超低估值</a:t>
            </a:r>
            <a:r>
              <a:rPr lang="zh-CN" altLang="en-US" b="1" dirty="0">
                <a:solidFill>
                  <a:srgbClr val="FFFFFF"/>
                </a:solidFill>
              </a:rPr>
              <a:t>优势</a:t>
            </a:r>
            <a:endParaRPr lang="zh-CN" altLang="en-US" b="1" dirty="0">
              <a:solidFill>
                <a:srgbClr val="FFFFFF"/>
              </a:solidFill>
            </a:endParaRPr>
          </a:p>
        </p:txBody>
      </p:sp>
      <p:cxnSp>
        <p:nvCxnSpPr>
          <p:cNvPr id="8" name="直接连接符 7"/>
          <p:cNvCxnSpPr/>
          <p:nvPr>
            <p:custDataLst>
              <p:tags r:id="rId8"/>
            </p:custDataLst>
          </p:nvPr>
        </p:nvCxnSpPr>
        <p:spPr>
          <a:xfrm flipV="1">
            <a:off x="4981575" y="2132648"/>
            <a:ext cx="0" cy="2391464"/>
          </a:xfrm>
          <a:prstGeom prst="line">
            <a:avLst/>
          </a:prstGeom>
          <a:ln w="12700">
            <a:gradFill>
              <a:gsLst>
                <a:gs pos="68000">
                  <a:schemeClr val="accent2">
                    <a:alpha val="50000"/>
                  </a:schemeClr>
                </a:gs>
                <a:gs pos="16000">
                  <a:schemeClr val="accent2">
                    <a:alpha val="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5198745" y="2641600"/>
            <a:ext cx="2524125" cy="17773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</a:rPr>
              <a:t>A</a:t>
            </a:r>
            <a:r>
              <a:rPr lang="zh-CN" altLang="en-US" sz="1400" b="1" dirty="0">
                <a:solidFill>
                  <a:schemeClr val="bg1"/>
                </a:solidFill>
              </a:rPr>
              <a:t>股市场经历多次快速下跌，</a:t>
            </a:r>
            <a:r>
              <a:rPr lang="en-US" altLang="zh-CN" sz="1400" b="1" dirty="0">
                <a:solidFill>
                  <a:schemeClr val="bg1"/>
                </a:solidFill>
              </a:rPr>
              <a:t>2</a:t>
            </a:r>
            <a:r>
              <a:rPr lang="zh-CN" altLang="en-US" sz="1400" b="1" dirty="0">
                <a:solidFill>
                  <a:schemeClr val="bg1"/>
                </a:solidFill>
              </a:rPr>
              <a:t>月份急跌，</a:t>
            </a:r>
            <a:r>
              <a:rPr lang="en-US" altLang="zh-CN" sz="1400" b="1" dirty="0">
                <a:solidFill>
                  <a:schemeClr val="bg1"/>
                </a:solidFill>
              </a:rPr>
              <a:t>78</a:t>
            </a:r>
            <a:r>
              <a:rPr lang="zh-CN" altLang="en-US" sz="1400" b="1" dirty="0">
                <a:solidFill>
                  <a:schemeClr val="bg1"/>
                </a:solidFill>
              </a:rPr>
              <a:t>月份的缓跌，成交量不足</a:t>
            </a:r>
            <a:r>
              <a:rPr lang="en-US" altLang="zh-CN" sz="1400" b="1" dirty="0">
                <a:solidFill>
                  <a:schemeClr val="bg1"/>
                </a:solidFill>
              </a:rPr>
              <a:t>5000</a:t>
            </a:r>
            <a:r>
              <a:rPr lang="zh-CN" altLang="en-US" sz="1400" b="1" dirty="0">
                <a:solidFill>
                  <a:schemeClr val="bg1"/>
                </a:solidFill>
              </a:rPr>
              <a:t>，平均股价跌至</a:t>
            </a:r>
            <a:r>
              <a:rPr lang="en-US" altLang="zh-CN" sz="1400" b="1" dirty="0">
                <a:solidFill>
                  <a:schemeClr val="bg1"/>
                </a:solidFill>
              </a:rPr>
              <a:t>08</a:t>
            </a:r>
            <a:r>
              <a:rPr lang="zh-CN" altLang="en-US" sz="1400" b="1" dirty="0">
                <a:solidFill>
                  <a:schemeClr val="bg1"/>
                </a:solidFill>
              </a:rPr>
              <a:t>年</a:t>
            </a:r>
            <a:r>
              <a:rPr lang="en-US" altLang="zh-CN" sz="1400" b="1" dirty="0">
                <a:solidFill>
                  <a:schemeClr val="bg1"/>
                </a:solidFill>
              </a:rPr>
              <a:t>-09</a:t>
            </a:r>
            <a:r>
              <a:rPr lang="zh-CN" altLang="en-US" sz="1400" b="1" dirty="0">
                <a:solidFill>
                  <a:schemeClr val="bg1"/>
                </a:solidFill>
              </a:rPr>
              <a:t>年位置，下跌带来的估值底，</a:t>
            </a:r>
            <a:r>
              <a:rPr lang="en-US" altLang="zh-CN" sz="1400" b="1" dirty="0">
                <a:solidFill>
                  <a:schemeClr val="bg1"/>
                </a:solidFill>
              </a:rPr>
              <a:t>9</a:t>
            </a:r>
            <a:r>
              <a:rPr lang="zh-CN" altLang="en-US" sz="1400" b="1" dirty="0">
                <a:solidFill>
                  <a:schemeClr val="bg1"/>
                </a:solidFill>
              </a:rPr>
              <a:t>月份初国家队扫货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cxnSp>
        <p:nvCxnSpPr>
          <p:cNvPr id="11" name="直接连接符 10"/>
          <p:cNvCxnSpPr/>
          <p:nvPr>
            <p:custDataLst>
              <p:tags r:id="rId10"/>
            </p:custDataLst>
          </p:nvPr>
        </p:nvCxnSpPr>
        <p:spPr>
          <a:xfrm flipV="1">
            <a:off x="8235950" y="1310323"/>
            <a:ext cx="0" cy="2851150"/>
          </a:xfrm>
          <a:prstGeom prst="line">
            <a:avLst/>
          </a:prstGeom>
          <a:ln w="12700">
            <a:gradFill>
              <a:gsLst>
                <a:gs pos="68000">
                  <a:schemeClr val="accent1">
                    <a:alpha val="50000"/>
                  </a:schemeClr>
                </a:gs>
                <a:gs pos="16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0"/>
          <p:cNvSpPr/>
          <p:nvPr>
            <p:custDataLst>
              <p:tags r:id="rId11"/>
            </p:custDataLst>
          </p:nvPr>
        </p:nvSpPr>
        <p:spPr>
          <a:xfrm>
            <a:off x="8451215" y="1122045"/>
            <a:ext cx="2917190" cy="375920"/>
          </a:xfrm>
          <a:prstGeom prst="roundRect">
            <a:avLst/>
          </a:prstGeom>
          <a:gradFill flip="none" rotWithShape="1">
            <a:gsLst>
              <a:gs pos="11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zh-CN" altLang="en-US" b="1" dirty="0">
                <a:solidFill>
                  <a:srgbClr val="FFFFFF"/>
                </a:solidFill>
              </a:rPr>
              <a:t>发展新质生产力，</a:t>
            </a:r>
            <a:r>
              <a:rPr lang="zh-CN" altLang="en-US" b="1" dirty="0">
                <a:solidFill>
                  <a:srgbClr val="FFFFFF"/>
                </a:solidFill>
              </a:rPr>
              <a:t>促进消费</a:t>
            </a:r>
            <a:endParaRPr lang="zh-CN" altLang="en-US" b="1" dirty="0">
              <a:solidFill>
                <a:srgbClr val="FFFFFF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8451215" y="1559560"/>
            <a:ext cx="3516630" cy="17379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</a:rPr>
              <a:t>A</a:t>
            </a:r>
            <a:r>
              <a:rPr lang="zh-CN" altLang="en-US" sz="1400" b="1" dirty="0">
                <a:solidFill>
                  <a:schemeClr val="bg1"/>
                </a:solidFill>
              </a:rPr>
              <a:t>股上涨的本质就是让优质企业获得融资再生产能力，给科技型公司提供更多资金</a:t>
            </a:r>
            <a:endParaRPr lang="zh-CN" altLang="en-US" sz="1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</a:rPr>
              <a:t>其次股民赚钱刺激消费，拉动</a:t>
            </a:r>
            <a:r>
              <a:rPr lang="en-US" altLang="zh-CN" sz="1400" b="1" dirty="0">
                <a:solidFill>
                  <a:schemeClr val="bg1"/>
                </a:solidFill>
              </a:rPr>
              <a:t>GDP</a:t>
            </a:r>
            <a:endParaRPr lang="en-US" altLang="zh-CN" sz="14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</a:rPr>
              <a:t>这是促进经济平稳，且可完成既定年内</a:t>
            </a:r>
            <a:r>
              <a:rPr lang="zh-CN" altLang="en-US" sz="1400" b="1" dirty="0">
                <a:solidFill>
                  <a:schemeClr val="bg1"/>
                </a:solidFill>
              </a:rPr>
              <a:t>目标最快的方式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99425" y="3510915"/>
            <a:ext cx="4092575" cy="269430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市场的压力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3418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附近，牛市趋势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已确定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" y="760095"/>
            <a:ext cx="11967210" cy="5672455"/>
          </a:xfrm>
          <a:prstGeom prst="rect">
            <a:avLst/>
          </a:prstGeom>
        </p:spPr>
      </p:pic>
      <p:sp>
        <p:nvSpPr>
          <p:cNvPr id="6" name="矩形标注 5"/>
          <p:cNvSpPr/>
          <p:nvPr/>
        </p:nvSpPr>
        <p:spPr>
          <a:xfrm>
            <a:off x="3587115" y="2248535"/>
            <a:ext cx="5237480" cy="1368425"/>
          </a:xfrm>
          <a:prstGeom prst="wedgeRectCallout">
            <a:avLst>
              <a:gd name="adj1" fmla="val 37887"/>
              <a:gd name="adj2" fmla="val 6104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</a:rPr>
              <a:t>这波行情不是按天炒，而是按月炒的，在资金没有退潮前，有的是机会，很多优质股才刚开始，炒完记得退出来，政策牛，非真牛，业绩牛才是真牛！！！就是拉股票刺激消费，增加信心的！</a:t>
            </a:r>
            <a:endParaRPr lang="zh-CN" altLang="en-US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短线上攻增加到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72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处于非理性状态，死叉减仓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687070"/>
            <a:ext cx="11899900" cy="588518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203835" y="746760"/>
            <a:ext cx="7962900" cy="39243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中国的牛市不会是消费牛，但一定是科技，科创牛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6096635" cy="55854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635" y="711200"/>
            <a:ext cx="6095365" cy="55860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情绪就像多巴胺是短暂，业绩是核心长期的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sp>
        <p:nvSpPr>
          <p:cNvPr id="42" name="任意多边形: 形状 41"/>
          <p:cNvSpPr/>
          <p:nvPr>
            <p:custDataLst>
              <p:tags r:id="rId2"/>
            </p:custDataLst>
          </p:nvPr>
        </p:nvSpPr>
        <p:spPr>
          <a:xfrm>
            <a:off x="3434715" y="3141980"/>
            <a:ext cx="522072" cy="576000"/>
          </a:xfrm>
          <a:custGeom>
            <a:avLst/>
            <a:gdLst>
              <a:gd name="connsiteX0" fmla="*/ 0 w 522072"/>
              <a:gd name="connsiteY0" fmla="*/ 0 h 576000"/>
              <a:gd name="connsiteX1" fmla="*/ 57685 w 522072"/>
              <a:gd name="connsiteY1" fmla="*/ 36499 h 576000"/>
              <a:gd name="connsiteX2" fmla="*/ 305792 w 522072"/>
              <a:gd name="connsiteY2" fmla="*/ 94890 h 576000"/>
              <a:gd name="connsiteX3" fmla="*/ 434252 w 522072"/>
              <a:gd name="connsiteY3" fmla="*/ 79794 h 576000"/>
              <a:gd name="connsiteX4" fmla="*/ 513663 w 522072"/>
              <a:gd name="connsiteY4" fmla="*/ 51059 h 576000"/>
              <a:gd name="connsiteX5" fmla="*/ 495233 w 522072"/>
              <a:gd name="connsiteY5" fmla="*/ 86018 h 576000"/>
              <a:gd name="connsiteX6" fmla="*/ 455626 w 522072"/>
              <a:gd name="connsiteY6" fmla="*/ 288000 h 576000"/>
              <a:gd name="connsiteX7" fmla="*/ 495233 w 522072"/>
              <a:gd name="connsiteY7" fmla="*/ 489982 h 576000"/>
              <a:gd name="connsiteX8" fmla="*/ 522072 w 522072"/>
              <a:gd name="connsiteY8" fmla="*/ 540891 h 576000"/>
              <a:gd name="connsiteX9" fmla="*/ 421275 w 522072"/>
              <a:gd name="connsiteY9" fmla="*/ 504416 h 576000"/>
              <a:gd name="connsiteX10" fmla="*/ 292815 w 522072"/>
              <a:gd name="connsiteY10" fmla="*/ 489320 h 576000"/>
              <a:gd name="connsiteX11" fmla="*/ 44708 w 522072"/>
              <a:gd name="connsiteY11" fmla="*/ 547712 h 576000"/>
              <a:gd name="connsiteX12" fmla="*/ 0 w 522072"/>
              <a:gd name="connsiteY12" fmla="*/ 576000 h 576000"/>
              <a:gd name="connsiteX13" fmla="*/ 0 w 522072"/>
              <a:gd name="connsiteY13" fmla="*/ 0 h 5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2072" h="576000">
                <a:moveTo>
                  <a:pt x="0" y="0"/>
                </a:moveTo>
                <a:lnTo>
                  <a:pt x="57685" y="36499"/>
                </a:lnTo>
                <a:cubicBezTo>
                  <a:pt x="133943" y="74098"/>
                  <a:pt x="217785" y="94890"/>
                  <a:pt x="305792" y="94890"/>
                </a:cubicBezTo>
                <a:cubicBezTo>
                  <a:pt x="349796" y="94890"/>
                  <a:pt x="392758" y="89692"/>
                  <a:pt x="434252" y="79794"/>
                </a:cubicBezTo>
                <a:lnTo>
                  <a:pt x="513663" y="51059"/>
                </a:lnTo>
                <a:lnTo>
                  <a:pt x="495233" y="86018"/>
                </a:lnTo>
                <a:cubicBezTo>
                  <a:pt x="469729" y="148100"/>
                  <a:pt x="455626" y="216354"/>
                  <a:pt x="455626" y="288000"/>
                </a:cubicBezTo>
                <a:cubicBezTo>
                  <a:pt x="455626" y="359646"/>
                  <a:pt x="469729" y="427901"/>
                  <a:pt x="495233" y="489982"/>
                </a:cubicBezTo>
                <a:lnTo>
                  <a:pt x="522072" y="540891"/>
                </a:lnTo>
                <a:lnTo>
                  <a:pt x="421275" y="504416"/>
                </a:lnTo>
                <a:cubicBezTo>
                  <a:pt x="379781" y="494518"/>
                  <a:pt x="336819" y="489320"/>
                  <a:pt x="292815" y="489320"/>
                </a:cubicBezTo>
                <a:cubicBezTo>
                  <a:pt x="204808" y="489320"/>
                  <a:pt x="120966" y="510112"/>
                  <a:pt x="44708" y="547712"/>
                </a:cubicBezTo>
                <a:lnTo>
                  <a:pt x="0" y="57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8" name="任意多边形: 形状 17"/>
          <p:cNvSpPr/>
          <p:nvPr>
            <p:custDataLst>
              <p:tags r:id="rId3"/>
            </p:custDataLst>
          </p:nvPr>
        </p:nvSpPr>
        <p:spPr>
          <a:xfrm>
            <a:off x="2687320" y="1724660"/>
            <a:ext cx="1494674" cy="1450413"/>
          </a:xfrm>
          <a:custGeom>
            <a:avLst/>
            <a:gdLst>
              <a:gd name="connsiteX0" fmla="*/ 1211583 w 1494674"/>
              <a:gd name="connsiteY0" fmla="*/ 0 h 1450413"/>
              <a:gd name="connsiteX1" fmla="*/ 1213202 w 1494674"/>
              <a:gd name="connsiteY1" fmla="*/ 16540 h 1450413"/>
              <a:gd name="connsiteX2" fmla="*/ 1425172 w 1494674"/>
              <a:gd name="connsiteY2" fmla="*/ 342247 h 1450413"/>
              <a:gd name="connsiteX3" fmla="*/ 1494674 w 1494674"/>
              <a:gd name="connsiteY3" fmla="*/ 381088 h 1450413"/>
              <a:gd name="connsiteX4" fmla="*/ 1369085 w 1494674"/>
              <a:gd name="connsiteY4" fmla="*/ 442401 h 1450413"/>
              <a:gd name="connsiteX5" fmla="*/ 1213794 w 1494674"/>
              <a:gd name="connsiteY5" fmla="*/ 549822 h 1450413"/>
              <a:gd name="connsiteX6" fmla="*/ 762270 w 1494674"/>
              <a:gd name="connsiteY6" fmla="*/ 1381425 h 1450413"/>
              <a:gd name="connsiteX7" fmla="*/ 758333 w 1494674"/>
              <a:gd name="connsiteY7" fmla="*/ 1450413 h 1450413"/>
              <a:gd name="connsiteX8" fmla="*/ 0 w 1494674"/>
              <a:gd name="connsiteY8" fmla="*/ 513950 h 1450413"/>
              <a:gd name="connsiteX9" fmla="*/ 68299 w 1494674"/>
              <a:gd name="connsiteY9" fmla="*/ 524442 h 1450413"/>
              <a:gd name="connsiteX10" fmla="*/ 975607 w 1494674"/>
              <a:gd name="connsiteY10" fmla="*/ 255686 h 1450413"/>
              <a:gd name="connsiteX11" fmla="*/ 1112968 w 1494674"/>
              <a:gd name="connsiteY11" fmla="*/ 126122 h 1450413"/>
              <a:gd name="connsiteX12" fmla="*/ 1211583 w 1494674"/>
              <a:gd name="connsiteY12" fmla="*/ 0 h 145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94674" h="1450413">
                <a:moveTo>
                  <a:pt x="1211583" y="0"/>
                </a:moveTo>
                <a:lnTo>
                  <a:pt x="1213202" y="16540"/>
                </a:lnTo>
                <a:cubicBezTo>
                  <a:pt x="1240057" y="151658"/>
                  <a:pt x="1317920" y="267646"/>
                  <a:pt x="1425172" y="342247"/>
                </a:cubicBezTo>
                <a:lnTo>
                  <a:pt x="1494674" y="381088"/>
                </a:lnTo>
                <a:lnTo>
                  <a:pt x="1369085" y="442401"/>
                </a:lnTo>
                <a:cubicBezTo>
                  <a:pt x="1315471" y="473746"/>
                  <a:pt x="1263543" y="509536"/>
                  <a:pt x="1213794" y="549822"/>
                </a:cubicBezTo>
                <a:cubicBezTo>
                  <a:pt x="948465" y="764681"/>
                  <a:pt x="795344" y="1066744"/>
                  <a:pt x="762270" y="1381425"/>
                </a:cubicBezTo>
                <a:lnTo>
                  <a:pt x="758333" y="1450413"/>
                </a:lnTo>
                <a:lnTo>
                  <a:pt x="0" y="513950"/>
                </a:lnTo>
                <a:lnTo>
                  <a:pt x="68299" y="524442"/>
                </a:lnTo>
                <a:cubicBezTo>
                  <a:pt x="382980" y="557517"/>
                  <a:pt x="710278" y="470544"/>
                  <a:pt x="975607" y="255686"/>
                </a:cubicBezTo>
                <a:cubicBezTo>
                  <a:pt x="1025356" y="215400"/>
                  <a:pt x="1071160" y="172048"/>
                  <a:pt x="1112968" y="126122"/>
                </a:cubicBezTo>
                <a:lnTo>
                  <a:pt x="1211583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5378450" y="963930"/>
            <a:ext cx="6038452" cy="136141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这波是普涨行情，普涨之后分化，市场不会再像</a:t>
            </a:r>
            <a:r>
              <a:rPr lang="en-US" altLang="zh-CN" sz="1600" dirty="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15</a:t>
            </a:r>
            <a:r>
              <a:rPr lang="zh-CN" altLang="en-US" sz="1600" dirty="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年的疯牛，也不会像</a:t>
            </a:r>
            <a:r>
              <a:rPr lang="en-US" altLang="zh-CN" sz="1600" dirty="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20</a:t>
            </a:r>
            <a:r>
              <a:rPr lang="zh-CN" altLang="en-US" sz="1600" dirty="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年的妖股横飞，建立以业绩为导向的核心逻辑，是国九条提出的重要观点，所以优胜劣汰之后，业绩牛在明年会大秀光彩</a:t>
            </a:r>
            <a:endParaRPr lang="zh-CN" altLang="en-US" sz="1600" dirty="0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sp>
        <p:nvSpPr>
          <p:cNvPr id="6" name="圆: 空心 4"/>
          <p:cNvSpPr/>
          <p:nvPr>
            <p:custDataLst>
              <p:tags r:id="rId5"/>
            </p:custDataLst>
          </p:nvPr>
        </p:nvSpPr>
        <p:spPr>
          <a:xfrm>
            <a:off x="776605" y="2051685"/>
            <a:ext cx="2756293" cy="2756293"/>
          </a:xfrm>
          <a:prstGeom prst="donut">
            <a:avLst>
              <a:gd name="adj" fmla="val 7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ctr" fontAlgn="auto">
              <a:lnSpc>
                <a:spcPct val="130000"/>
              </a:lnSpc>
            </a:pPr>
            <a:r>
              <a:rPr lang="zh-CN" altLang="en-US" sz="2800" b="1">
                <a:solidFill>
                  <a:schemeClr val="bg1"/>
                </a:solidFill>
              </a:rPr>
              <a:t>优胜略汰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5378450" y="2748915"/>
            <a:ext cx="6329045" cy="13614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白酒行业以及光伏行业依然是走超跌反弹，即便是消费增长，消费也在逐步升级，比如往高端制造的汽车转向，</a:t>
            </a:r>
            <a:r>
              <a:rPr lang="en-US" altLang="zh-CN" sz="160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白酒的</a:t>
            </a:r>
            <a:r>
              <a:rPr lang="en-US" altLang="zh-CN" sz="160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1-2</a:t>
            </a:r>
            <a:r>
              <a:rPr lang="zh-CN" altLang="en-US" sz="160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年的大跌，依然处于估值高点，光伏经历</a:t>
            </a:r>
            <a:r>
              <a:rPr lang="en-US" altLang="zh-CN" sz="160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N</a:t>
            </a:r>
            <a:r>
              <a:rPr lang="zh-CN" altLang="en-US" sz="160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倍大涨，产能过剩问题依然存在，大跌后的套牢盘过深，所以可以做反弹，做短线超跌，至于是否有</a:t>
            </a:r>
            <a:r>
              <a:rPr lang="en-US" altLang="zh-CN" sz="160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N</a:t>
            </a:r>
            <a:r>
              <a:rPr lang="zh-CN" altLang="en-US" sz="160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倍的空间，答案一定是否定的</a:t>
            </a:r>
            <a:endParaRPr lang="zh-CN" altLang="en-US" sz="1600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方正大标宋简体" panose="02000000000000000000" charset="-122"/>
            </a:endParaRPr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5378450" y="4808220"/>
            <a:ext cx="6038452" cy="136141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+mn-ea"/>
              </a:rPr>
              <a:t>主题是中期的产业链升级，重点是分化后哪些主题可以承担资金</a:t>
            </a:r>
            <a:endParaRPr lang="zh-CN" altLang="en-US" sz="1600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+mn-ea"/>
              </a:rPr>
              <a:t>科技是新质生产力的重点。</a:t>
            </a:r>
            <a:r>
              <a:rPr lang="en-US" altLang="zh-CN" sz="160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+mn-ea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+mn-ea"/>
              </a:rPr>
              <a:t>芯片，</a:t>
            </a:r>
            <a:r>
              <a:rPr lang="en-US" altLang="zh-CN" sz="160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+mn-ea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+mn-ea"/>
              </a:rPr>
              <a:t>软件信息，智能驾驶，低空经济，人形机器人，华为，</a:t>
            </a:r>
            <a:r>
              <a:rPr lang="zh-CN" altLang="en-US" sz="160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+mn-ea"/>
              </a:rPr>
              <a:t>算力等会成为市场资金的重点</a:t>
            </a:r>
            <a:endParaRPr lang="zh-CN" altLang="en-US" sz="1600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+mn-ea"/>
            </a:endParaRPr>
          </a:p>
        </p:txBody>
      </p:sp>
      <p:sp>
        <p:nvSpPr>
          <p:cNvPr id="27" name="圆: 空心 26"/>
          <p:cNvSpPr/>
          <p:nvPr>
            <p:custDataLst>
              <p:tags r:id="rId8"/>
            </p:custDataLst>
          </p:nvPr>
        </p:nvSpPr>
        <p:spPr>
          <a:xfrm>
            <a:off x="3883025" y="4696460"/>
            <a:ext cx="1008000" cy="1037812"/>
          </a:xfrm>
          <a:prstGeom prst="donut">
            <a:avLst>
              <a:gd name="adj" fmla="val 885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圆: 空心 9"/>
          <p:cNvSpPr/>
          <p:nvPr>
            <p:custDataLst>
              <p:tags r:id="rId9"/>
            </p:custDataLst>
          </p:nvPr>
        </p:nvSpPr>
        <p:spPr>
          <a:xfrm>
            <a:off x="3883025" y="2910840"/>
            <a:ext cx="1008000" cy="1037812"/>
          </a:xfrm>
          <a:prstGeom prst="donut">
            <a:avLst>
              <a:gd name="adj" fmla="val 88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1" name="图片 4" descr="343439383331313b343532303032303bb8f6c8cbd0c5cfa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24655" y="1482725"/>
            <a:ext cx="324000" cy="324000"/>
          </a:xfrm>
          <a:prstGeom prst="rect">
            <a:avLst/>
          </a:prstGeom>
        </p:spPr>
      </p:pic>
      <p:sp>
        <p:nvSpPr>
          <p:cNvPr id="13" name="圆: 空心 12"/>
          <p:cNvSpPr/>
          <p:nvPr>
            <p:custDataLst>
              <p:tags r:id="rId13"/>
            </p:custDataLst>
          </p:nvPr>
        </p:nvSpPr>
        <p:spPr>
          <a:xfrm>
            <a:off x="3883025" y="1125855"/>
            <a:ext cx="1008000" cy="1037812"/>
          </a:xfrm>
          <a:prstGeom prst="donut">
            <a:avLst>
              <a:gd name="adj" fmla="val 885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9" name="图片 7" descr="343439383331313b343532303032333bc6f3d2b5bcf2bde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236085" y="3279140"/>
            <a:ext cx="301204" cy="301204"/>
          </a:xfrm>
          <a:prstGeom prst="rect">
            <a:avLst/>
          </a:prstGeom>
        </p:spPr>
      </p:pic>
      <p:sp>
        <p:nvSpPr>
          <p:cNvPr id="28" name="任意多边形: 形状 27"/>
          <p:cNvSpPr/>
          <p:nvPr>
            <p:custDataLst>
              <p:tags r:id="rId17"/>
            </p:custDataLst>
          </p:nvPr>
        </p:nvSpPr>
        <p:spPr>
          <a:xfrm flipV="1">
            <a:off x="2673350" y="3677285"/>
            <a:ext cx="1494674" cy="1450413"/>
          </a:xfrm>
          <a:custGeom>
            <a:avLst/>
            <a:gdLst>
              <a:gd name="connsiteX0" fmla="*/ 1211583 w 1494674"/>
              <a:gd name="connsiteY0" fmla="*/ 0 h 1450413"/>
              <a:gd name="connsiteX1" fmla="*/ 1213202 w 1494674"/>
              <a:gd name="connsiteY1" fmla="*/ 16540 h 1450413"/>
              <a:gd name="connsiteX2" fmla="*/ 1425172 w 1494674"/>
              <a:gd name="connsiteY2" fmla="*/ 342247 h 1450413"/>
              <a:gd name="connsiteX3" fmla="*/ 1494674 w 1494674"/>
              <a:gd name="connsiteY3" fmla="*/ 381088 h 1450413"/>
              <a:gd name="connsiteX4" fmla="*/ 1369085 w 1494674"/>
              <a:gd name="connsiteY4" fmla="*/ 442401 h 1450413"/>
              <a:gd name="connsiteX5" fmla="*/ 1213794 w 1494674"/>
              <a:gd name="connsiteY5" fmla="*/ 549822 h 1450413"/>
              <a:gd name="connsiteX6" fmla="*/ 762270 w 1494674"/>
              <a:gd name="connsiteY6" fmla="*/ 1381425 h 1450413"/>
              <a:gd name="connsiteX7" fmla="*/ 758333 w 1494674"/>
              <a:gd name="connsiteY7" fmla="*/ 1450413 h 1450413"/>
              <a:gd name="connsiteX8" fmla="*/ 0 w 1494674"/>
              <a:gd name="connsiteY8" fmla="*/ 513950 h 1450413"/>
              <a:gd name="connsiteX9" fmla="*/ 68299 w 1494674"/>
              <a:gd name="connsiteY9" fmla="*/ 524442 h 1450413"/>
              <a:gd name="connsiteX10" fmla="*/ 975607 w 1494674"/>
              <a:gd name="connsiteY10" fmla="*/ 255686 h 1450413"/>
              <a:gd name="connsiteX11" fmla="*/ 1112968 w 1494674"/>
              <a:gd name="connsiteY11" fmla="*/ 126122 h 1450413"/>
              <a:gd name="connsiteX12" fmla="*/ 1211583 w 1494674"/>
              <a:gd name="connsiteY12" fmla="*/ 0 h 145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94674" h="1450413">
                <a:moveTo>
                  <a:pt x="1211583" y="0"/>
                </a:moveTo>
                <a:lnTo>
                  <a:pt x="1213202" y="16540"/>
                </a:lnTo>
                <a:cubicBezTo>
                  <a:pt x="1240057" y="151658"/>
                  <a:pt x="1317920" y="267646"/>
                  <a:pt x="1425172" y="342247"/>
                </a:cubicBezTo>
                <a:lnTo>
                  <a:pt x="1494674" y="381088"/>
                </a:lnTo>
                <a:lnTo>
                  <a:pt x="1369085" y="442401"/>
                </a:lnTo>
                <a:cubicBezTo>
                  <a:pt x="1315471" y="473746"/>
                  <a:pt x="1263543" y="509536"/>
                  <a:pt x="1213794" y="549822"/>
                </a:cubicBezTo>
                <a:cubicBezTo>
                  <a:pt x="948465" y="764681"/>
                  <a:pt x="795344" y="1066744"/>
                  <a:pt x="762270" y="1381425"/>
                </a:cubicBezTo>
                <a:lnTo>
                  <a:pt x="758333" y="1450413"/>
                </a:lnTo>
                <a:lnTo>
                  <a:pt x="0" y="513950"/>
                </a:lnTo>
                <a:lnTo>
                  <a:pt x="68299" y="524442"/>
                </a:lnTo>
                <a:cubicBezTo>
                  <a:pt x="382980" y="557517"/>
                  <a:pt x="710278" y="470544"/>
                  <a:pt x="975607" y="255686"/>
                </a:cubicBezTo>
                <a:cubicBezTo>
                  <a:pt x="1025356" y="215400"/>
                  <a:pt x="1071160" y="172048"/>
                  <a:pt x="1112968" y="126122"/>
                </a:cubicBezTo>
                <a:lnTo>
                  <a:pt x="1211583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0" name="图片 23" descr="343439383331313b343532303034303bcffacadb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236085" y="5064760"/>
            <a:ext cx="301203" cy="301203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选业绩，找趋势，看市值，抓低点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690"/>
            <a:ext cx="12135485" cy="55568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优质股，政策牛，业绩牛，科技牛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978535"/>
            <a:ext cx="11998960" cy="52304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7330" y="4542155"/>
            <a:ext cx="11155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大体量承受大资金，中长期</a:t>
            </a:r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上涨</a:t>
            </a:r>
            <a:endParaRPr lang="zh-CN" altLang="en-US" sz="36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  <a:p>
            <a:pPr algn="ctr"/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小体量只能进小资金，呈现短中期上涨，而业绩是</a:t>
            </a:r>
            <a:r>
              <a:rPr lang="zh-CN" altLang="en-US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核心</a:t>
            </a:r>
            <a:endParaRPr lang="zh-CN" altLang="en-US" sz="36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2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.6499999761581421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1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5,&quot;pos&quot;:1,&quot;transparency&quot;:0},{&quot;brightness&quot;:0.6000000238418579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1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1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x*1_1_1"/>
  <p:tag name="KSO_WM_TEMPLATE_CATEGORY" val="diagram"/>
  <p:tag name="KSO_WM_TEMPLATE_INDEX" val="20230320"/>
  <p:tag name="KSO_WM_UNIT_LAYERLEVEL" val="1_1_1"/>
  <p:tag name="KSO_WM_TAG_VERSION" val="3.0"/>
  <p:tag name="KSO_WM_UNIT_VALUE" val="65*65"/>
  <p:tag name="KSO_WM_DIAGRAM_GROUP_CODE" val="q1-1"/>
  <p:tag name="KSO_WM_UNIT_TYPE" val="q_h_x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2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6,&quot;pos&quot;:1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2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6"/>
  <p:tag name="KSO_WM_DIAGRAM_USE_COLOR_VALUE" val="{&quot;color_scheme&quot;:1,&quot;color_type&quot;:1,&quot;theme_color_indexes&quot;:[5,6,5,6,5,6]}"/>
</p:tagLst>
</file>

<file path=ppt/tags/tag10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1_1"/>
  <p:tag name="KSO_WM_UNIT_ID" val="diagram20230320_2*q_h_f*1_1_1"/>
  <p:tag name="KSO_WM_TEMPLATE_CATEGORY" val="diagram"/>
  <p:tag name="KSO_WM_TEMPLATE_INDEX" val="20230320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5,6,5,6,5,6]}"/>
</p:tagLst>
</file>

<file path=ppt/tags/tag1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3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3_2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2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7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x*1_2_1"/>
  <p:tag name="KSO_WM_TEMPLATE_CATEGORY" val="diagram"/>
  <p:tag name="KSO_WM_TEMPLATE_INDEX" val="20230320"/>
  <p:tag name="KSO_WM_UNIT_LAYERLEVEL" val="1_1_1"/>
  <p:tag name="KSO_WM_TAG_VERSION" val="3.0"/>
  <p:tag name="KSO_WM_UNIT_VALUE" val="66*66"/>
  <p:tag name="KSO_WM_DIAGRAM_GROUP_CODE" val="q1-1"/>
  <p:tag name="KSO_WM_UNIT_TYPE" val="q_h_x"/>
  <p:tag name="KSO_WM_UNIT_INDEX" val="1_2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0320_2*q_h_f*1_3_1"/>
  <p:tag name="KSO_WM_TEMPLATE_CATEGORY" val="diagram"/>
  <p:tag name="KSO_WM_TEMPLATE_INDEX" val="20230320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发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0320_2*q_h_f*1_2_1"/>
  <p:tag name="KSO_WM_TEMPLATE_CATEGORY" val="diagram"/>
  <p:tag name="KSO_WM_TEMPLATE_INDEX" val="20230320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q1-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观点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x*1_3_1"/>
  <p:tag name="KSO_WM_TEMPLATE_CATEGORY" val="diagram"/>
  <p:tag name="KSO_WM_TEMPLATE_INDEX" val="20230320"/>
  <p:tag name="KSO_WM_UNIT_LAYERLEVEL" val="1_1_1"/>
  <p:tag name="KSO_WM_TAG_VERSION" val="3.0"/>
  <p:tag name="KSO_WM_UNIT_VALUE" val="58*58"/>
  <p:tag name="KSO_WM_DIAGRAM_GROUP_CODE" val="q1-1"/>
  <p:tag name="KSO_WM_UNIT_TYPE" val="q_h_x"/>
  <p:tag name="KSO_WM_UNIT_INDEX" val="1_3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14.xml><?xml version="1.0" encoding="utf-8"?>
<p:tagLst xmlns:p="http://schemas.openxmlformats.org/presentationml/2006/main">
  <p:tag name="KSO_WM_SPECIAL_SOURCE" val="bdnull"/>
  <p:tag name="RESOURCE_RECORD_KEY" val="{&quot;70&quot;:[3322475,3312140]}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6.xml><?xml version="1.0" encoding="utf-8"?>
<p:tagLst xmlns:p="http://schemas.openxmlformats.org/presentationml/2006/main">
  <p:tag name="KSO_WPP_MARK_KEY" val="5d6e9262-ca8a-4070-8ad5-698f89e303ea"/>
  <p:tag name="COMMONDATA" val="eyJoZGlkIjoiZWRlYjNmNTQ1MzZkMTYyOWVmOTkwZmFjYjg5ZTRlZDgifQ=="/>
  <p:tag name="commondata" val="eyJoZGlkIjoiNDI1NGQ4MDY4NjMxYWVlMzc3ODM2NDE0MmU1ODUxYzYifQ=="/>
  <p:tag name="resource_record_key" val="{&quot;70&quot;:[3312563,3314338,3312530,3314312,3324109,3324630,3318477,3315857,3320071,3314290,3323785,3316230,3327011,3319356,3317789,3330155,3321502,3312140,3328082,3322475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35_1*m_i*1_1"/>
  <p:tag name="KSO_WM_TEMPLATE_CATEGORY" val="diagram"/>
  <p:tag name="KSO_WM_TEMPLATE_INDEX" val="202369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1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406.0899353027344,&quot;left&quot;:0,&quot;top&quot;:66.98219770296355,&quot;width&quot;:960}"/>
  <p:tag name="KSO_WM_DIAGRAM_COLOR_MATCH_VALUE" val="{&quot;shape&quot;:{&quot;fill&quot;:{&quot;gradient&quot;:[{&quot;brightness&quot;:0.5,&quot;colorType&quot;:1,&quot;foreColorIndex&quot;:5,&quot;pos&quot;:1,&quot;transparency&quot;:0.20000000298023224},{&quot;brightness&quot;:0.5,&quot;colorType&quot;:1,&quot;foreColorIndex&quot;:5,&quot;pos&quot;:0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35_1*m_i*1_2"/>
  <p:tag name="KSO_WM_TEMPLATE_CATEGORY" val="diagram"/>
  <p:tag name="KSO_WM_TEMPLATE_INDEX" val="202369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2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406.0899353027344,&quot;left&quot;:0,&quot;top&quot;:66.98219770296355,&quot;width&quot;:960}"/>
  <p:tag name="KSO_WM_DIAGRAM_COLOR_MATCH_VALUE" val="{&quot;shape&quot;:{&quot;fill&quot;:{&quot;gradient&quot;:[{&quot;brightness&quot;:0.4000000059604645,&quot;colorType&quot;:1,&quot;foreColorIndex&quot;:5,&quot;pos&quot;:0.30000001192092896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35_1*m_h_i*1_1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6.0899353027344,&quot;left&quot;:0,&quot;top&quot;:66.98219770296355,&quot;width&quot;:960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1_2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1_2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f*1_1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1_1"/>
  <p:tag name="KSO_WM_DIAGRAM_VERSION" val="3"/>
  <p:tag name="KSO_WM_DIAGRAM_COLOR_TRICK" val="1"/>
  <p:tag name="KSO_WM_DIAGRAM_COLOR_TEXT_CAN_REMOVE" val="n"/>
  <p:tag name="KSO_WM_UNIT_PRESET_TEXT" val="单击此处输入正文，文字是您思想的提炼。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2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2_1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2_2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2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f*1_2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2_1"/>
  <p:tag name="KSO_WM_DIAGRAM_VERSION" val="3"/>
  <p:tag name="KSO_WM_DIAGRAM_COLOR_TRICK" val="1"/>
  <p:tag name="KSO_WM_DIAGRAM_COLOR_TEXT_CAN_REMOVE" val="n"/>
  <p:tag name="KSO_WM_UNIT_PRESET_TEXT" val="单击此处输入正文，文字是您思想的提炼。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3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1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3_2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3_2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f*1_3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3_1"/>
  <p:tag name="KSO_WM_DIAGRAM_VERSION" val="3"/>
  <p:tag name="KSO_WM_DIAGRAM_COLOR_TRICK" val="1"/>
  <p:tag name="KSO_WM_DIAGRAM_COLOR_TEXT_CAN_REMOVE" val="n"/>
  <p:tag name="KSO_WM_UNIT_PRESET_TEXT" val="单击此处输入正文，文字是您思想的提炼。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8082]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3261_1*n_h_h_i*1_2_2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solid&quot;:{&quot;brightness&quot;:0,&quot;colorType&quot;:1,&quot;foreColorIndex&quot;:5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3261_1*n_h_h_i*1_2_1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solid&quot;:{&quot;brightness&quot;:0,&quot;colorType&quot;:1,&quot;foreColorIndex&quot;:5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3261_1*n_h_h_f*1_2_1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简明扼要地阐述您的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3261_1*n_h_a*1_1_1"/>
  <p:tag name="KSO_WM_TEMPLATE_CATEGORY" val="diagram"/>
  <p:tag name="KSO_WM_TEMPLATE_INDEX" val="20233261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PRESET_TEXT" val="单击此处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3261_1*n_h_h_f*1_2_2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简明扼要地阐述您的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3261_1*n_h_h_f*1_2_3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简明扼要地阐述您的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3261_1*n_h_h_i*1_2_3_2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3261_1*n_h_h_i*1_2_2_2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4*8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3261_1*n_h_h_x*1_2_1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3261_1*n_h_h_i*1_2_1_2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4*8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3261_1*n_h_h_x*1_2_2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3261_1*n_h_h_i*1_2_3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solid&quot;:{&quot;brightness&quot;:0,&quot;colorType&quot;:1,&quot;foreColorIndex&quot;:5,&quot;transparency&quot;:0.7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4*8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3261_1*n_h_h_x*1_2_3_1"/>
  <p:tag name="KSO_WM_TEMPLATE_CATEGORY" val="diagram"/>
  <p:tag name="KSO_WM_TEMPLATE_INDEX" val="20233261"/>
  <p:tag name="KSO_WM_UNIT_LAYERLEVEL" val="1_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26.34818897637797,&quot;left&quot;:61.15,&quot;top&quot;:75.9,&quot;width&quot;:860.7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]}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90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3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7,&quot;pos&quot;:1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1_1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1_1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5,&quot;pos&quot;:1,&quot;transparency&quot;:0},{&quot;brightness&quot;:0.5099999904632568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2_3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2_3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.6000000238418579,&quot;colorType&quot;:1,&quot;foreColorIndex&quot;:6,&quot;pos&quot;: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0_2*q_h_i*1_3_4"/>
  <p:tag name="KSO_WM_TEMPLATE_CATEGORY" val="diagram"/>
  <p:tag name="KSO_WM_TEMPLATE_INDEX" val="20230320"/>
  <p:tag name="KSO_WM_UNIT_LAYERLEVEL" val="1_1_1"/>
  <p:tag name="KSO_WM_TAG_VERSION" val="3.0"/>
  <p:tag name="KSO_WM_DIAGRAM_GROUP_CODE" val="q1-1"/>
  <p:tag name="KSO_WM_UNIT_TYPE" val="q_h_i"/>
  <p:tag name="KSO_WM_UNIT_INDEX" val="1_3_4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97.08538818359375,&quot;left&quot;:53.3,&quot;top&quot;:93.87000111903917,&quot;width&quot;:850.4014960629922}"/>
  <p:tag name="KSO_WM_DIAGRAM_COLOR_MATCH_VALUE" val="{&quot;shape&quot;:{&quot;fill&quot;:{&quot;gradient&quot;:[{&quot;brightness&quot;:0,&quot;colorType&quot;:1,&quot;foreColorIndex&quot;:7,&quot;pos&quot;:1,&quot;transparency&quot;:0},{&quot;brightness&quot;:0.44999998807907104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1929</Words>
  <Application>WPS 演示</Application>
  <PresentationFormat>宽屏</PresentationFormat>
  <Paragraphs>127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方正宝黑体 简 Light</vt:lpstr>
      <vt:lpstr>Bock Bold</vt:lpstr>
      <vt:lpstr>思源黑体 CN Medium</vt:lpstr>
      <vt:lpstr>黑体</vt:lpstr>
      <vt:lpstr>印品朗黑体</vt:lpstr>
      <vt:lpstr>方正大标宋简体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阿涛</cp:lastModifiedBy>
  <cp:revision>324</cp:revision>
  <dcterms:created xsi:type="dcterms:W3CDTF">2022-12-31T05:43:00Z</dcterms:created>
  <dcterms:modified xsi:type="dcterms:W3CDTF">2024-09-29T07:28:37Z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D2952583642249F5A9FE4B4036777E77_13</vt:lpwstr>
  </property>
</Properties>
</file>