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media/image11.svg" ContentType="image/svg+xml"/>
  <Override PartName="/ppt/media/image13.svg" ContentType="image/svg+xml"/>
  <Override PartName="/ppt/media/image15.svg" ContentType="image/svg+xml"/>
  <Override PartName="/ppt/media/image19.svg" ContentType="image/svg+xml"/>
  <Override PartName="/ppt/media/image21.svg" ContentType="image/svg+xml"/>
  <Override PartName="/ppt/media/image23.svg" ContentType="image/svg+xml"/>
  <Override PartName="/ppt/media/image25.svg" ContentType="image/svg+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3" r:id="rId3"/>
  </p:sldMasterIdLst>
  <p:notesMasterIdLst>
    <p:notesMasterId r:id="rId11"/>
  </p:notesMasterIdLst>
  <p:handoutMasterIdLst>
    <p:handoutMasterId r:id="rId24"/>
  </p:handoutMasterIdLst>
  <p:sldIdLst>
    <p:sldId id="727" r:id="rId4"/>
    <p:sldId id="307" r:id="rId5"/>
    <p:sldId id="663" r:id="rId6"/>
    <p:sldId id="812" r:id="rId7"/>
    <p:sldId id="834" r:id="rId8"/>
    <p:sldId id="673" r:id="rId9"/>
    <p:sldId id="860" r:id="rId10"/>
    <p:sldId id="679" r:id="rId12"/>
    <p:sldId id="793" r:id="rId13"/>
    <p:sldId id="819" r:id="rId14"/>
    <p:sldId id="798" r:id="rId15"/>
    <p:sldId id="799" r:id="rId16"/>
    <p:sldId id="836" r:id="rId17"/>
    <p:sldId id="861" r:id="rId18"/>
    <p:sldId id="837" r:id="rId19"/>
    <p:sldId id="864" r:id="rId20"/>
    <p:sldId id="503" r:id="rId21"/>
    <p:sldId id="871" r:id="rId22"/>
    <p:sldId id="872" r:id="rId23"/>
  </p:sldIdLst>
  <p:sldSz cx="12192000" cy="6858000"/>
  <p:notesSz cx="6858000" cy="9144000"/>
  <p:embeddedFontLst>
    <p:embeddedFont>
      <p:font typeface="微软雅黑" panose="020B0503020204020204" pitchFamily="34" charset="-122"/>
      <p:regular r:id="rId29"/>
    </p:embeddedFont>
    <p:embeddedFont>
      <p:font typeface="方正宝黑体 简 Light" panose="02000400000000000000" charset="-122"/>
      <p:regular r:id="rId30"/>
    </p:embeddedFont>
    <p:embeddedFont>
      <p:font typeface="黑体" panose="02010609060101010101" charset="-122"/>
      <p:regular r:id="rId31"/>
    </p:embeddedFont>
    <p:embeddedFont>
      <p:font typeface="印品朗黑体" panose="00000800000000000000" charset="-122"/>
      <p:regular r:id="rId32"/>
    </p:embeddedFont>
    <p:embeddedFont>
      <p:font typeface="方正宝黑体 简 Medium" panose="02010600010101010101" charset="-122"/>
      <p:regular r:id="rId33"/>
    </p:embeddedFont>
    <p:embeddedFont>
      <p:font typeface="文道潮黑体" panose="02010600040101010101" charset="-122"/>
      <p:regular r:id="rId34"/>
    </p:embeddedFont>
    <p:embeddedFont>
      <p:font typeface="方正大标宋简体" panose="02000000000000000000" charset="-122"/>
      <p:regular r:id="rId35"/>
    </p:embeddedFont>
    <p:embeddedFont>
      <p:font typeface="Calibri" panose="020F0502020204030204" charset="0"/>
      <p:regular r:id="rId36"/>
      <p:bold r:id="rId37"/>
      <p:italic r:id="rId38"/>
      <p:boldItalic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7" userDrawn="1">
          <p15:clr>
            <a:srgbClr val="A4A3A4"/>
          </p15:clr>
        </p15:guide>
        <p15:guide id="2" pos="371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41789"/>
    <a:srgbClr val="210BB8"/>
    <a:srgbClr val="D9D9D9"/>
    <a:srgbClr val="742F01"/>
    <a:srgbClr val="4A4A4A"/>
    <a:srgbClr val="FFFEEB"/>
    <a:srgbClr val="FFF4A3"/>
    <a:srgbClr val="7C0000"/>
    <a:srgbClr val="7E00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87"/>
        <p:guide pos="3714"/>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163.xml"/><Relationship Id="rId4" Type="http://schemas.openxmlformats.org/officeDocument/2006/relationships/slide" Target="slides/slide1.xml"/><Relationship Id="rId39" Type="http://schemas.openxmlformats.org/officeDocument/2006/relationships/font" Target="fonts/font11.fntdata"/><Relationship Id="rId38" Type="http://schemas.openxmlformats.org/officeDocument/2006/relationships/font" Target="fonts/font10.fntdata"/><Relationship Id="rId37" Type="http://schemas.openxmlformats.org/officeDocument/2006/relationships/font" Target="fonts/font9.fntdata"/><Relationship Id="rId36" Type="http://schemas.openxmlformats.org/officeDocument/2006/relationships/font" Target="fonts/font8.fntdata"/><Relationship Id="rId35" Type="http://schemas.openxmlformats.org/officeDocument/2006/relationships/font" Target="fonts/font7.fntdata"/><Relationship Id="rId34" Type="http://schemas.openxmlformats.org/officeDocument/2006/relationships/font" Target="fonts/font6.fntdata"/><Relationship Id="rId33" Type="http://schemas.openxmlformats.org/officeDocument/2006/relationships/font" Target="fonts/font5.fntdata"/><Relationship Id="rId32" Type="http://schemas.openxmlformats.org/officeDocument/2006/relationships/font" Target="fonts/font4.fntdata"/><Relationship Id="rId31" Type="http://schemas.openxmlformats.org/officeDocument/2006/relationships/font" Target="fonts/font3.fntdata"/><Relationship Id="rId30" Type="http://schemas.openxmlformats.org/officeDocument/2006/relationships/font" Target="fonts/font2.fntdata"/><Relationship Id="rId3" Type="http://schemas.openxmlformats.org/officeDocument/2006/relationships/slideMaster" Target="slideMasters/slideMaster2.xml"/><Relationship Id="rId29" Type="http://schemas.openxmlformats.org/officeDocument/2006/relationships/font" Target="fonts/font1.fntdata"/><Relationship Id="rId28" Type="http://schemas.openxmlformats.org/officeDocument/2006/relationships/commentAuthors" Target="commentAuthors.xml"/><Relationship Id="rId27" Type="http://schemas.openxmlformats.org/officeDocument/2006/relationships/tableStyles" Target="tableStyles.xml"/><Relationship Id="rId26" Type="http://schemas.openxmlformats.org/officeDocument/2006/relationships/viewProps" Target="viewProps.xml"/><Relationship Id="rId25" Type="http://schemas.openxmlformats.org/officeDocument/2006/relationships/presProps" Target="presProps.xml"/><Relationship Id="rId24" Type="http://schemas.openxmlformats.org/officeDocument/2006/relationships/handoutMaster" Target="handoutMasters/handoutMaster1.xml"/><Relationship Id="rId23" Type="http://schemas.openxmlformats.org/officeDocument/2006/relationships/slide" Target="slides/slide19.xml"/><Relationship Id="rId22" Type="http://schemas.openxmlformats.org/officeDocument/2006/relationships/slide" Target="slides/slide18.xml"/><Relationship Id="rId21" Type="http://schemas.openxmlformats.org/officeDocument/2006/relationships/slide" Target="slides/slide17.xml"/><Relationship Id="rId20" Type="http://schemas.openxmlformats.org/officeDocument/2006/relationships/slide" Target="slides/slide16.xml"/><Relationship Id="rId2" Type="http://schemas.openxmlformats.org/officeDocument/2006/relationships/theme" Target="theme/theme1.xml"/><Relationship Id="rId19" Type="http://schemas.openxmlformats.org/officeDocument/2006/relationships/slide" Target="slides/slide15.xml"/><Relationship Id="rId18" Type="http://schemas.openxmlformats.org/officeDocument/2006/relationships/slide" Target="slides/slide14.xml"/><Relationship Id="rId17" Type="http://schemas.openxmlformats.org/officeDocument/2006/relationships/slide" Target="slides/slide13.xml"/><Relationship Id="rId16" Type="http://schemas.openxmlformats.org/officeDocument/2006/relationships/slide" Target="slides/slide12.xml"/><Relationship Id="rId15" Type="http://schemas.openxmlformats.org/officeDocument/2006/relationships/slide" Target="slides/slide11.xml"/><Relationship Id="rId14" Type="http://schemas.openxmlformats.org/officeDocument/2006/relationships/slide" Target="slides/slide10.xml"/><Relationship Id="rId13" Type="http://schemas.openxmlformats.org/officeDocument/2006/relationships/slide" Target="slides/slide9.xml"/><Relationship Id="rId12" Type="http://schemas.openxmlformats.org/officeDocument/2006/relationships/slide" Target="slides/slide8.xml"/><Relationship Id="rId11" Type="http://schemas.openxmlformats.org/officeDocument/2006/relationships/notesMaster" Target="notesMasters/notesMaster1.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a:spLocks noGrp="1"/>
          </p:cNvSpPr>
          <p:nvPr>
            <p:ph type="sldImg" idx="2"/>
          </p:nvPr>
        </p:nvSpPr>
        <p:spPr/>
      </p:sp>
      <p:sp>
        <p:nvSpPr>
          <p:cNvPr id="3" name="文本占位符 2"/>
          <p:cNvSpPr>
            <a:spLocks noGrp="1"/>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pn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tags" Target="../tags/tag2.xml"/><Relationship Id="rId3" Type="http://schemas.openxmlformats.org/officeDocument/2006/relationships/image" Target="../media/image3.pn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1.png"/><Relationship Id="rId5" Type="http://schemas.openxmlformats.org/officeDocument/2006/relationships/image" Target="../media/image7.jpeg"/><Relationship Id="rId4" Type="http://schemas.openxmlformats.org/officeDocument/2006/relationships/tags" Target="../tags/tag4.xml"/><Relationship Id="rId3" Type="http://schemas.openxmlformats.org/officeDocument/2006/relationships/image" Target="../media/image3.pn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7" Type="http://schemas.openxmlformats.org/officeDocument/2006/relationships/image" Target="../media/image1.png"/><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tags" Target="../tags/tag15.xml"/><Relationship Id="rId3" Type="http://schemas.openxmlformats.org/officeDocument/2006/relationships/image" Target="../media/image3.png"/><Relationship Id="rId2" Type="http://schemas.openxmlformats.org/officeDocument/2006/relationships/tags" Target="../tags/tag14.xml"/><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4" Type="http://schemas.openxmlformats.org/officeDocument/2006/relationships/image" Target="../media/image6.png"/><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经传logo白色"/>
          <p:cNvPicPr>
            <a:picLocks noChangeAspect="1"/>
          </p:cNvPicPr>
          <p:nvPr userDrawn="1"/>
        </p:nvPicPr>
        <p:blipFill>
          <a:blip r:embed="rId2"/>
          <a:stretch>
            <a:fillRect/>
          </a:stretch>
        </p:blipFill>
        <p:spPr>
          <a:xfrm>
            <a:off x="356235" y="182880"/>
            <a:ext cx="1594898" cy="360000"/>
          </a:xfrm>
          <a:prstGeom prst="rect">
            <a:avLst/>
          </a:prstGeom>
        </p:spPr>
      </p:pic>
      <p:pic>
        <p:nvPicPr>
          <p:cNvPr id="4" name="图片 3" descr="//192.168.10.86/素材/营销策划/7.课程/炒股进阶班课程项目/2024年/2024年6月/1920_1080.png1920_1080"/>
          <p:cNvPicPr>
            <a:picLocks noChangeAspect="1"/>
          </p:cNvPicPr>
          <p:nvPr userDrawn="1"/>
        </p:nvPicPr>
        <p:blipFill>
          <a:blip r:embed="rId3"/>
          <a:srcRect/>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8" name="文本框 7"/>
          <p:cNvSpPr txBox="1"/>
          <p:nvPr userDrawn="1"/>
        </p:nvSpPr>
        <p:spPr>
          <a:xfrm>
            <a:off x="0" y="6579870"/>
            <a:ext cx="12192635"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 :刘</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涛丨执业编号:A1120619060024</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13" name="图片 12"/>
          <p:cNvPicPr>
            <a:picLocks noChangeAspect="1"/>
          </p:cNvPicPr>
          <p:nvPr userDrawn="1"/>
        </p:nvPicPr>
        <p:blipFill>
          <a:blip r:embed="rId5"/>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6"/>
          <a:stretch>
            <a:fillRect/>
          </a:stretch>
        </p:blipFill>
        <p:spPr>
          <a:xfrm>
            <a:off x="635" y="0"/>
            <a:ext cx="12192000" cy="5156835"/>
          </a:xfrm>
          <a:prstGeom prst="rect">
            <a:avLst/>
          </a:prstGeom>
        </p:spPr>
      </p:pic>
      <p:sp>
        <p:nvSpPr>
          <p:cNvPr id="2" name="文本框 1"/>
          <p:cNvSpPr txBox="1"/>
          <p:nvPr userDrawn="1"/>
        </p:nvSpPr>
        <p:spPr>
          <a:xfrm>
            <a:off x="-635" y="6582410"/>
            <a:ext cx="12192000" cy="275590"/>
          </a:xfrm>
          <a:prstGeom prst="rect">
            <a:avLst/>
          </a:prstGeom>
          <a:noFill/>
        </p:spPr>
        <p:txBody>
          <a:bodyPr wrap="square" rtlCol="0">
            <a:spAutoFit/>
          </a:bodyPr>
          <a:p>
            <a:pPr algn="ctr"/>
            <a:r>
              <a:rPr 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刘涛丨执业编号：</a:t>
            </a:r>
            <a:r>
              <a:rPr lang="en-US" alt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sym typeface="+mn-ea"/>
              </a:rPr>
              <a:t> A1120619060024</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endParaRPr>
          </a:p>
        </p:txBody>
      </p:sp>
      <p:pic>
        <p:nvPicPr>
          <p:cNvPr id="19" name="图片 18" descr="经传logo白色"/>
          <p:cNvPicPr>
            <a:picLocks noChangeAspect="1"/>
          </p:cNvPicPr>
          <p:nvPr userDrawn="1"/>
        </p:nvPicPr>
        <p:blipFill>
          <a:blip r:embed="rId7"/>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8"/>
          <a:stretch>
            <a:fillRect/>
          </a:stretch>
        </p:blipFill>
        <p:spPr>
          <a:xfrm>
            <a:off x="227330" y="219075"/>
            <a:ext cx="2474678" cy="324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sp>
        <p:nvSpPr>
          <p:cNvPr id="18" name="文本框 17"/>
          <p:cNvSpPr txBox="1"/>
          <p:nvPr userDrawn="1">
            <p:custDataLst>
              <p:tags r:id="rId4"/>
            </p:custDataLst>
          </p:nvPr>
        </p:nvSpPr>
        <p:spPr>
          <a:xfrm>
            <a:off x="9048750" y="6337300"/>
            <a:ext cx="2801620" cy="354330"/>
          </a:xfrm>
          <a:prstGeom prst="rect">
            <a:avLst/>
          </a:prstGeom>
          <a:noFill/>
        </p:spPr>
        <p:txBody>
          <a:bodyPr wrap="square" rtlCol="0">
            <a:noAutofit/>
          </a:bodyPr>
          <a:p>
            <a:pPr fontAlgn="auto">
              <a:lnSpc>
                <a:spcPct val="120000"/>
              </a:lnSpc>
            </a:pPr>
            <a:r>
              <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股市有风险</a:t>
            </a:r>
            <a:r>
              <a:rPr lang="en-US" altLang="zh-CN"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a:t>
            </a:r>
            <a:r>
              <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投资需谨慎！</a:t>
            </a:r>
            <a:endParaRPr lang="zh-CN" altLang="en-US" sz="1200">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2" name="图片 1" descr="目录页"/>
          <p:cNvPicPr>
            <a:picLocks noChangeAspect="1"/>
          </p:cNvPicPr>
          <p:nvPr userDrawn="1"/>
        </p:nvPicPr>
        <p:blipFill>
          <a:blip r:embed="rId5"/>
          <a:stretch>
            <a:fillRect/>
          </a:stretch>
        </p:blipFill>
        <p:spPr>
          <a:xfrm>
            <a:off x="-600" y="6703"/>
            <a:ext cx="12193200" cy="6866185"/>
          </a:xfrm>
          <a:prstGeom prst="rect">
            <a:avLst/>
          </a:prstGeom>
        </p:spPr>
      </p:pic>
      <p:pic>
        <p:nvPicPr>
          <p:cNvPr id="22" name="图片 21" descr="经传logo白色"/>
          <p:cNvPicPr>
            <a:picLocks noChangeAspect="1"/>
          </p:cNvPicPr>
          <p:nvPr userDrawn="1"/>
        </p:nvPicPr>
        <p:blipFill>
          <a:blip r:embed="rId6"/>
          <a:stretch>
            <a:fillRect/>
          </a:stretch>
        </p:blipFill>
        <p:spPr>
          <a:xfrm>
            <a:off x="10331450" y="182880"/>
            <a:ext cx="1594898" cy="360000"/>
          </a:xfrm>
          <a:prstGeom prst="rect">
            <a:avLst/>
          </a:prstGeom>
        </p:spPr>
      </p:pic>
      <p:pic>
        <p:nvPicPr>
          <p:cNvPr id="23" name="图片 22" descr="logo"/>
          <p:cNvPicPr>
            <a:picLocks noChangeAspect="1"/>
          </p:cNvPicPr>
          <p:nvPr userDrawn="1"/>
        </p:nvPicPr>
        <p:blipFill>
          <a:blip r:embed="rId7"/>
          <a:stretch>
            <a:fillRect/>
          </a:stretch>
        </p:blipFill>
        <p:spPr>
          <a:xfrm>
            <a:off x="227330" y="219075"/>
            <a:ext cx="2474678" cy="324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经传多赢01-白色(1)"/>
          <p:cNvPicPr>
            <a:picLocks noChangeAspect="1"/>
          </p:cNvPicPr>
          <p:nvPr userDrawn="1">
            <p:custDataLst>
              <p:tags r:id="rId2"/>
            </p:custDataLst>
          </p:nvPr>
        </p:nvPicPr>
        <p:blipFill>
          <a:blip r:embed="rId3"/>
          <a:stretch>
            <a:fillRect/>
          </a:stretch>
        </p:blipFill>
        <p:spPr>
          <a:xfrm>
            <a:off x="115570" y="200025"/>
            <a:ext cx="1554480" cy="349885"/>
          </a:xfrm>
          <a:prstGeom prst="rect">
            <a:avLst/>
          </a:prstGeom>
        </p:spPr>
      </p:pic>
      <p:cxnSp>
        <p:nvCxnSpPr>
          <p:cNvPr id="6" name="直接连接符 5"/>
          <p:cNvCxnSpPr/>
          <p:nvPr userDrawn="1">
            <p:custDataLst>
              <p:tags r:id="rId4"/>
            </p:custDataLst>
          </p:nvPr>
        </p:nvCxnSpPr>
        <p:spPr>
          <a:xfrm flipV="1">
            <a:off x="1581150" y="630555"/>
            <a:ext cx="8630920" cy="13335"/>
          </a:xfrm>
          <a:prstGeom prst="line">
            <a:avLst/>
          </a:prstGeom>
          <a:ln w="12700" cmpd="sng">
            <a:gradFill flip="none" rotWithShape="1">
              <a:gsLst>
                <a:gs pos="0">
                  <a:srgbClr val="FFFEEB">
                    <a:lumMod val="42000"/>
                    <a:lumOff val="58000"/>
                  </a:srgbClr>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
        <p:nvSpPr>
          <p:cNvPr id="8" name="文本框 7"/>
          <p:cNvSpPr txBox="1"/>
          <p:nvPr userDrawn="1"/>
        </p:nvSpPr>
        <p:spPr>
          <a:xfrm>
            <a:off x="0" y="6579870"/>
            <a:ext cx="12192635"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经传多赢资深投顾 :刘</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涛丨执业编号:A1120619060024</a:t>
            </a:r>
            <a:r>
              <a:rPr lang="en-US" altLang="zh-CN"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  </a:t>
            </a:r>
            <a:r>
              <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方正宝黑体 简 Light" panose="02000400000000000000" charset="-122"/>
              <a:ea typeface="方正宝黑体 简 Light" panose="02000400000000000000" charset="-122"/>
              <a:cs typeface="方正宝黑体 简 Light" panose="02000400000000000000" charset="-122"/>
              <a:sym typeface="+mn-ea"/>
            </a:endParaRPr>
          </a:p>
        </p:txBody>
      </p:sp>
      <p:pic>
        <p:nvPicPr>
          <p:cNvPr id="13" name="图片 12"/>
          <p:cNvPicPr>
            <a:picLocks noChangeAspect="1"/>
          </p:cNvPicPr>
          <p:nvPr userDrawn="1"/>
        </p:nvPicPr>
        <p:blipFill>
          <a:blip r:embed="rId5"/>
          <a:stretch>
            <a:fillRect/>
          </a:stretch>
        </p:blipFill>
        <p:spPr>
          <a:xfrm>
            <a:off x="635" y="622300"/>
            <a:ext cx="12192635" cy="6235700"/>
          </a:xfrm>
          <a:prstGeom prst="rect">
            <a:avLst/>
          </a:prstGeom>
        </p:spPr>
      </p:pic>
      <p:pic>
        <p:nvPicPr>
          <p:cNvPr id="15" name="图片 14" descr="PPT内页"/>
          <p:cNvPicPr>
            <a:picLocks noChangeAspect="1"/>
          </p:cNvPicPr>
          <p:nvPr userDrawn="1"/>
        </p:nvPicPr>
        <p:blipFill>
          <a:blip r:embed="rId6"/>
          <a:stretch>
            <a:fillRect/>
          </a:stretch>
        </p:blipFill>
        <p:spPr>
          <a:xfrm>
            <a:off x="635" y="0"/>
            <a:ext cx="12192000" cy="5156835"/>
          </a:xfrm>
          <a:prstGeom prst="rect">
            <a:avLst/>
          </a:prstGeom>
        </p:spPr>
      </p:pic>
      <p:sp>
        <p:nvSpPr>
          <p:cNvPr id="2" name="文本框 1"/>
          <p:cNvSpPr txBox="1"/>
          <p:nvPr userDrawn="1"/>
        </p:nvSpPr>
        <p:spPr>
          <a:xfrm>
            <a:off x="-635" y="6582410"/>
            <a:ext cx="12192000" cy="275590"/>
          </a:xfrm>
          <a:prstGeom prst="rect">
            <a:avLst/>
          </a:prstGeom>
          <a:noFill/>
        </p:spPr>
        <p:txBody>
          <a:bodyPr wrap="square" rtlCol="0">
            <a:spAutoFit/>
          </a:bodyPr>
          <a:p>
            <a:pPr algn="ctr"/>
            <a:r>
              <a:rPr 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经传多赢资深投顾：</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刘涛丨执业编号：</a:t>
            </a:r>
            <a:r>
              <a:rPr lang="en-US" altLang="zh-CN"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sym typeface="+mn-ea"/>
              </a:rPr>
              <a:t> A1120619060024</a:t>
            </a:r>
            <a:r>
              <a:rPr lang="en-US" altLang="zh-CN" sz="1200" b="0" i="0" dirty="0">
                <a:solidFill>
                  <a:schemeClr val="tx1">
                    <a:lumMod val="65000"/>
                    <a:lumOff val="35000"/>
                  </a:schemeClr>
                </a:solidFill>
                <a:effectLst/>
                <a:latin typeface="思源黑体 CN Normal" panose="020B0400000000000000" pitchFamily="34" charset="-122"/>
                <a:ea typeface="思源黑体 CN Normal" panose="020B0400000000000000" pitchFamily="34" charset="-122"/>
              </a:rPr>
              <a:t>   </a:t>
            </a:r>
            <a:r>
              <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风险提示:观点基于软件数据和理论模型分析，仅供参考，不构成买卖建议，股市有风险，投资需谨慎。</a:t>
            </a:r>
            <a:endParaRPr lang="zh-CN" altLang="en-US" sz="1200" b="0" dirty="0">
              <a:solidFill>
                <a:schemeClr val="tx1">
                  <a:lumMod val="65000"/>
                  <a:lumOff val="35000"/>
                </a:schemeClr>
              </a:solidFill>
              <a:latin typeface="思源黑体 CN Normal" panose="020B0400000000000000" pitchFamily="34" charset="-122"/>
              <a:ea typeface="思源黑体 CN Normal" panose="020B0400000000000000" pitchFamily="34" charset="-122"/>
              <a:cs typeface="思源黑体 CN Medium" panose="020B0600000000000000" pitchFamily="34" charset="-122"/>
            </a:endParaRPr>
          </a:p>
        </p:txBody>
      </p:sp>
      <p:pic>
        <p:nvPicPr>
          <p:cNvPr id="19" name="图片 18" descr="经传logo白色"/>
          <p:cNvPicPr>
            <a:picLocks noChangeAspect="1"/>
          </p:cNvPicPr>
          <p:nvPr userDrawn="1"/>
        </p:nvPicPr>
        <p:blipFill>
          <a:blip r:embed="rId7"/>
          <a:stretch>
            <a:fillRect/>
          </a:stretch>
        </p:blipFill>
        <p:spPr>
          <a:xfrm>
            <a:off x="10331450" y="182880"/>
            <a:ext cx="1594898" cy="360000"/>
          </a:xfrm>
          <a:prstGeom prst="rect">
            <a:avLst/>
          </a:prstGeom>
        </p:spPr>
      </p:pic>
      <p:pic>
        <p:nvPicPr>
          <p:cNvPr id="20" name="图片 19" descr="logo"/>
          <p:cNvPicPr>
            <a:picLocks noChangeAspect="1"/>
          </p:cNvPicPr>
          <p:nvPr userDrawn="1"/>
        </p:nvPicPr>
        <p:blipFill>
          <a:blip r:embed="rId8"/>
          <a:stretch>
            <a:fillRect/>
          </a:stretch>
        </p:blipFill>
        <p:spPr>
          <a:xfrm>
            <a:off x="227330" y="219075"/>
            <a:ext cx="2474678" cy="324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pic>
        <p:nvPicPr>
          <p:cNvPr id="10" name="图片 9" descr="介绍页"/>
          <p:cNvPicPr>
            <a:picLocks noChangeAspect="1"/>
          </p:cNvPicPr>
          <p:nvPr userDrawn="1"/>
        </p:nvPicPr>
        <p:blipFill>
          <a:blip r:embed="rId2"/>
          <a:stretch>
            <a:fillRect/>
          </a:stretch>
        </p:blipFill>
        <p:spPr>
          <a:xfrm>
            <a:off x="0" y="0"/>
            <a:ext cx="12192000" cy="6858000"/>
          </a:xfrm>
          <a:prstGeom prst="rect">
            <a:avLst/>
          </a:prstGeom>
        </p:spPr>
      </p:pic>
      <p:pic>
        <p:nvPicPr>
          <p:cNvPr id="17" name="图片 16" descr="经传logo白色"/>
          <p:cNvPicPr>
            <a:picLocks noChangeAspect="1"/>
          </p:cNvPicPr>
          <p:nvPr userDrawn="1"/>
        </p:nvPicPr>
        <p:blipFill>
          <a:blip r:embed="rId3"/>
          <a:stretch>
            <a:fillRect/>
          </a:stretch>
        </p:blipFill>
        <p:spPr>
          <a:xfrm>
            <a:off x="10331450" y="182880"/>
            <a:ext cx="1594898" cy="360000"/>
          </a:xfrm>
          <a:prstGeom prst="rect">
            <a:avLst/>
          </a:prstGeom>
        </p:spPr>
      </p:pic>
      <p:pic>
        <p:nvPicPr>
          <p:cNvPr id="18" name="图片 17" descr="logo"/>
          <p:cNvPicPr>
            <a:picLocks noChangeAspect="1"/>
          </p:cNvPicPr>
          <p:nvPr userDrawn="1"/>
        </p:nvPicPr>
        <p:blipFill>
          <a:blip r:embed="rId4"/>
          <a:stretch>
            <a:fillRect/>
          </a:stretch>
        </p:blipFill>
        <p:spPr>
          <a:xfrm>
            <a:off x="227330" y="219075"/>
            <a:ext cx="2474678" cy="3240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tags" Target="../tags/tag13.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theme" Target="../theme/theme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slideLayout" Target="../slideLayouts/slideLayout6.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5"/>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6"/>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7"/>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8"/>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9"/>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0"/>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8"/>
    </p:custDataLst>
  </p:cSld>
  <p:clrMap bg1="lt1" tx1="dk1" bg2="lt2" tx2="dk2" accent1="accent1" accent2="accent2" accent3="accent3" accent4="accent4" accent5="accent5" accent6="accent6" hlink="hlink" folHlink="folHlink"/>
  <p:sldLayoutIdLst>
    <p:sldLayoutId id="2147483654" r:id="rId1"/>
    <p:sldLayoutId id="2147483655" r:id="rId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tags" Target="../tags/tag112.xml"/><Relationship Id="rId3" Type="http://schemas.openxmlformats.org/officeDocument/2006/relationships/tags" Target="../tags/tag111.xml"/><Relationship Id="rId2" Type="http://schemas.openxmlformats.org/officeDocument/2006/relationships/tags" Target="../tags/tag110.xml"/><Relationship Id="rId14" Type="http://schemas.openxmlformats.org/officeDocument/2006/relationships/slideLayout" Target="../slideLayouts/slideLayout2.xml"/><Relationship Id="rId13" Type="http://schemas.openxmlformats.org/officeDocument/2006/relationships/tags" Target="../tags/tag120.xml"/><Relationship Id="rId12" Type="http://schemas.openxmlformats.org/officeDocument/2006/relationships/image" Target="../media/image27.png"/><Relationship Id="rId11" Type="http://schemas.openxmlformats.org/officeDocument/2006/relationships/tags" Target="../tags/tag119.xml"/><Relationship Id="rId10" Type="http://schemas.openxmlformats.org/officeDocument/2006/relationships/tags" Target="../tags/tag118.xml"/><Relationship Id="rId1" Type="http://schemas.openxmlformats.org/officeDocument/2006/relationships/tags" Target="../tags/tag109.xml"/></Relationships>
</file>

<file path=ppt/slides/_rels/slide11.xml.rels><?xml version="1.0" encoding="UTF-8" standalone="yes"?>
<Relationships xmlns="http://schemas.openxmlformats.org/package/2006/relationships"><Relationship Id="rId9" Type="http://schemas.openxmlformats.org/officeDocument/2006/relationships/tags" Target="../tags/tag129.xml"/><Relationship Id="rId8" Type="http://schemas.openxmlformats.org/officeDocument/2006/relationships/tags" Target="../tags/tag128.xml"/><Relationship Id="rId7" Type="http://schemas.openxmlformats.org/officeDocument/2006/relationships/tags" Target="../tags/tag127.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8" Type="http://schemas.openxmlformats.org/officeDocument/2006/relationships/slideLayout" Target="../slideLayouts/slideLayout2.xml"/><Relationship Id="rId17" Type="http://schemas.openxmlformats.org/officeDocument/2006/relationships/tags" Target="../tags/tag137.xml"/><Relationship Id="rId16" Type="http://schemas.openxmlformats.org/officeDocument/2006/relationships/tags" Target="../tags/tag136.xml"/><Relationship Id="rId15" Type="http://schemas.openxmlformats.org/officeDocument/2006/relationships/tags" Target="../tags/tag135.xml"/><Relationship Id="rId14" Type="http://schemas.openxmlformats.org/officeDocument/2006/relationships/tags" Target="../tags/tag134.xml"/><Relationship Id="rId13" Type="http://schemas.openxmlformats.org/officeDocument/2006/relationships/tags" Target="../tags/tag133.xml"/><Relationship Id="rId12" Type="http://schemas.openxmlformats.org/officeDocument/2006/relationships/tags" Target="../tags/tag132.xml"/><Relationship Id="rId11" Type="http://schemas.openxmlformats.org/officeDocument/2006/relationships/tags" Target="../tags/tag131.xml"/><Relationship Id="rId10" Type="http://schemas.openxmlformats.org/officeDocument/2006/relationships/tags" Target="../tags/tag130.xml"/><Relationship Id="rId1" Type="http://schemas.openxmlformats.org/officeDocument/2006/relationships/tags" Target="../tags/tag121.xml"/></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39.xml"/><Relationship Id="rId2" Type="http://schemas.openxmlformats.org/officeDocument/2006/relationships/image" Target="../media/image28.png"/><Relationship Id="rId1" Type="http://schemas.openxmlformats.org/officeDocument/2006/relationships/tags" Target="../tags/tag138.xml"/></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1.xml"/><Relationship Id="rId2" Type="http://schemas.openxmlformats.org/officeDocument/2006/relationships/image" Target="../media/image29.png"/><Relationship Id="rId1" Type="http://schemas.openxmlformats.org/officeDocument/2006/relationships/tags" Target="../tags/tag140.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3.xml"/><Relationship Id="rId2" Type="http://schemas.openxmlformats.org/officeDocument/2006/relationships/image" Target="../media/image30.png"/><Relationship Id="rId1" Type="http://schemas.openxmlformats.org/officeDocument/2006/relationships/tags" Target="../tags/tag142.xml"/></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tags" Target="../tags/tag145.xml"/><Relationship Id="rId2" Type="http://schemas.openxmlformats.org/officeDocument/2006/relationships/image" Target="../media/image31.png"/><Relationship Id="rId1" Type="http://schemas.openxmlformats.org/officeDocument/2006/relationships/tags" Target="../tags/tag144.xml"/></Relationships>
</file>

<file path=ppt/slides/_rels/slide16.xml.rels><?xml version="1.0" encoding="UTF-8" standalone="yes"?>
<Relationships xmlns="http://schemas.openxmlformats.org/package/2006/relationships"><Relationship Id="rId9" Type="http://schemas.openxmlformats.org/officeDocument/2006/relationships/tags" Target="../tags/tag154.xml"/><Relationship Id="rId8" Type="http://schemas.openxmlformats.org/officeDocument/2006/relationships/tags" Target="../tags/tag153.xml"/><Relationship Id="rId7" Type="http://schemas.openxmlformats.org/officeDocument/2006/relationships/tags" Target="../tags/tag152.xml"/><Relationship Id="rId6" Type="http://schemas.openxmlformats.org/officeDocument/2006/relationships/tags" Target="../tags/tag151.xml"/><Relationship Id="rId5" Type="http://schemas.openxmlformats.org/officeDocument/2006/relationships/tags" Target="../tags/tag150.xml"/><Relationship Id="rId4" Type="http://schemas.openxmlformats.org/officeDocument/2006/relationships/tags" Target="../tags/tag149.xml"/><Relationship Id="rId3" Type="http://schemas.openxmlformats.org/officeDocument/2006/relationships/tags" Target="../tags/tag148.xml"/><Relationship Id="rId2" Type="http://schemas.openxmlformats.org/officeDocument/2006/relationships/tags" Target="../tags/tag147.xml"/><Relationship Id="rId15" Type="http://schemas.openxmlformats.org/officeDocument/2006/relationships/slideLayout" Target="../slideLayouts/slideLayout2.xml"/><Relationship Id="rId14" Type="http://schemas.openxmlformats.org/officeDocument/2006/relationships/tags" Target="../tags/tag159.xml"/><Relationship Id="rId13" Type="http://schemas.openxmlformats.org/officeDocument/2006/relationships/tags" Target="../tags/tag158.xml"/><Relationship Id="rId12" Type="http://schemas.openxmlformats.org/officeDocument/2006/relationships/tags" Target="../tags/tag157.xml"/><Relationship Id="rId11" Type="http://schemas.openxmlformats.org/officeDocument/2006/relationships/tags" Target="../tags/tag156.xml"/><Relationship Id="rId10" Type="http://schemas.openxmlformats.org/officeDocument/2006/relationships/tags" Target="../tags/tag155.xml"/><Relationship Id="rId1" Type="http://schemas.openxmlformats.org/officeDocument/2006/relationships/tags" Target="../tags/tag146.xml"/></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60.xml"/><Relationship Id="rId2" Type="http://schemas.openxmlformats.org/officeDocument/2006/relationships/image" Target="../media/image33.png"/><Relationship Id="rId1" Type="http://schemas.openxmlformats.org/officeDocument/2006/relationships/image" Target="../media/image32.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161.xml"/><Relationship Id="rId2" Type="http://schemas.openxmlformats.org/officeDocument/2006/relationships/image" Target="../media/image34.png"/><Relationship Id="rId1"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tags" Target="../tags/tag162.xml"/><Relationship Id="rId1" Type="http://schemas.openxmlformats.org/officeDocument/2006/relationships/image" Target="../media/image32.png"/></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6.xml"/><Relationship Id="rId5" Type="http://schemas.openxmlformats.org/officeDocument/2006/relationships/tags" Target="../tags/tag25.xml"/><Relationship Id="rId4" Type="http://schemas.openxmlformats.org/officeDocument/2006/relationships/image" Target="../media/image9.png"/><Relationship Id="rId3" Type="http://schemas.openxmlformats.org/officeDocument/2006/relationships/tags" Target="../tags/tag24.xml"/><Relationship Id="rId2" Type="http://schemas.openxmlformats.org/officeDocument/2006/relationships/tags" Target="../tags/tag23.xml"/><Relationship Id="rId1" Type="http://schemas.openxmlformats.org/officeDocument/2006/relationships/tags" Target="../tags/tag22.xml"/></Relationships>
</file>

<file path=ppt/slides/_rels/slide3.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4" Type="http://schemas.openxmlformats.org/officeDocument/2006/relationships/slideLayout" Target="../slideLayouts/slideLayout2.xml"/><Relationship Id="rId23" Type="http://schemas.openxmlformats.org/officeDocument/2006/relationships/tags" Target="../tags/tag42.xml"/><Relationship Id="rId22" Type="http://schemas.openxmlformats.org/officeDocument/2006/relationships/image" Target="../media/image15.svg"/><Relationship Id="rId21" Type="http://schemas.openxmlformats.org/officeDocument/2006/relationships/image" Target="../media/image14.png"/><Relationship Id="rId20" Type="http://schemas.openxmlformats.org/officeDocument/2006/relationships/tags" Target="../tags/tag41.xml"/><Relationship Id="rId2" Type="http://schemas.openxmlformats.org/officeDocument/2006/relationships/tags" Target="../tags/tag27.xml"/><Relationship Id="rId19" Type="http://schemas.openxmlformats.org/officeDocument/2006/relationships/image" Target="../media/image13.svg"/><Relationship Id="rId18" Type="http://schemas.openxmlformats.org/officeDocument/2006/relationships/image" Target="../media/image12.png"/><Relationship Id="rId17" Type="http://schemas.openxmlformats.org/officeDocument/2006/relationships/tags" Target="../tags/tag40.xml"/><Relationship Id="rId16" Type="http://schemas.openxmlformats.org/officeDocument/2006/relationships/image" Target="../media/image11.svg"/><Relationship Id="rId15" Type="http://schemas.openxmlformats.org/officeDocument/2006/relationships/image" Target="../media/image10.png"/><Relationship Id="rId14" Type="http://schemas.openxmlformats.org/officeDocument/2006/relationships/tags" Target="../tags/tag39.xml"/><Relationship Id="rId13" Type="http://schemas.openxmlformats.org/officeDocument/2006/relationships/tags" Target="../tags/tag38.xml"/><Relationship Id="rId12" Type="http://schemas.openxmlformats.org/officeDocument/2006/relationships/tags" Target="../tags/tag37.xml"/><Relationship Id="rId11" Type="http://schemas.openxmlformats.org/officeDocument/2006/relationships/tags" Target="../tags/tag36.xml"/><Relationship Id="rId10" Type="http://schemas.openxmlformats.org/officeDocument/2006/relationships/tags" Target="../tags/tag35.xml"/><Relationship Id="rId1" Type="http://schemas.openxmlformats.org/officeDocument/2006/relationships/tags" Target="../tags/tag26.xml"/></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5.xml"/><Relationship Id="rId3" Type="http://schemas.openxmlformats.org/officeDocument/2006/relationships/image" Target="../media/image16.png"/><Relationship Id="rId2" Type="http://schemas.openxmlformats.org/officeDocument/2006/relationships/tags" Target="../tags/tag44.xml"/><Relationship Id="rId1" Type="http://schemas.openxmlformats.org/officeDocument/2006/relationships/tags" Target="../tags/tag43.xml"/></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48.xml"/><Relationship Id="rId3" Type="http://schemas.openxmlformats.org/officeDocument/2006/relationships/image" Target="../media/image17.png"/><Relationship Id="rId2" Type="http://schemas.openxmlformats.org/officeDocument/2006/relationships/tags" Target="../tags/tag47.xml"/><Relationship Id="rId1" Type="http://schemas.openxmlformats.org/officeDocument/2006/relationships/tags" Target="../tags/tag46.xml"/></Relationships>
</file>

<file path=ppt/slides/_rels/slide6.xml.rels><?xml version="1.0" encoding="UTF-8" standalone="yes"?>
<Relationships xmlns="http://schemas.openxmlformats.org/package/2006/relationships"><Relationship Id="rId9" Type="http://schemas.openxmlformats.org/officeDocument/2006/relationships/tags" Target="../tags/tag57.xml"/><Relationship Id="rId8" Type="http://schemas.openxmlformats.org/officeDocument/2006/relationships/tags" Target="../tags/tag56.xml"/><Relationship Id="rId7" Type="http://schemas.openxmlformats.org/officeDocument/2006/relationships/tags" Target="../tags/tag55.xml"/><Relationship Id="rId6" Type="http://schemas.openxmlformats.org/officeDocument/2006/relationships/tags" Target="../tags/tag54.xml"/><Relationship Id="rId5" Type="http://schemas.openxmlformats.org/officeDocument/2006/relationships/tags" Target="../tags/tag53.xml"/><Relationship Id="rId4" Type="http://schemas.openxmlformats.org/officeDocument/2006/relationships/tags" Target="../tags/tag52.xml"/><Relationship Id="rId3" Type="http://schemas.openxmlformats.org/officeDocument/2006/relationships/tags" Target="../tags/tag51.xml"/><Relationship Id="rId2" Type="http://schemas.openxmlformats.org/officeDocument/2006/relationships/tags" Target="../tags/tag50.xml"/><Relationship Id="rId14" Type="http://schemas.openxmlformats.org/officeDocument/2006/relationships/slideLayout" Target="../slideLayouts/slideLayout2.xml"/><Relationship Id="rId13" Type="http://schemas.openxmlformats.org/officeDocument/2006/relationships/tags" Target="../tags/tag61.xml"/><Relationship Id="rId12" Type="http://schemas.openxmlformats.org/officeDocument/2006/relationships/tags" Target="../tags/tag60.xml"/><Relationship Id="rId11" Type="http://schemas.openxmlformats.org/officeDocument/2006/relationships/tags" Target="../tags/tag59.xml"/><Relationship Id="rId10" Type="http://schemas.openxmlformats.org/officeDocument/2006/relationships/tags" Target="../tags/tag58.xml"/><Relationship Id="rId1" Type="http://schemas.openxmlformats.org/officeDocument/2006/relationships/tags" Target="../tags/tag49.xml"/></Relationships>
</file>

<file path=ppt/slides/_rels/slide7.xml.rels><?xml version="1.0" encoding="UTF-8" standalone="yes"?>
<Relationships xmlns="http://schemas.openxmlformats.org/package/2006/relationships"><Relationship Id="rId9" Type="http://schemas.openxmlformats.org/officeDocument/2006/relationships/tags" Target="../tags/tag68.xml"/><Relationship Id="rId8" Type="http://schemas.openxmlformats.org/officeDocument/2006/relationships/image" Target="../media/image19.svg"/><Relationship Id="rId7" Type="http://schemas.openxmlformats.org/officeDocument/2006/relationships/image" Target="../media/image18.png"/><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 Type="http://schemas.openxmlformats.org/officeDocument/2006/relationships/tags" Target="../tags/tag64.xml"/><Relationship Id="rId26" Type="http://schemas.openxmlformats.org/officeDocument/2006/relationships/notesSlide" Target="../notesSlides/notesSlide1.xml"/><Relationship Id="rId25" Type="http://schemas.openxmlformats.org/officeDocument/2006/relationships/slideLayout" Target="../slideLayouts/slideLayout2.xml"/><Relationship Id="rId24" Type="http://schemas.openxmlformats.org/officeDocument/2006/relationships/tags" Target="../tags/tag83.xml"/><Relationship Id="rId23" Type="http://schemas.openxmlformats.org/officeDocument/2006/relationships/tags" Target="../tags/tag82.xml"/><Relationship Id="rId22" Type="http://schemas.openxmlformats.org/officeDocument/2006/relationships/tags" Target="../tags/tag81.xml"/><Relationship Id="rId21" Type="http://schemas.openxmlformats.org/officeDocument/2006/relationships/tags" Target="../tags/tag80.xml"/><Relationship Id="rId20" Type="http://schemas.openxmlformats.org/officeDocument/2006/relationships/tags" Target="../tags/tag79.xml"/><Relationship Id="rId2" Type="http://schemas.openxmlformats.org/officeDocument/2006/relationships/tags" Target="../tags/tag63.xml"/><Relationship Id="rId19" Type="http://schemas.openxmlformats.org/officeDocument/2006/relationships/tags" Target="../tags/tag78.xml"/><Relationship Id="rId18" Type="http://schemas.openxmlformats.org/officeDocument/2006/relationships/tags" Target="../tags/tag77.xml"/><Relationship Id="rId17" Type="http://schemas.openxmlformats.org/officeDocument/2006/relationships/tags" Target="../tags/tag76.xml"/><Relationship Id="rId16" Type="http://schemas.openxmlformats.org/officeDocument/2006/relationships/tags" Target="../tags/tag75.xml"/><Relationship Id="rId15" Type="http://schemas.openxmlformats.org/officeDocument/2006/relationships/tags" Target="../tags/tag74.xml"/><Relationship Id="rId14" Type="http://schemas.openxmlformats.org/officeDocument/2006/relationships/tags" Target="../tags/tag73.xml"/><Relationship Id="rId13" Type="http://schemas.openxmlformats.org/officeDocument/2006/relationships/tags" Target="../tags/tag72.xml"/><Relationship Id="rId12" Type="http://schemas.openxmlformats.org/officeDocument/2006/relationships/tags" Target="../tags/tag71.xml"/><Relationship Id="rId11" Type="http://schemas.openxmlformats.org/officeDocument/2006/relationships/tags" Target="../tags/tag70.xml"/><Relationship Id="rId10" Type="http://schemas.openxmlformats.org/officeDocument/2006/relationships/tags" Target="../tags/tag69.xml"/><Relationship Id="rId1" Type="http://schemas.openxmlformats.org/officeDocument/2006/relationships/tags" Target="../tags/tag62.xml"/></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91.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9.xml.rels><?xml version="1.0" encoding="UTF-8" standalone="yes"?>
<Relationships xmlns="http://schemas.openxmlformats.org/package/2006/relationships"><Relationship Id="rId9" Type="http://schemas.openxmlformats.org/officeDocument/2006/relationships/tags" Target="../tags/tag100.xml"/><Relationship Id="rId8" Type="http://schemas.openxmlformats.org/officeDocument/2006/relationships/tags" Target="../tags/tag99.xml"/><Relationship Id="rId7" Type="http://schemas.openxmlformats.org/officeDocument/2006/relationships/tags" Target="../tags/tag98.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3" Type="http://schemas.openxmlformats.org/officeDocument/2006/relationships/tags" Target="../tags/tag94.xml"/><Relationship Id="rId25" Type="http://schemas.openxmlformats.org/officeDocument/2006/relationships/slideLayout" Target="../slideLayouts/slideLayout2.xml"/><Relationship Id="rId24" Type="http://schemas.openxmlformats.org/officeDocument/2006/relationships/tags" Target="../tags/tag108.xml"/><Relationship Id="rId23" Type="http://schemas.openxmlformats.org/officeDocument/2006/relationships/image" Target="../media/image26.png"/><Relationship Id="rId22" Type="http://schemas.openxmlformats.org/officeDocument/2006/relationships/image" Target="../media/image25.svg"/><Relationship Id="rId21" Type="http://schemas.openxmlformats.org/officeDocument/2006/relationships/image" Target="../media/image24.png"/><Relationship Id="rId20" Type="http://schemas.openxmlformats.org/officeDocument/2006/relationships/tags" Target="../tags/tag107.xml"/><Relationship Id="rId2" Type="http://schemas.openxmlformats.org/officeDocument/2006/relationships/tags" Target="../tags/tag93.xml"/><Relationship Id="rId19" Type="http://schemas.openxmlformats.org/officeDocument/2006/relationships/image" Target="../media/image23.svg"/><Relationship Id="rId18" Type="http://schemas.openxmlformats.org/officeDocument/2006/relationships/image" Target="../media/image22.png"/><Relationship Id="rId17" Type="http://schemas.openxmlformats.org/officeDocument/2006/relationships/tags" Target="../tags/tag106.xml"/><Relationship Id="rId16" Type="http://schemas.openxmlformats.org/officeDocument/2006/relationships/image" Target="../media/image21.svg"/><Relationship Id="rId15" Type="http://schemas.openxmlformats.org/officeDocument/2006/relationships/image" Target="../media/image20.png"/><Relationship Id="rId14" Type="http://schemas.openxmlformats.org/officeDocument/2006/relationships/tags" Target="../tags/tag105.xml"/><Relationship Id="rId13" Type="http://schemas.openxmlformats.org/officeDocument/2006/relationships/tags" Target="../tags/tag104.xml"/><Relationship Id="rId12" Type="http://schemas.openxmlformats.org/officeDocument/2006/relationships/tags" Target="../tags/tag103.xml"/><Relationship Id="rId11" Type="http://schemas.openxmlformats.org/officeDocument/2006/relationships/tags" Target="../tags/tag102.xml"/><Relationship Id="rId10" Type="http://schemas.openxmlformats.org/officeDocument/2006/relationships/tags" Target="../tags/tag101.xml"/><Relationship Id="rId1" Type="http://schemas.openxmlformats.org/officeDocument/2006/relationships/tags" Target="../tags/tag9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选股注意</a:t>
            </a: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四点</a:t>
            </a:r>
            <a:endPar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endParaRPr>
          </a:p>
        </p:txBody>
      </p:sp>
      <p:sp>
        <p:nvSpPr>
          <p:cNvPr id="2" name="对象2"/>
          <p:cNvSpPr/>
          <p:nvPr>
            <p:custDataLst>
              <p:tags r:id="rId2"/>
            </p:custDataLst>
          </p:nvPr>
        </p:nvSpPr>
        <p:spPr>
          <a:xfrm>
            <a:off x="696913" y="1527493"/>
            <a:ext cx="10798810" cy="1240989"/>
          </a:xfrm>
          <a:prstGeom prst="roundRect">
            <a:avLst>
              <a:gd name="adj" fmla="val 50000"/>
            </a:avLst>
          </a:prstGeom>
          <a:noFill/>
          <a:ln>
            <a:solidFill>
              <a:schemeClr val="accent2">
                <a:lumMod val="60000"/>
                <a:lumOff val="40000"/>
              </a:schemeClr>
            </a:solidFill>
            <a:prstDash val="dash"/>
          </a:ln>
        </p:spPr>
        <p:txBody>
          <a:bodyPr wrap="square"/>
          <a:p>
            <a:pPr algn="just"/>
            <a:endParaRPr lang="zh-CN" altLang="en-US">
              <a:solidFill>
                <a:schemeClr val="tx1"/>
              </a:solidFill>
            </a:endParaRPr>
          </a:p>
        </p:txBody>
      </p:sp>
      <p:sp>
        <p:nvSpPr>
          <p:cNvPr id="6" name="对象2"/>
          <p:cNvSpPr/>
          <p:nvPr>
            <p:custDataLst>
              <p:tags r:id="rId3"/>
            </p:custDataLst>
          </p:nvPr>
        </p:nvSpPr>
        <p:spPr>
          <a:xfrm>
            <a:off x="696913" y="1527493"/>
            <a:ext cx="10798810" cy="2538929"/>
          </a:xfrm>
          <a:prstGeom prst="roundRect">
            <a:avLst>
              <a:gd name="adj" fmla="val 25001"/>
            </a:avLst>
          </a:prstGeom>
          <a:noFill/>
          <a:ln>
            <a:solidFill>
              <a:schemeClr val="accent2">
                <a:lumMod val="60000"/>
                <a:lumOff val="40000"/>
              </a:schemeClr>
            </a:solidFill>
            <a:prstDash val="dash"/>
          </a:ln>
        </p:spPr>
        <p:txBody>
          <a:bodyPr wrap="square"/>
          <a:p>
            <a:pPr algn="just"/>
            <a:endParaRPr lang="zh-CN" altLang="en-US">
              <a:solidFill>
                <a:schemeClr val="tx1"/>
              </a:solidFill>
            </a:endParaRPr>
          </a:p>
        </p:txBody>
      </p:sp>
      <p:sp>
        <p:nvSpPr>
          <p:cNvPr id="10" name="对象2"/>
          <p:cNvSpPr/>
          <p:nvPr>
            <p:custDataLst>
              <p:tags r:id="rId4"/>
            </p:custDataLst>
          </p:nvPr>
        </p:nvSpPr>
        <p:spPr>
          <a:xfrm>
            <a:off x="696913" y="1527493"/>
            <a:ext cx="10798810" cy="3940810"/>
          </a:xfrm>
          <a:prstGeom prst="roundRect">
            <a:avLst>
              <a:gd name="adj" fmla="val 15703"/>
            </a:avLst>
          </a:prstGeom>
          <a:noFill/>
          <a:ln>
            <a:solidFill>
              <a:schemeClr val="accent2">
                <a:lumMod val="60000"/>
                <a:lumOff val="40000"/>
              </a:schemeClr>
            </a:solidFill>
            <a:prstDash val="dash"/>
          </a:ln>
        </p:spPr>
        <p:txBody>
          <a:bodyPr wrap="square"/>
          <a:p>
            <a:pPr algn="just"/>
            <a:endParaRPr lang="zh-CN" altLang="en-US">
              <a:solidFill>
                <a:schemeClr val="tx1"/>
              </a:solidFill>
            </a:endParaRPr>
          </a:p>
        </p:txBody>
      </p:sp>
      <p:sp>
        <p:nvSpPr>
          <p:cNvPr id="12" name="对象4"/>
          <p:cNvSpPr/>
          <p:nvPr>
            <p:custDataLst>
              <p:tags r:id="rId5"/>
            </p:custDataLst>
          </p:nvPr>
        </p:nvSpPr>
        <p:spPr>
          <a:xfrm>
            <a:off x="1898333" y="2232343"/>
            <a:ext cx="8396977" cy="1042035"/>
          </a:xfrm>
          <a:prstGeom prst="roundRect">
            <a:avLst/>
          </a:prstGeom>
          <a:solidFill>
            <a:schemeClr val="accent1">
              <a:lumMod val="10000"/>
              <a:lumOff val="90000"/>
            </a:schemeClr>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72185" numCol="1" spcCol="0" rtlCol="0" fromWordArt="0" anchor="ctr" anchorCtr="0" forceAA="0" compatLnSpc="1">
            <a:noAutofit/>
          </a:bodyPr>
          <a:p>
            <a:pPr lvl="0" algn="l">
              <a:spcBef>
                <a:spcPct val="0"/>
              </a:spcBef>
              <a:spcAft>
                <a:spcPct val="0"/>
              </a:spcAft>
              <a:buClrTx/>
              <a:buSzTx/>
              <a:buFontTx/>
            </a:pPr>
            <a:r>
              <a:rPr lang="zh-CN" altLang="en-US" sz="1600" dirty="0">
                <a:solidFill>
                  <a:srgbClr val="262626"/>
                </a:solidFill>
                <a:latin typeface="+mn-ea"/>
                <a:cs typeface="+mn-ea"/>
                <a:sym typeface="+mn-ea"/>
              </a:rPr>
              <a:t>选对主题方向，把握主题提示的龙头股，万亿赛道的主题会持续反复性上</a:t>
            </a:r>
            <a:r>
              <a:rPr lang="zh-CN" altLang="en-US" sz="1600" dirty="0">
                <a:solidFill>
                  <a:srgbClr val="262626"/>
                </a:solidFill>
                <a:latin typeface="+mn-ea"/>
                <a:cs typeface="+mn-ea"/>
                <a:sym typeface="+mn-ea"/>
              </a:rPr>
              <a:t>涨</a:t>
            </a:r>
            <a:endParaRPr lang="zh-CN" altLang="en-US" sz="1600" dirty="0">
              <a:solidFill>
                <a:srgbClr val="262626"/>
              </a:solidFill>
              <a:latin typeface="+mn-ea"/>
              <a:cs typeface="+mn-ea"/>
              <a:sym typeface="+mn-ea"/>
            </a:endParaRPr>
          </a:p>
        </p:txBody>
      </p:sp>
      <p:sp>
        <p:nvSpPr>
          <p:cNvPr id="13" name="对象5"/>
          <p:cNvSpPr/>
          <p:nvPr>
            <p:custDataLst>
              <p:tags r:id="rId6"/>
            </p:custDataLst>
          </p:nvPr>
        </p:nvSpPr>
        <p:spPr>
          <a:xfrm>
            <a:off x="2109153" y="2386648"/>
            <a:ext cx="733136" cy="734060"/>
          </a:xfrm>
          <a:prstGeom prst="ellipse">
            <a:avLst/>
          </a:prstGeom>
          <a:gradFill>
            <a:gsLst>
              <a:gs pos="0">
                <a:schemeClr val="accent1">
                  <a:alpha val="100000"/>
                </a:schemeClr>
              </a:gs>
              <a:gs pos="100000">
                <a:schemeClr val="accent1">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1" forceAA="0" compatLnSpc="1">
            <a:noAutofit/>
          </a:bodyPr>
          <a:p>
            <a:pPr lvl="0" algn="l">
              <a:spcBef>
                <a:spcPct val="0"/>
              </a:spcBef>
              <a:spcAft>
                <a:spcPct val="0"/>
              </a:spcAft>
              <a:buClrTx/>
              <a:buSzTx/>
              <a:buFontTx/>
            </a:pPr>
            <a:r>
              <a:rPr lang="en-US" altLang="zh-CN" sz="2000" b="1">
                <a:solidFill>
                  <a:srgbClr val="FFFFFF"/>
                </a:solidFill>
                <a:latin typeface="+mn-ea"/>
                <a:cs typeface="+mn-ea"/>
                <a:sym typeface="+mn-ea"/>
              </a:rPr>
              <a:t>1</a:t>
            </a:r>
            <a:endParaRPr lang="en-US" altLang="zh-CN" sz="2000" b="1" dirty="0">
              <a:solidFill>
                <a:srgbClr val="FFFFFF"/>
              </a:solidFill>
              <a:latin typeface="+mn-ea"/>
              <a:cs typeface="+mn-ea"/>
              <a:sym typeface="+mn-ea"/>
            </a:endParaRPr>
          </a:p>
        </p:txBody>
      </p:sp>
      <p:sp>
        <p:nvSpPr>
          <p:cNvPr id="15" name="对象7"/>
          <p:cNvSpPr/>
          <p:nvPr>
            <p:custDataLst>
              <p:tags r:id="rId7"/>
            </p:custDataLst>
          </p:nvPr>
        </p:nvSpPr>
        <p:spPr>
          <a:xfrm>
            <a:off x="1898333" y="3550603"/>
            <a:ext cx="8396977" cy="1042035"/>
          </a:xfrm>
          <a:prstGeom prst="roundRect">
            <a:avLst/>
          </a:prstGeom>
          <a:solidFill>
            <a:schemeClr val="accent2">
              <a:lumMod val="10000"/>
              <a:lumOff val="90000"/>
            </a:schemeClr>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72185" numCol="1" spcCol="0" rtlCol="0" fromWordArt="0" anchor="ctr" anchorCtr="0" forceAA="0" compatLnSpc="1">
            <a:noAutofit/>
          </a:bodyPr>
          <a:p>
            <a:pPr lvl="0" algn="l">
              <a:spcBef>
                <a:spcPct val="0"/>
              </a:spcBef>
              <a:spcAft>
                <a:spcPct val="0"/>
              </a:spcAft>
              <a:buClrTx/>
              <a:buSzTx/>
              <a:buFontTx/>
            </a:pPr>
            <a:r>
              <a:rPr lang="zh-CN" altLang="en-US" sz="1600" dirty="0">
                <a:solidFill>
                  <a:srgbClr val="262626"/>
                </a:solidFill>
                <a:latin typeface="+mn-ea"/>
                <a:cs typeface="+mn-ea"/>
                <a:sym typeface="+mn-ea"/>
              </a:rPr>
              <a:t>在每次出现龙头股回撤，关注好周线，以及控盘去把握低吸</a:t>
            </a:r>
            <a:r>
              <a:rPr lang="zh-CN" altLang="en-US" sz="1600" dirty="0">
                <a:solidFill>
                  <a:srgbClr val="262626"/>
                </a:solidFill>
                <a:latin typeface="+mn-ea"/>
                <a:cs typeface="+mn-ea"/>
                <a:sym typeface="+mn-ea"/>
              </a:rPr>
              <a:t>买点</a:t>
            </a:r>
            <a:endParaRPr lang="zh-CN" altLang="en-US" sz="1600" dirty="0">
              <a:solidFill>
                <a:srgbClr val="262626"/>
              </a:solidFill>
              <a:latin typeface="+mn-ea"/>
              <a:cs typeface="+mn-ea"/>
              <a:sym typeface="+mn-ea"/>
            </a:endParaRPr>
          </a:p>
        </p:txBody>
      </p:sp>
      <p:sp>
        <p:nvSpPr>
          <p:cNvPr id="16" name="对象8"/>
          <p:cNvSpPr/>
          <p:nvPr>
            <p:custDataLst>
              <p:tags r:id="rId8"/>
            </p:custDataLst>
          </p:nvPr>
        </p:nvSpPr>
        <p:spPr>
          <a:xfrm>
            <a:off x="2109153" y="3704908"/>
            <a:ext cx="733136" cy="734060"/>
          </a:xfrm>
          <a:prstGeom prst="ellipse">
            <a:avLst/>
          </a:prstGeom>
          <a:gradFill>
            <a:gsLst>
              <a:gs pos="0">
                <a:schemeClr val="accent2">
                  <a:alpha val="100000"/>
                </a:schemeClr>
              </a:gs>
              <a:gs pos="100000">
                <a:schemeClr val="accent2">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1" forceAA="0" compatLnSpc="1">
            <a:noAutofit/>
          </a:bodyPr>
          <a:p>
            <a:pPr lvl="0" algn="l">
              <a:spcBef>
                <a:spcPct val="0"/>
              </a:spcBef>
              <a:spcAft>
                <a:spcPct val="0"/>
              </a:spcAft>
              <a:buClrTx/>
              <a:buSzTx/>
              <a:buFontTx/>
            </a:pPr>
            <a:r>
              <a:rPr lang="en-US" altLang="zh-CN" sz="2000" b="1">
                <a:solidFill>
                  <a:srgbClr val="FFFFFF"/>
                </a:solidFill>
                <a:latin typeface="+mn-ea"/>
                <a:cs typeface="+mn-ea"/>
                <a:sym typeface="+mn-ea"/>
              </a:rPr>
              <a:t>2</a:t>
            </a:r>
            <a:endParaRPr lang="en-US" altLang="zh-CN" sz="2000" b="1" dirty="0">
              <a:solidFill>
                <a:srgbClr val="FFFFFF"/>
              </a:solidFill>
              <a:latin typeface="+mn-ea"/>
              <a:cs typeface="+mn-ea"/>
              <a:sym typeface="+mn-ea"/>
            </a:endParaRPr>
          </a:p>
        </p:txBody>
      </p:sp>
      <p:sp>
        <p:nvSpPr>
          <p:cNvPr id="18" name="对象10"/>
          <p:cNvSpPr/>
          <p:nvPr>
            <p:custDataLst>
              <p:tags r:id="rId9"/>
            </p:custDataLst>
          </p:nvPr>
        </p:nvSpPr>
        <p:spPr>
          <a:xfrm>
            <a:off x="1898333" y="4858068"/>
            <a:ext cx="8396977" cy="1042035"/>
          </a:xfrm>
          <a:prstGeom prst="roundRect">
            <a:avLst>
              <a:gd name="adj" fmla="val 21493"/>
            </a:avLst>
          </a:prstGeom>
          <a:solidFill>
            <a:schemeClr val="accent1">
              <a:lumMod val="10000"/>
              <a:lumOff val="90000"/>
            </a:schemeClr>
          </a:solidFill>
          <a:ln w="25400">
            <a:noFill/>
          </a:ln>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lIns="972185" numCol="1" spcCol="0" rtlCol="0" fromWordArt="0" anchor="ctr" anchorCtr="0" forceAA="0" compatLnSpc="1">
            <a:noAutofit/>
          </a:bodyPr>
          <a:p>
            <a:pPr lvl="0" algn="l">
              <a:spcBef>
                <a:spcPct val="0"/>
              </a:spcBef>
              <a:spcAft>
                <a:spcPct val="0"/>
              </a:spcAft>
              <a:buClrTx/>
              <a:buSzTx/>
              <a:buFontTx/>
            </a:pPr>
            <a:r>
              <a:rPr lang="zh-CN" altLang="en-US" sz="1600">
                <a:solidFill>
                  <a:srgbClr val="262626"/>
                </a:solidFill>
                <a:latin typeface="+mn-ea"/>
                <a:cs typeface="+mn-ea"/>
                <a:sym typeface="+mn-ea"/>
              </a:rPr>
              <a:t>在每次龙头股出现控盘增加，流动资金翻红的阶段去布局</a:t>
            </a:r>
            <a:r>
              <a:rPr lang="en-US" altLang="zh-CN" sz="1600">
                <a:solidFill>
                  <a:srgbClr val="262626"/>
                </a:solidFill>
                <a:latin typeface="+mn-ea"/>
                <a:cs typeface="+mn-ea"/>
                <a:sym typeface="+mn-ea"/>
              </a:rPr>
              <a:t> </a:t>
            </a:r>
            <a:endParaRPr lang="zh-CN" altLang="en-US" sz="1600">
              <a:solidFill>
                <a:srgbClr val="262626"/>
              </a:solidFill>
              <a:latin typeface="+mn-ea"/>
              <a:cs typeface="+mn-ea"/>
              <a:sym typeface="+mn-ea"/>
            </a:endParaRPr>
          </a:p>
        </p:txBody>
      </p:sp>
      <p:sp>
        <p:nvSpPr>
          <p:cNvPr id="19" name="对象11"/>
          <p:cNvSpPr/>
          <p:nvPr>
            <p:custDataLst>
              <p:tags r:id="rId10"/>
            </p:custDataLst>
          </p:nvPr>
        </p:nvSpPr>
        <p:spPr>
          <a:xfrm>
            <a:off x="2109153" y="5012373"/>
            <a:ext cx="733136" cy="734060"/>
          </a:xfrm>
          <a:prstGeom prst="ellipse">
            <a:avLst/>
          </a:prstGeom>
          <a:gradFill>
            <a:gsLst>
              <a:gs pos="0">
                <a:schemeClr val="accent1">
                  <a:alpha val="100000"/>
                </a:schemeClr>
              </a:gs>
              <a:gs pos="100000">
                <a:schemeClr val="accent1">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numCol="1" spcCol="0" rtlCol="0" fromWordArt="0" anchor="ctr" anchorCtr="1" forceAA="0" compatLnSpc="1">
            <a:noAutofit/>
          </a:bodyPr>
          <a:p>
            <a:pPr lvl="0" algn="l">
              <a:spcBef>
                <a:spcPct val="0"/>
              </a:spcBef>
              <a:spcAft>
                <a:spcPct val="0"/>
              </a:spcAft>
              <a:buClrTx/>
              <a:buSzTx/>
              <a:buFontTx/>
            </a:pPr>
            <a:r>
              <a:rPr lang="en-US" altLang="zh-CN" sz="2000" b="1">
                <a:solidFill>
                  <a:srgbClr val="FFFFFF"/>
                </a:solidFill>
                <a:latin typeface="+mn-ea"/>
                <a:cs typeface="+mn-ea"/>
                <a:sym typeface="+mn-ea"/>
              </a:rPr>
              <a:t>3</a:t>
            </a:r>
            <a:endParaRPr lang="en-US" altLang="zh-CN" sz="2000" b="1" dirty="0">
              <a:solidFill>
                <a:srgbClr val="FFFFFF"/>
              </a:solidFill>
              <a:latin typeface="+mn-ea"/>
              <a:cs typeface="+mn-ea"/>
              <a:sym typeface="+mn-ea"/>
            </a:endParaRPr>
          </a:p>
        </p:txBody>
      </p:sp>
      <p:sp>
        <p:nvSpPr>
          <p:cNvPr id="20" name="对象12"/>
          <p:cNvSpPr/>
          <p:nvPr>
            <p:custDataLst>
              <p:tags r:id="rId11"/>
            </p:custDataLst>
          </p:nvPr>
        </p:nvSpPr>
        <p:spPr>
          <a:xfrm>
            <a:off x="1898333" y="959168"/>
            <a:ext cx="8396977" cy="988060"/>
          </a:xfrm>
          <a:prstGeom prst="roundRect">
            <a:avLst/>
          </a:prstGeom>
          <a:gradFill>
            <a:gsLst>
              <a:gs pos="0">
                <a:schemeClr val="accent1">
                  <a:alpha val="100000"/>
                </a:schemeClr>
              </a:gs>
              <a:gs pos="100000">
                <a:schemeClr val="accent1">
                  <a:alpha val="100000"/>
                </a:schemeClr>
              </a:gs>
            </a:gsLst>
            <a:lin ang="0" scaled="0"/>
          </a:gradFill>
          <a:ln w="25400">
            <a:noFill/>
          </a:ln>
          <a:effectLst/>
          <a:extLst>
            <a:ext uri="{AF507438-7753-43E0-B8FC-AC1667EBCBE1}">
              <a14:hiddenEffects xmlns:a14="http://schemas.microsoft.com/office/drawing/2010/main">
                <a:effectLst>
                  <a:outerShdw blurRad="254000" dist="127000" dir="5400000" algn="ctr" rotWithShape="0">
                    <a:srgbClr val="000000">
                      <a:alpha val="40000"/>
                    </a:srgbClr>
                  </a:outerShdw>
                </a:effectLst>
              </a14:hiddenEffects>
            </a:ext>
          </a:ex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square" numCol="1" spcCol="0" rtlCol="0" fromWordArt="0" anchor="ctr" anchorCtr="1" forceAA="0" compatLnSpc="1">
            <a:noAutofit/>
          </a:bodyPr>
          <a:p>
            <a:pPr lvl="0" algn="l">
              <a:spcBef>
                <a:spcPct val="0"/>
              </a:spcBef>
              <a:spcAft>
                <a:spcPct val="0"/>
              </a:spcAft>
              <a:buClrTx/>
              <a:buSzTx/>
              <a:buFontTx/>
            </a:pPr>
            <a:r>
              <a:rPr lang="zh-CN" altLang="en-US" sz="2800" b="1" dirty="0">
                <a:solidFill>
                  <a:srgbClr val="FFFFFF"/>
                </a:solidFill>
                <a:latin typeface="+mn-ea"/>
                <a:cs typeface="+mn-ea"/>
                <a:sym typeface="+mn-ea"/>
              </a:rPr>
              <a:t>如何</a:t>
            </a:r>
            <a:r>
              <a:rPr lang="zh-CN" altLang="en-US" sz="2800" b="1" dirty="0">
                <a:solidFill>
                  <a:srgbClr val="FFFFFF"/>
                </a:solidFill>
                <a:latin typeface="+mn-ea"/>
                <a:cs typeface="+mn-ea"/>
                <a:sym typeface="+mn-ea"/>
              </a:rPr>
              <a:t>把握</a:t>
            </a:r>
            <a:endParaRPr lang="zh-CN" altLang="en-US" sz="2800" b="1" dirty="0">
              <a:solidFill>
                <a:srgbClr val="FFFFFF"/>
              </a:solidFill>
              <a:latin typeface="+mn-ea"/>
              <a:cs typeface="+mn-ea"/>
              <a:sym typeface="+mn-ea"/>
            </a:endParaRPr>
          </a:p>
        </p:txBody>
      </p:sp>
      <p:pic>
        <p:nvPicPr>
          <p:cNvPr id="3" name="图片 2"/>
          <p:cNvPicPr>
            <a:picLocks noChangeAspect="1"/>
          </p:cNvPicPr>
          <p:nvPr/>
        </p:nvPicPr>
        <p:blipFill>
          <a:blip r:embed="rId12"/>
          <a:stretch>
            <a:fillRect/>
          </a:stretch>
        </p:blipFill>
        <p:spPr>
          <a:xfrm>
            <a:off x="603885" y="850265"/>
            <a:ext cx="11257915" cy="5473700"/>
          </a:xfrm>
          <a:prstGeom prst="rect">
            <a:avLst/>
          </a:prstGeom>
        </p:spPr>
      </p:pic>
    </p:spTree>
    <p:custDataLst>
      <p:tags r:id="rId13"/>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中长线布局趋势龙头</a:t>
            </a: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股</a:t>
            </a:r>
            <a:endPar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endParaRPr>
          </a:p>
        </p:txBody>
      </p:sp>
      <p:sp>
        <p:nvSpPr>
          <p:cNvPr id="45" name="单圆角矩形 5"/>
          <p:cNvSpPr/>
          <p:nvPr>
            <p:custDataLst>
              <p:tags r:id="rId2"/>
            </p:custDataLst>
          </p:nvPr>
        </p:nvSpPr>
        <p:spPr>
          <a:xfrm>
            <a:off x="691198" y="970598"/>
            <a:ext cx="10810875" cy="1415415"/>
          </a:xfrm>
          <a:prstGeom prst="round1Rect">
            <a:avLst>
              <a:gd name="adj" fmla="val 0"/>
            </a:avLst>
          </a:prstGeom>
          <a:solidFill>
            <a:srgbClr val="FFFFFF"/>
          </a:solidFill>
          <a:ln>
            <a:solidFill>
              <a:schemeClr val="accent1">
                <a:lumMod val="20000"/>
                <a:lumOff val="8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p:nvSpPr>
          <p:cNvPr id="3" name="矩形 2"/>
          <p:cNvSpPr/>
          <p:nvPr>
            <p:custDataLst>
              <p:tags r:id="rId3"/>
            </p:custDataLst>
          </p:nvPr>
        </p:nvSpPr>
        <p:spPr>
          <a:xfrm>
            <a:off x="1348423" y="1195388"/>
            <a:ext cx="9838690" cy="435610"/>
          </a:xfrm>
          <a:prstGeom prst="rect">
            <a:avLst/>
          </a:prstGeom>
          <a:noFill/>
        </p:spPr>
        <p:txBody>
          <a:bodyPr wrap="square" lIns="0" tIns="0" rIns="0" bIns="0" rtlCol="0" anchor="b">
            <a:noAutofit/>
          </a:bodyPr>
          <a:p>
            <a:pPr>
              <a:spcBef>
                <a:spcPct val="0"/>
              </a:spcBef>
              <a:spcAft>
                <a:spcPct val="0"/>
              </a:spcAft>
            </a:pPr>
            <a:r>
              <a:rPr lang="en-US" altLang="zh-CN" sz="2400" b="1">
                <a:solidFill>
                  <a:schemeClr val="accent1"/>
                </a:solidFill>
                <a:latin typeface="+mn-ea"/>
                <a:cs typeface="+mn-ea"/>
              </a:rPr>
              <a:t>1</a:t>
            </a:r>
            <a:r>
              <a:rPr lang="zh-CN" altLang="en-US" sz="2400" b="1">
                <a:solidFill>
                  <a:schemeClr val="accent1"/>
                </a:solidFill>
                <a:latin typeface="+mn-ea"/>
                <a:cs typeface="+mn-ea"/>
              </a:rPr>
              <a:t>，业绩非常好</a:t>
            </a:r>
            <a:r>
              <a:rPr lang="en-US" altLang="zh-CN" sz="2400" b="1">
                <a:solidFill>
                  <a:schemeClr val="accent1"/>
                </a:solidFill>
                <a:latin typeface="+mn-ea"/>
                <a:cs typeface="+mn-ea"/>
              </a:rPr>
              <a:t> </a:t>
            </a:r>
            <a:r>
              <a:rPr lang="zh-CN" altLang="en-US" sz="2400" b="1">
                <a:solidFill>
                  <a:schemeClr val="accent1"/>
                </a:solidFill>
                <a:latin typeface="+mn-ea"/>
                <a:cs typeface="+mn-ea"/>
              </a:rPr>
              <a:t>基本面是保证股价长期牛的</a:t>
            </a:r>
            <a:r>
              <a:rPr lang="zh-CN" altLang="en-US" sz="2400" b="1">
                <a:solidFill>
                  <a:schemeClr val="accent1"/>
                </a:solidFill>
                <a:latin typeface="+mn-ea"/>
                <a:cs typeface="+mn-ea"/>
              </a:rPr>
              <a:t>重点</a:t>
            </a:r>
            <a:endParaRPr lang="zh-CN" altLang="en-US" sz="2400" b="1">
              <a:solidFill>
                <a:schemeClr val="accent1"/>
              </a:solidFill>
              <a:latin typeface="+mn-ea"/>
              <a:cs typeface="+mn-ea"/>
            </a:endParaRPr>
          </a:p>
        </p:txBody>
      </p:sp>
      <p:sp>
        <p:nvSpPr>
          <p:cNvPr id="5" name="矩形 4"/>
          <p:cNvSpPr/>
          <p:nvPr>
            <p:custDataLst>
              <p:tags r:id="rId4"/>
            </p:custDataLst>
          </p:nvPr>
        </p:nvSpPr>
        <p:spPr>
          <a:xfrm>
            <a:off x="1348423" y="1686243"/>
            <a:ext cx="9838690" cy="56197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a:solidFill>
                  <a:srgbClr val="333333"/>
                </a:solidFill>
                <a:latin typeface="+mn-ea"/>
                <a:cs typeface="+mn-ea"/>
              </a:rPr>
              <a:t>基本面是检验公司优质</a:t>
            </a:r>
            <a:r>
              <a:rPr lang="zh-CN" altLang="en-US">
                <a:solidFill>
                  <a:srgbClr val="333333"/>
                </a:solidFill>
                <a:latin typeface="+mn-ea"/>
                <a:cs typeface="+mn-ea"/>
              </a:rPr>
              <a:t>与否的重要</a:t>
            </a:r>
            <a:r>
              <a:rPr lang="zh-CN" altLang="en-US">
                <a:solidFill>
                  <a:srgbClr val="333333"/>
                </a:solidFill>
                <a:latin typeface="+mn-ea"/>
                <a:cs typeface="+mn-ea"/>
              </a:rPr>
              <a:t>指标</a:t>
            </a:r>
            <a:endParaRPr lang="zh-CN" altLang="en-US">
              <a:solidFill>
                <a:srgbClr val="333333"/>
              </a:solidFill>
              <a:latin typeface="+mn-ea"/>
              <a:cs typeface="+mn-ea"/>
            </a:endParaRPr>
          </a:p>
        </p:txBody>
      </p:sp>
      <p:sp>
        <p:nvSpPr>
          <p:cNvPr id="80" name="单圆角矩形 5"/>
          <p:cNvSpPr/>
          <p:nvPr>
            <p:custDataLst>
              <p:tags r:id="rId5"/>
            </p:custDataLst>
          </p:nvPr>
        </p:nvSpPr>
        <p:spPr>
          <a:xfrm>
            <a:off x="691198" y="2693353"/>
            <a:ext cx="10810875" cy="1452245"/>
          </a:xfrm>
          <a:prstGeom prst="round1Rect">
            <a:avLst>
              <a:gd name="adj" fmla="val 0"/>
            </a:avLst>
          </a:prstGeom>
          <a:solidFill>
            <a:srgbClr val="FFFFFF"/>
          </a:solidFill>
          <a:ln>
            <a:solidFill>
              <a:schemeClr val="accent2">
                <a:lumMod val="20000"/>
                <a:lumOff val="80000"/>
              </a:schemeClr>
            </a:solid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p:nvSpPr>
          <p:cNvPr id="6" name="矩形 5"/>
          <p:cNvSpPr/>
          <p:nvPr>
            <p:custDataLst>
              <p:tags r:id="rId6"/>
            </p:custDataLst>
          </p:nvPr>
        </p:nvSpPr>
        <p:spPr>
          <a:xfrm>
            <a:off x="1348423" y="2918143"/>
            <a:ext cx="9838690" cy="435610"/>
          </a:xfrm>
          <a:prstGeom prst="rect">
            <a:avLst/>
          </a:prstGeom>
          <a:noFill/>
        </p:spPr>
        <p:txBody>
          <a:bodyPr wrap="square" lIns="0" tIns="0" rIns="0" bIns="0" rtlCol="0" anchor="b">
            <a:noAutofit/>
          </a:bodyPr>
          <a:p>
            <a:pPr>
              <a:spcBef>
                <a:spcPct val="0"/>
              </a:spcBef>
              <a:spcAft>
                <a:spcPct val="0"/>
              </a:spcAft>
            </a:pPr>
            <a:r>
              <a:rPr lang="en-US" altLang="zh-CN" sz="2400" b="1">
                <a:solidFill>
                  <a:schemeClr val="accent2"/>
                </a:solidFill>
                <a:latin typeface="+mn-ea"/>
                <a:cs typeface="+mn-ea"/>
              </a:rPr>
              <a:t>2</a:t>
            </a:r>
            <a:r>
              <a:rPr lang="zh-CN" altLang="en-US" sz="2400" b="1">
                <a:solidFill>
                  <a:schemeClr val="accent2"/>
                </a:solidFill>
                <a:latin typeface="+mn-ea"/>
                <a:cs typeface="+mn-ea"/>
              </a:rPr>
              <a:t>，反复控盘，主力进场后反复的资金</a:t>
            </a:r>
            <a:r>
              <a:rPr lang="zh-CN" altLang="en-US" sz="2400" b="1">
                <a:solidFill>
                  <a:schemeClr val="accent2"/>
                </a:solidFill>
                <a:latin typeface="+mn-ea"/>
                <a:cs typeface="+mn-ea"/>
              </a:rPr>
              <a:t>参与</a:t>
            </a:r>
            <a:endParaRPr lang="zh-CN" altLang="en-US" sz="2400" b="1">
              <a:solidFill>
                <a:schemeClr val="accent2"/>
              </a:solidFill>
              <a:latin typeface="+mn-ea"/>
              <a:cs typeface="+mn-ea"/>
            </a:endParaRPr>
          </a:p>
        </p:txBody>
      </p:sp>
      <p:sp>
        <p:nvSpPr>
          <p:cNvPr id="7" name="矩形 6"/>
          <p:cNvSpPr/>
          <p:nvPr>
            <p:custDataLst>
              <p:tags r:id="rId7"/>
            </p:custDataLst>
          </p:nvPr>
        </p:nvSpPr>
        <p:spPr>
          <a:xfrm>
            <a:off x="1348423" y="3408998"/>
            <a:ext cx="9837419" cy="56197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a:solidFill>
                  <a:srgbClr val="333333"/>
                </a:solidFill>
                <a:latin typeface="+mn-ea"/>
                <a:cs typeface="+mn-ea"/>
              </a:rPr>
              <a:t>筹码要非常集中，反复形成</a:t>
            </a:r>
            <a:r>
              <a:rPr lang="zh-CN" altLang="en-US">
                <a:solidFill>
                  <a:srgbClr val="333333"/>
                </a:solidFill>
                <a:latin typeface="+mn-ea"/>
                <a:cs typeface="+mn-ea"/>
              </a:rPr>
              <a:t>控盘</a:t>
            </a:r>
            <a:endParaRPr lang="zh-CN" altLang="en-US">
              <a:solidFill>
                <a:srgbClr val="333333"/>
              </a:solidFill>
              <a:latin typeface="+mn-ea"/>
              <a:cs typeface="+mn-ea"/>
            </a:endParaRPr>
          </a:p>
        </p:txBody>
      </p:sp>
      <p:sp>
        <p:nvSpPr>
          <p:cNvPr id="91" name="单圆角矩形 5"/>
          <p:cNvSpPr/>
          <p:nvPr>
            <p:custDataLst>
              <p:tags r:id="rId8"/>
            </p:custDataLst>
          </p:nvPr>
        </p:nvSpPr>
        <p:spPr>
          <a:xfrm>
            <a:off x="691198" y="4470718"/>
            <a:ext cx="10810875" cy="1417955"/>
          </a:xfrm>
          <a:prstGeom prst="round1Rect">
            <a:avLst>
              <a:gd name="adj" fmla="val 0"/>
            </a:avLst>
          </a:prstGeom>
          <a:solidFill>
            <a:srgbClr val="FFFFFF"/>
          </a:solidFill>
          <a:ln>
            <a:solidFill>
              <a:schemeClr val="accent1">
                <a:lumMod val="20000"/>
                <a:lumOff val="8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sym typeface="+mn-ea"/>
            </a:endParaRPr>
          </a:p>
        </p:txBody>
      </p:sp>
      <p:sp>
        <p:nvSpPr>
          <p:cNvPr id="8" name="矩形 7"/>
          <p:cNvSpPr/>
          <p:nvPr>
            <p:custDataLst>
              <p:tags r:id="rId9"/>
            </p:custDataLst>
          </p:nvPr>
        </p:nvSpPr>
        <p:spPr>
          <a:xfrm>
            <a:off x="1348423" y="4592003"/>
            <a:ext cx="9838690" cy="435610"/>
          </a:xfrm>
          <a:prstGeom prst="rect">
            <a:avLst/>
          </a:prstGeom>
          <a:noFill/>
        </p:spPr>
        <p:txBody>
          <a:bodyPr wrap="square" lIns="0" tIns="0" rIns="0" bIns="0" rtlCol="0" anchor="b">
            <a:noAutofit/>
          </a:bodyPr>
          <a:p>
            <a:pPr>
              <a:spcBef>
                <a:spcPct val="0"/>
              </a:spcBef>
              <a:spcAft>
                <a:spcPct val="0"/>
              </a:spcAft>
            </a:pPr>
            <a:r>
              <a:rPr lang="en-US" altLang="zh-CN" sz="2400" b="1">
                <a:solidFill>
                  <a:schemeClr val="accent1"/>
                </a:solidFill>
                <a:latin typeface="+mn-ea"/>
                <a:cs typeface="+mn-ea"/>
              </a:rPr>
              <a:t>3</a:t>
            </a:r>
            <a:r>
              <a:rPr lang="zh-CN" altLang="en-US" sz="2400" b="1">
                <a:solidFill>
                  <a:schemeClr val="accent1"/>
                </a:solidFill>
                <a:latin typeface="+mn-ea"/>
                <a:cs typeface="+mn-ea"/>
              </a:rPr>
              <a:t>，</a:t>
            </a:r>
            <a:r>
              <a:rPr lang="en-US" altLang="zh-CN" sz="2400" b="1">
                <a:solidFill>
                  <a:schemeClr val="accent1"/>
                </a:solidFill>
                <a:latin typeface="+mn-ea"/>
                <a:cs typeface="+mn-ea"/>
              </a:rPr>
              <a:t> </a:t>
            </a:r>
            <a:r>
              <a:rPr lang="zh-CN" altLang="en-US" sz="2400" b="1">
                <a:solidFill>
                  <a:schemeClr val="accent1"/>
                </a:solidFill>
                <a:latin typeface="+mn-ea"/>
                <a:cs typeface="+mn-ea"/>
              </a:rPr>
              <a:t>主题保证在热点，才能有</a:t>
            </a:r>
            <a:r>
              <a:rPr lang="zh-CN" altLang="en-US" sz="2400" b="1">
                <a:solidFill>
                  <a:schemeClr val="accent1"/>
                </a:solidFill>
                <a:latin typeface="+mn-ea"/>
                <a:cs typeface="+mn-ea"/>
              </a:rPr>
              <a:t>故事</a:t>
            </a:r>
            <a:endParaRPr lang="zh-CN" altLang="en-US" sz="2400" b="1">
              <a:solidFill>
                <a:schemeClr val="accent1"/>
              </a:solidFill>
              <a:latin typeface="+mn-ea"/>
              <a:cs typeface="+mn-ea"/>
            </a:endParaRPr>
          </a:p>
        </p:txBody>
      </p:sp>
      <p:sp>
        <p:nvSpPr>
          <p:cNvPr id="9" name="矩形 8"/>
          <p:cNvSpPr/>
          <p:nvPr>
            <p:custDataLst>
              <p:tags r:id="rId10"/>
            </p:custDataLst>
          </p:nvPr>
        </p:nvSpPr>
        <p:spPr>
          <a:xfrm>
            <a:off x="1348423" y="5082858"/>
            <a:ext cx="9838690" cy="561975"/>
          </a:xfrm>
          <a:prstGeom prst="rect">
            <a:avLst/>
          </a:prstGeom>
          <a:noFill/>
        </p:spPr>
        <p:txBody>
          <a:bodyPr wrap="square" lIns="0" tIns="0" rIns="0" bIns="0" rtlCol="0" anchor="t" anchorCtr="0">
            <a:noAutofit/>
          </a:bodyPr>
          <a:p>
            <a:pPr>
              <a:lnSpc>
                <a:spcPct val="130000"/>
              </a:lnSpc>
              <a:spcBef>
                <a:spcPct val="0"/>
              </a:spcBef>
              <a:spcAft>
                <a:spcPct val="0"/>
              </a:spcAft>
            </a:pPr>
            <a:r>
              <a:rPr lang="zh-CN" altLang="en-US">
                <a:solidFill>
                  <a:srgbClr val="333333"/>
                </a:solidFill>
                <a:latin typeface="+mn-ea"/>
                <a:cs typeface="+mn-ea"/>
              </a:rPr>
              <a:t>主力有资金，才能流入到</a:t>
            </a:r>
            <a:r>
              <a:rPr lang="zh-CN" altLang="en-US">
                <a:solidFill>
                  <a:srgbClr val="333333"/>
                </a:solidFill>
                <a:latin typeface="+mn-ea"/>
                <a:cs typeface="+mn-ea"/>
              </a:rPr>
              <a:t>个股</a:t>
            </a:r>
            <a:endParaRPr lang="zh-CN" altLang="en-US">
              <a:solidFill>
                <a:srgbClr val="333333"/>
              </a:solidFill>
              <a:latin typeface="+mn-ea"/>
              <a:cs typeface="+mn-ea"/>
            </a:endParaRPr>
          </a:p>
        </p:txBody>
      </p:sp>
      <p:sp>
        <p:nvSpPr>
          <p:cNvPr id="48" name="圆角矩形 19"/>
          <p:cNvSpPr/>
          <p:nvPr>
            <p:custDataLst>
              <p:tags r:id="rId11"/>
            </p:custDataLst>
          </p:nvPr>
        </p:nvSpPr>
        <p:spPr>
          <a:xfrm rot="5400000">
            <a:off x="693738" y="1193483"/>
            <a:ext cx="434340" cy="438785"/>
          </a:xfrm>
          <a:prstGeom prst="roundRect">
            <a:avLst>
              <a:gd name="adj" fmla="val 0"/>
            </a:avLst>
          </a:prstGeom>
          <a:gradFill flip="none" rotWithShape="1">
            <a:gsLst>
              <a:gs pos="100000">
                <a:schemeClr val="accent1">
                  <a:alpha val="100000"/>
                </a:schemeClr>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49" name="燕尾形 20"/>
          <p:cNvSpPr/>
          <p:nvPr>
            <p:custDataLst>
              <p:tags r:id="rId12"/>
            </p:custDataLst>
          </p:nvPr>
        </p:nvSpPr>
        <p:spPr>
          <a:xfrm>
            <a:off x="853758" y="1328738"/>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
        <p:nvSpPr>
          <p:cNvPr id="83" name="圆角矩形 19"/>
          <p:cNvSpPr/>
          <p:nvPr>
            <p:custDataLst>
              <p:tags r:id="rId13"/>
            </p:custDataLst>
          </p:nvPr>
        </p:nvSpPr>
        <p:spPr>
          <a:xfrm rot="5400000">
            <a:off x="693738" y="2916238"/>
            <a:ext cx="434340" cy="438785"/>
          </a:xfrm>
          <a:prstGeom prst="roundRect">
            <a:avLst>
              <a:gd name="adj" fmla="val 0"/>
            </a:avLst>
          </a:prstGeom>
          <a:gradFill flip="none" rotWithShape="1">
            <a:gsLst>
              <a:gs pos="100000">
                <a:schemeClr val="accent2">
                  <a:alpha val="100000"/>
                </a:schemeClr>
              </a:gs>
              <a:gs pos="0">
                <a:schemeClr val="accent2">
                  <a:lumMod val="70000"/>
                  <a:lumOff val="30000"/>
                  <a:alpha val="100000"/>
                </a:schemeClr>
              </a:gs>
            </a:gsLst>
            <a:lin ang="13200000" scaled="0"/>
            <a:tileRect/>
          </a:gradFill>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84" name="燕尾形 20"/>
          <p:cNvSpPr/>
          <p:nvPr>
            <p:custDataLst>
              <p:tags r:id="rId14"/>
            </p:custDataLst>
          </p:nvPr>
        </p:nvSpPr>
        <p:spPr>
          <a:xfrm>
            <a:off x="853758" y="3051493"/>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
        <p:nvSpPr>
          <p:cNvPr id="94" name="圆角矩形 19"/>
          <p:cNvSpPr/>
          <p:nvPr>
            <p:custDataLst>
              <p:tags r:id="rId15"/>
            </p:custDataLst>
          </p:nvPr>
        </p:nvSpPr>
        <p:spPr>
          <a:xfrm rot="5400000">
            <a:off x="693738" y="4590098"/>
            <a:ext cx="434340" cy="438785"/>
          </a:xfrm>
          <a:prstGeom prst="roundRect">
            <a:avLst>
              <a:gd name="adj" fmla="val 0"/>
            </a:avLst>
          </a:prstGeom>
          <a:gradFill flip="none" rotWithShape="1">
            <a:gsLst>
              <a:gs pos="100000">
                <a:schemeClr val="accent1">
                  <a:alpha val="100000"/>
                </a:schemeClr>
              </a:gs>
              <a:gs pos="0">
                <a:schemeClr val="accent1">
                  <a:lumMod val="70000"/>
                  <a:lumOff val="30000"/>
                  <a:alpha val="100000"/>
                </a:schemeClr>
              </a:gs>
            </a:gsLst>
            <a:lin ang="13200000" scaled="0"/>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0" tIns="0" rIns="0" bIns="0" numCol="1" spcCol="0" rtlCol="0" fromWordArt="0" anchor="ctr" anchorCtr="0" forceAA="0" compatLnSpc="1">
            <a:noAutofit/>
          </a:bodyPr>
          <a:p>
            <a:pPr algn="ctr"/>
            <a:endParaRPr lang="zh-CN" altLang="en-US" sz="2400" b="1" spc="300">
              <a:solidFill>
                <a:schemeClr val="lt1">
                  <a:lumMod val="100000"/>
                </a:schemeClr>
              </a:solidFill>
              <a:latin typeface="+mj-ea"/>
              <a:ea typeface="+mj-ea"/>
            </a:endParaRPr>
          </a:p>
        </p:txBody>
      </p:sp>
      <p:sp>
        <p:nvSpPr>
          <p:cNvPr id="95" name="燕尾形 20"/>
          <p:cNvSpPr/>
          <p:nvPr>
            <p:custDataLst>
              <p:tags r:id="rId16"/>
            </p:custDataLst>
          </p:nvPr>
        </p:nvSpPr>
        <p:spPr>
          <a:xfrm>
            <a:off x="853758" y="4725353"/>
            <a:ext cx="113665" cy="168910"/>
          </a:xfrm>
          <a:prstGeom prst="chevron">
            <a:avLst>
              <a:gd name="adj" fmla="val 64013"/>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oAutofit/>
          </a:bodyPr>
          <a:p>
            <a:pPr algn="ctr"/>
            <a:endParaRPr lang="zh-CN" altLang="en-US">
              <a:solidFill>
                <a:srgbClr val="FFFFFF"/>
              </a:solidFill>
            </a:endParaRPr>
          </a:p>
        </p:txBody>
      </p:sp>
    </p:spTree>
    <p:custDataLst>
      <p:tags r:id="rId17"/>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现在多数个股处于筑底过程，甚至左侧</a:t>
            </a: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交易</a:t>
            </a:r>
            <a:endPar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endParaRPr>
          </a:p>
        </p:txBody>
      </p:sp>
      <p:pic>
        <p:nvPicPr>
          <p:cNvPr id="2" name="图片 1"/>
          <p:cNvPicPr>
            <a:picLocks noChangeAspect="1"/>
          </p:cNvPicPr>
          <p:nvPr/>
        </p:nvPicPr>
        <p:blipFill>
          <a:blip r:embed="rId2"/>
          <a:stretch>
            <a:fillRect/>
          </a:stretch>
        </p:blipFill>
        <p:spPr>
          <a:xfrm>
            <a:off x="1418590" y="873125"/>
            <a:ext cx="9794240" cy="5233670"/>
          </a:xfrm>
          <a:prstGeom prst="rect">
            <a:avLst/>
          </a:prstGeom>
        </p:spPr>
      </p:pic>
    </p:spTree>
    <p:custDataLst>
      <p:tags r:id="rId3"/>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22885" y="8255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sym typeface="+mn-ea"/>
              </a:rPr>
              <a:t>现在多数个股处于筑底过程，甚至左侧交易</a:t>
            </a:r>
            <a:endPar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endParaRPr>
          </a:p>
        </p:txBody>
      </p:sp>
      <p:pic>
        <p:nvPicPr>
          <p:cNvPr id="3" name="图片 2"/>
          <p:cNvPicPr>
            <a:picLocks noChangeAspect="1"/>
          </p:cNvPicPr>
          <p:nvPr/>
        </p:nvPicPr>
        <p:blipFill>
          <a:blip r:embed="rId2"/>
          <a:stretch>
            <a:fillRect/>
          </a:stretch>
        </p:blipFill>
        <p:spPr>
          <a:xfrm>
            <a:off x="383540" y="746125"/>
            <a:ext cx="11050270" cy="5701665"/>
          </a:xfrm>
          <a:prstGeom prst="rect">
            <a:avLst/>
          </a:prstGeom>
        </p:spPr>
      </p:pic>
    </p:spTree>
    <p:custDataLst>
      <p:tags r:id="rId3"/>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22885" y="8255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  </a:t>
            </a: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少数个股处于上升</a:t>
            </a: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趋势</a:t>
            </a:r>
            <a:endPar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endParaRPr>
          </a:p>
        </p:txBody>
      </p:sp>
      <p:pic>
        <p:nvPicPr>
          <p:cNvPr id="2" name="图片 1"/>
          <p:cNvPicPr>
            <a:picLocks noChangeAspect="1"/>
          </p:cNvPicPr>
          <p:nvPr/>
        </p:nvPicPr>
        <p:blipFill>
          <a:blip r:embed="rId2"/>
          <a:stretch>
            <a:fillRect/>
          </a:stretch>
        </p:blipFill>
        <p:spPr>
          <a:xfrm>
            <a:off x="486410" y="763270"/>
            <a:ext cx="11555730" cy="5817870"/>
          </a:xfrm>
          <a:prstGeom prst="rect">
            <a:avLst/>
          </a:prstGeom>
        </p:spPr>
      </p:pic>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2</a:t>
            </a: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，二次控盘出爆量，二次控盘</a:t>
            </a: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爆量</a:t>
            </a:r>
            <a:endPar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endParaRPr>
          </a:p>
        </p:txBody>
      </p:sp>
      <p:pic>
        <p:nvPicPr>
          <p:cNvPr id="3" name="图片 2"/>
          <p:cNvPicPr>
            <a:picLocks noChangeAspect="1"/>
          </p:cNvPicPr>
          <p:nvPr/>
        </p:nvPicPr>
        <p:blipFill>
          <a:blip r:embed="rId2"/>
          <a:stretch>
            <a:fillRect/>
          </a:stretch>
        </p:blipFill>
        <p:spPr>
          <a:xfrm>
            <a:off x="1086485" y="833120"/>
            <a:ext cx="10238740" cy="5471160"/>
          </a:xfrm>
          <a:prstGeom prst="rect">
            <a:avLst/>
          </a:prstGeom>
        </p:spPr>
      </p:pic>
    </p:spTree>
    <p:custDataLst>
      <p:tags r:id="rId3"/>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sym typeface="+mn-ea"/>
              </a:rPr>
              <a:t>爆量之后买点</a:t>
            </a:r>
            <a:r>
              <a:rPr lang="zh-CN" altLang="en-US" sz="2800" b="1"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sym typeface="+mn-ea"/>
              </a:rPr>
              <a:t>把握</a:t>
            </a:r>
            <a:endParaRPr lang="zh-CN" altLang="en-US" sz="2800" b="1"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sym typeface="+mn-ea"/>
            </a:endParaRPr>
          </a:p>
        </p:txBody>
      </p:sp>
      <p:sp>
        <p:nvSpPr>
          <p:cNvPr id="20" name="矩形: 圆角 20"/>
          <p:cNvSpPr/>
          <p:nvPr>
            <p:custDataLst>
              <p:tags r:id="rId2"/>
            </p:custDataLst>
          </p:nvPr>
        </p:nvSpPr>
        <p:spPr>
          <a:xfrm>
            <a:off x="773113" y="1168083"/>
            <a:ext cx="4953000" cy="4523105"/>
          </a:xfrm>
          <a:prstGeom prst="roundRect">
            <a:avLst>
              <a:gd name="adj" fmla="val 5616"/>
            </a:avLst>
          </a:prstGeom>
          <a:gradFill>
            <a:gsLst>
              <a:gs pos="100000">
                <a:schemeClr val="accent1">
                  <a:alpha val="0"/>
                </a:schemeClr>
              </a:gs>
              <a:gs pos="100000">
                <a:schemeClr val="accent1">
                  <a:alpha val="100000"/>
                </a:schemeClr>
              </a:gs>
              <a:gs pos="0">
                <a:schemeClr val="accent1">
                  <a:lumMod val="20000"/>
                  <a:lumOff val="80000"/>
                  <a:alpha val="10000"/>
                </a:schemeClr>
              </a:gs>
            </a:gsLst>
            <a:lin ang="5400000" scaled="0"/>
          </a:gradFill>
          <a:ln>
            <a:gradFill>
              <a:gsLst>
                <a:gs pos="20000">
                  <a:schemeClr val="accent1">
                    <a:alpha val="0"/>
                  </a:schemeClr>
                </a:gs>
                <a:gs pos="100000">
                  <a:schemeClr val="accent1">
                    <a:alpha val="65000"/>
                  </a:schemeClr>
                </a:gs>
              </a:gsLst>
              <a:lin ang="16200000" scaled="1"/>
            </a:gradFill>
          </a:ln>
          <a:effectLst>
            <a:outerShdw blurRad="152400" dist="38100" dir="13500000" algn="br" rotWithShape="0">
              <a:schemeClr val="accent1">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0" anchor="b" anchorCtr="1" forceAA="0" compatLnSpc="1">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30" name="文本框 29"/>
          <p:cNvSpPr txBox="1"/>
          <p:nvPr>
            <p:custDataLst>
              <p:tags r:id="rId3"/>
            </p:custDataLst>
          </p:nvPr>
        </p:nvSpPr>
        <p:spPr>
          <a:xfrm>
            <a:off x="982663" y="1459548"/>
            <a:ext cx="4534535" cy="521970"/>
          </a:xfrm>
          <a:prstGeom prst="rect">
            <a:avLst/>
          </a:prstGeom>
          <a:noFill/>
        </p:spPr>
        <p:txBody>
          <a:bodyPr wrap="square" rtlCol="0">
            <a:spAutoFit/>
          </a:bodyPr>
          <a:p>
            <a:r>
              <a:rPr lang="en-US" altLang="zh-CN" sz="2800" b="1">
                <a:solidFill>
                  <a:schemeClr val="accent1"/>
                </a:solidFill>
              </a:rPr>
              <a:t>1</a:t>
            </a:r>
            <a:r>
              <a:rPr lang="zh-CN" altLang="en-US" sz="2800" b="1">
                <a:solidFill>
                  <a:schemeClr val="accent1"/>
                </a:solidFill>
              </a:rPr>
              <a:t>，启动涨停板爆量</a:t>
            </a:r>
            <a:r>
              <a:rPr lang="zh-CN" altLang="en-US" sz="2800" b="1">
                <a:solidFill>
                  <a:schemeClr val="accent1"/>
                </a:solidFill>
              </a:rPr>
              <a:t>买点</a:t>
            </a:r>
            <a:endParaRPr lang="zh-CN" altLang="en-US" sz="2800" b="1">
              <a:solidFill>
                <a:schemeClr val="accent1"/>
              </a:solidFill>
            </a:endParaRPr>
          </a:p>
        </p:txBody>
      </p:sp>
      <p:cxnSp>
        <p:nvCxnSpPr>
          <p:cNvPr id="31" name="直接连接符 30"/>
          <p:cNvCxnSpPr/>
          <p:nvPr>
            <p:custDataLst>
              <p:tags r:id="rId4"/>
            </p:custDataLst>
          </p:nvPr>
        </p:nvCxnSpPr>
        <p:spPr>
          <a:xfrm flipV="1">
            <a:off x="1002983" y="2180273"/>
            <a:ext cx="4402455" cy="10795"/>
          </a:xfrm>
          <a:prstGeom prst="line">
            <a:avLst/>
          </a:prstGeom>
          <a:ln>
            <a:gradFill>
              <a:gsLst>
                <a:gs pos="0">
                  <a:schemeClr val="accent1">
                    <a:alpha val="10000"/>
                  </a:schemeClr>
                </a:gs>
                <a:gs pos="100000">
                  <a:schemeClr val="accent1">
                    <a:alpha val="80000"/>
                  </a:schemeClr>
                </a:gs>
              </a:gsLst>
              <a:lin ang="0" scaled="1"/>
            </a:gradFill>
            <a:tailEnd type="oval"/>
          </a:ln>
        </p:spPr>
        <p:style>
          <a:lnRef idx="2">
            <a:schemeClr val="accent1"/>
          </a:lnRef>
          <a:fillRef idx="0">
            <a:srgbClr val="FFFFFF"/>
          </a:fillRef>
          <a:effectRef idx="0">
            <a:srgbClr val="FFFFFF"/>
          </a:effectRef>
          <a:fontRef idx="minor">
            <a:schemeClr val="tx1"/>
          </a:fontRef>
        </p:style>
      </p:cxnSp>
      <p:sp>
        <p:nvSpPr>
          <p:cNvPr id="32" name="文本框 31"/>
          <p:cNvSpPr txBox="1"/>
          <p:nvPr>
            <p:custDataLst>
              <p:tags r:id="rId5"/>
            </p:custDataLst>
          </p:nvPr>
        </p:nvSpPr>
        <p:spPr>
          <a:xfrm>
            <a:off x="982663" y="2334578"/>
            <a:ext cx="4534535" cy="3107055"/>
          </a:xfrm>
          <a:prstGeom prst="rect">
            <a:avLst/>
          </a:prstGeom>
          <a:noFill/>
        </p:spPr>
        <p:txBody>
          <a:bodyPr wrap="square" rtlCol="0">
            <a:noAutofit/>
          </a:bodyPr>
          <a:p>
            <a:pPr indent="0" fontAlgn="auto">
              <a:lnSpc>
                <a:spcPct val="150000"/>
              </a:lnSpc>
            </a:pPr>
            <a:r>
              <a:rPr lang="zh-CN" altLang="en-US" kern="0" dirty="0">
                <a:ln>
                  <a:noFill/>
                  <a:prstDash val="sysDot"/>
                </a:ln>
                <a:solidFill>
                  <a:schemeClr val="tx1">
                    <a:lumMod val="85000"/>
                    <a:lumOff val="15000"/>
                  </a:schemeClr>
                </a:solidFill>
                <a:latin typeface="+mn-ea"/>
                <a:sym typeface="+mn-ea"/>
              </a:rPr>
              <a:t>在震荡行情下，个股调整遵循智能辅助线附近，因为股价的持续性没有上涨阶段</a:t>
            </a:r>
            <a:r>
              <a:rPr lang="zh-CN" altLang="en-US" kern="0" dirty="0">
                <a:ln>
                  <a:noFill/>
                  <a:prstDash val="sysDot"/>
                </a:ln>
                <a:solidFill>
                  <a:schemeClr val="tx1">
                    <a:lumMod val="85000"/>
                    <a:lumOff val="15000"/>
                  </a:schemeClr>
                </a:solidFill>
                <a:latin typeface="+mn-ea"/>
                <a:sym typeface="+mn-ea"/>
              </a:rPr>
              <a:t>强势</a:t>
            </a:r>
            <a:endParaRPr lang="zh-CN" altLang="en-US" kern="0" dirty="0">
              <a:ln>
                <a:noFill/>
                <a:prstDash val="sysDot"/>
              </a:ln>
              <a:solidFill>
                <a:schemeClr val="tx1">
                  <a:lumMod val="85000"/>
                  <a:lumOff val="15000"/>
                </a:schemeClr>
              </a:solidFill>
              <a:latin typeface="+mn-ea"/>
              <a:sym typeface="+mn-ea"/>
            </a:endParaRPr>
          </a:p>
          <a:p>
            <a:pPr indent="0" fontAlgn="auto">
              <a:lnSpc>
                <a:spcPct val="150000"/>
              </a:lnSpc>
            </a:pPr>
            <a:endParaRPr lang="zh-CN" altLang="en-US" kern="0" dirty="0">
              <a:ln>
                <a:noFill/>
                <a:prstDash val="sysDot"/>
              </a:ln>
              <a:solidFill>
                <a:schemeClr val="tx1">
                  <a:lumMod val="85000"/>
                  <a:lumOff val="15000"/>
                </a:schemeClr>
              </a:solidFill>
              <a:latin typeface="+mn-ea"/>
              <a:sym typeface="+mn-ea"/>
            </a:endParaRPr>
          </a:p>
          <a:p>
            <a:pPr indent="0" fontAlgn="auto">
              <a:lnSpc>
                <a:spcPct val="150000"/>
              </a:lnSpc>
            </a:pPr>
            <a:r>
              <a:rPr lang="zh-CN" altLang="en-US" kern="0" dirty="0">
                <a:ln>
                  <a:noFill/>
                  <a:prstDash val="sysDot"/>
                </a:ln>
                <a:solidFill>
                  <a:schemeClr val="tx1">
                    <a:lumMod val="85000"/>
                    <a:lumOff val="15000"/>
                  </a:schemeClr>
                </a:solidFill>
                <a:latin typeface="+mn-ea"/>
                <a:sym typeface="+mn-ea"/>
              </a:rPr>
              <a:t>涨停回踩智能辅助线，乖离率在</a:t>
            </a:r>
            <a:r>
              <a:rPr lang="en-US" altLang="zh-CN" kern="0" dirty="0">
                <a:ln>
                  <a:noFill/>
                  <a:prstDash val="sysDot"/>
                </a:ln>
                <a:solidFill>
                  <a:schemeClr val="tx1">
                    <a:lumMod val="85000"/>
                    <a:lumOff val="15000"/>
                  </a:schemeClr>
                </a:solidFill>
                <a:latin typeface="+mn-ea"/>
                <a:sym typeface="+mn-ea"/>
              </a:rPr>
              <a:t>5</a:t>
            </a:r>
            <a:r>
              <a:rPr lang="zh-CN" altLang="en-US" kern="0" dirty="0">
                <a:ln>
                  <a:noFill/>
                  <a:prstDash val="sysDot"/>
                </a:ln>
                <a:solidFill>
                  <a:schemeClr val="tx1">
                    <a:lumMod val="85000"/>
                    <a:lumOff val="15000"/>
                  </a:schemeClr>
                </a:solidFill>
                <a:latin typeface="+mn-ea"/>
                <a:sym typeface="+mn-ea"/>
              </a:rPr>
              <a:t>左右开始布局</a:t>
            </a:r>
            <a:r>
              <a:rPr lang="zh-CN" altLang="en-US" kern="0" dirty="0">
                <a:ln>
                  <a:noFill/>
                  <a:prstDash val="sysDot"/>
                </a:ln>
                <a:solidFill>
                  <a:schemeClr val="tx1">
                    <a:lumMod val="85000"/>
                    <a:lumOff val="15000"/>
                  </a:schemeClr>
                </a:solidFill>
                <a:latin typeface="+mn-ea"/>
                <a:sym typeface="+mn-ea"/>
              </a:rPr>
              <a:t>即可</a:t>
            </a:r>
            <a:endParaRPr lang="zh-CN" altLang="en-US" kern="0" dirty="0">
              <a:ln>
                <a:noFill/>
                <a:prstDash val="sysDot"/>
              </a:ln>
              <a:solidFill>
                <a:schemeClr val="tx1">
                  <a:lumMod val="85000"/>
                  <a:lumOff val="15000"/>
                </a:schemeClr>
              </a:solidFill>
              <a:latin typeface="+mn-ea"/>
              <a:sym typeface="+mn-ea"/>
            </a:endParaRPr>
          </a:p>
        </p:txBody>
      </p:sp>
      <p:sp>
        <p:nvSpPr>
          <p:cNvPr id="3" name="矩形: 圆角 20"/>
          <p:cNvSpPr/>
          <p:nvPr>
            <p:custDataLst>
              <p:tags r:id="rId6"/>
            </p:custDataLst>
          </p:nvPr>
        </p:nvSpPr>
        <p:spPr>
          <a:xfrm>
            <a:off x="6466523" y="1168083"/>
            <a:ext cx="4953000" cy="4523105"/>
          </a:xfrm>
          <a:prstGeom prst="roundRect">
            <a:avLst>
              <a:gd name="adj" fmla="val 5616"/>
            </a:avLst>
          </a:prstGeom>
          <a:gradFill>
            <a:gsLst>
              <a:gs pos="100000">
                <a:schemeClr val="accent2">
                  <a:alpha val="0"/>
                </a:schemeClr>
              </a:gs>
              <a:gs pos="100000">
                <a:schemeClr val="accent2">
                  <a:alpha val="100000"/>
                </a:schemeClr>
              </a:gs>
              <a:gs pos="0">
                <a:schemeClr val="accent2">
                  <a:lumMod val="20000"/>
                  <a:lumOff val="80000"/>
                  <a:alpha val="10000"/>
                </a:schemeClr>
              </a:gs>
            </a:gsLst>
            <a:lin ang="5400000" scaled="0"/>
          </a:gradFill>
          <a:ln>
            <a:gradFill>
              <a:gsLst>
                <a:gs pos="20000">
                  <a:schemeClr val="accent2">
                    <a:alpha val="0"/>
                  </a:schemeClr>
                </a:gs>
                <a:gs pos="100000">
                  <a:schemeClr val="accent2">
                    <a:alpha val="65000"/>
                  </a:schemeClr>
                </a:gs>
              </a:gsLst>
              <a:lin ang="16200000" scaled="1"/>
            </a:gradFill>
          </a:ln>
          <a:effectLst>
            <a:outerShdw blurRad="152400" dist="38100" dir="13500000" algn="br" rotWithShape="0">
              <a:schemeClr val="accent2">
                <a:lumMod val="75000"/>
                <a:alpha val="7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60045" tIns="360045" rIns="288290" bIns="360045" numCol="1" spcCol="0" rtlCol="0" fromWordArt="0" anchor="b" anchorCtr="1" forceAA="0" compatLnSpc="1">
            <a:noAutofit/>
          </a:bodyPr>
          <a:p>
            <a:pPr lvl="0" algn="just">
              <a:lnSpc>
                <a:spcPct val="150000"/>
              </a:lnSpc>
              <a:spcBef>
                <a:spcPts val="0"/>
              </a:spcBef>
              <a:spcAft>
                <a:spcPts val="0"/>
              </a:spcAft>
              <a:buClrTx/>
              <a:buSzTx/>
              <a:buFontTx/>
            </a:pPr>
            <a:endParaRPr lang="zh-CN" altLang="en-US" sz="1600" kern="0" dirty="0">
              <a:ln>
                <a:noFill/>
                <a:prstDash val="sysDot"/>
              </a:ln>
              <a:solidFill>
                <a:srgbClr val="292929"/>
              </a:solidFill>
              <a:latin typeface="+mn-ea"/>
              <a:sym typeface="+mn-ea"/>
            </a:endParaRPr>
          </a:p>
        </p:txBody>
      </p:sp>
      <p:sp>
        <p:nvSpPr>
          <p:cNvPr id="11" name="椭圆 10"/>
          <p:cNvSpPr/>
          <p:nvPr>
            <p:custDataLst>
              <p:tags r:id="rId7"/>
            </p:custDataLst>
          </p:nvPr>
        </p:nvSpPr>
        <p:spPr>
          <a:xfrm rot="16200000">
            <a:off x="5248593" y="1332548"/>
            <a:ext cx="194310" cy="194310"/>
          </a:xfrm>
          <a:prstGeom prst="ellipse">
            <a:avLst/>
          </a:prstGeom>
          <a:solidFill>
            <a:schemeClr val="accent1"/>
          </a:solidFill>
          <a:ln>
            <a:noFill/>
            <a:prstDash val="solid"/>
          </a:ln>
          <a:effectLst>
            <a:outerShdw blurRad="76200" dist="50800" dir="2700000" algn="tl" rotWithShape="0">
              <a:schemeClr val="accent1">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12" name="任意多边形: 形状 35"/>
          <p:cNvSpPr/>
          <p:nvPr>
            <p:custDataLst>
              <p:tags r:id="rId8"/>
            </p:custDataLst>
          </p:nvPr>
        </p:nvSpPr>
        <p:spPr>
          <a:xfrm>
            <a:off x="5333048" y="1398588"/>
            <a:ext cx="41275" cy="67310"/>
          </a:xfrm>
          <a:custGeom>
            <a:avLst/>
            <a:gdLst>
              <a:gd name="connsiteX0" fmla="*/ 21521 w 109231"/>
              <a:gd name="connsiteY0" fmla="*/ 25 h 176593"/>
              <a:gd name="connsiteX1" fmla="*/ 35843 w 109231"/>
              <a:gd name="connsiteY1" fmla="*/ 6421 h 176593"/>
              <a:gd name="connsiteX2" fmla="*/ 103240 w 109231"/>
              <a:gd name="connsiteY2" fmla="*/ 73718 h 176593"/>
              <a:gd name="connsiteX3" fmla="*/ 109231 w 109231"/>
              <a:gd name="connsiteY3" fmla="*/ 88246 h 176593"/>
              <a:gd name="connsiteX4" fmla="*/ 103240 w 109231"/>
              <a:gd name="connsiteY4" fmla="*/ 102773 h 176593"/>
              <a:gd name="connsiteX5" fmla="*/ 35736 w 109231"/>
              <a:gd name="connsiteY5" fmla="*/ 170178 h 176593"/>
              <a:gd name="connsiteX6" fmla="*/ 6745 w 109231"/>
              <a:gd name="connsiteY6" fmla="*/ 171353 h 176593"/>
              <a:gd name="connsiteX7" fmla="*/ 6103 w 109231"/>
              <a:gd name="connsiteY7" fmla="*/ 141550 h 176593"/>
              <a:gd name="connsiteX8" fmla="*/ 49323 w 109231"/>
              <a:gd name="connsiteY8" fmla="*/ 98394 h 176593"/>
              <a:gd name="connsiteX9" fmla="*/ 49323 w 109231"/>
              <a:gd name="connsiteY9" fmla="*/ 78311 h 176593"/>
              <a:gd name="connsiteX10" fmla="*/ 6210 w 109231"/>
              <a:gd name="connsiteY10" fmla="*/ 35049 h 176593"/>
              <a:gd name="connsiteX11" fmla="*/ 6959 w 109231"/>
              <a:gd name="connsiteY11" fmla="*/ 5246 h 176593"/>
              <a:gd name="connsiteX12" fmla="*/ 21521 w 109231"/>
              <a:gd name="connsiteY12" fmla="*/ 25 h 17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231" h="176593">
                <a:moveTo>
                  <a:pt x="21521" y="25"/>
                </a:moveTo>
                <a:cubicBezTo>
                  <a:pt x="26750" y="278"/>
                  <a:pt x="31939" y="2468"/>
                  <a:pt x="35843" y="6421"/>
                </a:cubicBezTo>
                <a:lnTo>
                  <a:pt x="103240" y="73718"/>
                </a:lnTo>
                <a:cubicBezTo>
                  <a:pt x="107199" y="77777"/>
                  <a:pt x="109231" y="83012"/>
                  <a:pt x="109231" y="88246"/>
                </a:cubicBezTo>
                <a:cubicBezTo>
                  <a:pt x="109231" y="93587"/>
                  <a:pt x="107199" y="98821"/>
                  <a:pt x="103240" y="102773"/>
                </a:cubicBezTo>
                <a:lnTo>
                  <a:pt x="35736" y="170178"/>
                </a:lnTo>
                <a:cubicBezTo>
                  <a:pt x="27927" y="178189"/>
                  <a:pt x="15089" y="178830"/>
                  <a:pt x="6745" y="171353"/>
                </a:cubicBezTo>
                <a:cubicBezTo>
                  <a:pt x="-2028" y="163341"/>
                  <a:pt x="-2242" y="149775"/>
                  <a:pt x="6103" y="141550"/>
                </a:cubicBezTo>
                <a:lnTo>
                  <a:pt x="49323" y="98394"/>
                </a:lnTo>
                <a:cubicBezTo>
                  <a:pt x="54885" y="92839"/>
                  <a:pt x="54885" y="83866"/>
                  <a:pt x="49323" y="78311"/>
                </a:cubicBezTo>
                <a:lnTo>
                  <a:pt x="6210" y="35049"/>
                </a:lnTo>
                <a:cubicBezTo>
                  <a:pt x="-2028" y="26717"/>
                  <a:pt x="-1814" y="13257"/>
                  <a:pt x="6959" y="5246"/>
                </a:cubicBezTo>
                <a:cubicBezTo>
                  <a:pt x="11024" y="1454"/>
                  <a:pt x="16292" y="-229"/>
                  <a:pt x="21521" y="2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solidFill>
                <a:schemeClr val="lt1"/>
              </a:solidFill>
            </a:endParaRPr>
          </a:p>
        </p:txBody>
      </p:sp>
      <p:sp>
        <p:nvSpPr>
          <p:cNvPr id="27" name="文本框 26"/>
          <p:cNvSpPr txBox="1"/>
          <p:nvPr>
            <p:custDataLst>
              <p:tags r:id="rId9"/>
            </p:custDataLst>
          </p:nvPr>
        </p:nvSpPr>
        <p:spPr>
          <a:xfrm>
            <a:off x="6721158" y="1464628"/>
            <a:ext cx="4534535" cy="521970"/>
          </a:xfrm>
          <a:prstGeom prst="rect">
            <a:avLst/>
          </a:prstGeom>
          <a:noFill/>
        </p:spPr>
        <p:txBody>
          <a:bodyPr wrap="square" rtlCol="0">
            <a:spAutoFit/>
          </a:bodyPr>
          <a:p>
            <a:r>
              <a:rPr lang="en-US" altLang="zh-CN" sz="2800" b="1">
                <a:solidFill>
                  <a:schemeClr val="accent2"/>
                </a:solidFill>
              </a:rPr>
              <a:t>2</a:t>
            </a:r>
            <a:r>
              <a:rPr lang="zh-CN" altLang="en-US" sz="2800" b="1">
                <a:solidFill>
                  <a:schemeClr val="accent2"/>
                </a:solidFill>
              </a:rPr>
              <a:t>，</a:t>
            </a:r>
            <a:r>
              <a:rPr lang="en-US" altLang="zh-CN" sz="2800" b="1">
                <a:solidFill>
                  <a:schemeClr val="accent2"/>
                </a:solidFill>
              </a:rPr>
              <a:t> </a:t>
            </a:r>
            <a:r>
              <a:rPr lang="zh-CN" altLang="en-US" sz="2800" b="1">
                <a:solidFill>
                  <a:schemeClr val="accent2"/>
                </a:solidFill>
              </a:rPr>
              <a:t>二次横盘爆量买</a:t>
            </a:r>
            <a:r>
              <a:rPr lang="zh-CN" altLang="en-US" sz="2800" b="1">
                <a:solidFill>
                  <a:schemeClr val="accent2"/>
                </a:solidFill>
              </a:rPr>
              <a:t>点</a:t>
            </a:r>
            <a:endParaRPr lang="zh-CN" altLang="en-US" sz="2800" b="1">
              <a:solidFill>
                <a:schemeClr val="accent2"/>
              </a:solidFill>
            </a:endParaRPr>
          </a:p>
        </p:txBody>
      </p:sp>
      <p:cxnSp>
        <p:nvCxnSpPr>
          <p:cNvPr id="36" name="直接连接符 35"/>
          <p:cNvCxnSpPr/>
          <p:nvPr>
            <p:custDataLst>
              <p:tags r:id="rId10"/>
            </p:custDataLst>
          </p:nvPr>
        </p:nvCxnSpPr>
        <p:spPr>
          <a:xfrm flipV="1">
            <a:off x="6741478" y="2185353"/>
            <a:ext cx="4402455" cy="10795"/>
          </a:xfrm>
          <a:prstGeom prst="line">
            <a:avLst/>
          </a:prstGeom>
          <a:ln>
            <a:gradFill>
              <a:gsLst>
                <a:gs pos="0">
                  <a:schemeClr val="accent2">
                    <a:alpha val="10000"/>
                  </a:schemeClr>
                </a:gs>
                <a:gs pos="100000">
                  <a:schemeClr val="accent2">
                    <a:alpha val="80000"/>
                  </a:schemeClr>
                </a:gs>
              </a:gsLst>
              <a:lin ang="0" scaled="1"/>
            </a:gradFill>
            <a:tailEnd type="oval"/>
          </a:ln>
        </p:spPr>
        <p:style>
          <a:lnRef idx="2">
            <a:schemeClr val="accent1"/>
          </a:lnRef>
          <a:fillRef idx="0">
            <a:srgbClr val="FFFFFF"/>
          </a:fillRef>
          <a:effectRef idx="0">
            <a:srgbClr val="FFFFFF"/>
          </a:effectRef>
          <a:fontRef idx="minor">
            <a:schemeClr val="tx1"/>
          </a:fontRef>
        </p:style>
      </p:cxnSp>
      <p:sp>
        <p:nvSpPr>
          <p:cNvPr id="37" name="文本框 36"/>
          <p:cNvSpPr txBox="1"/>
          <p:nvPr>
            <p:custDataLst>
              <p:tags r:id="rId11"/>
            </p:custDataLst>
          </p:nvPr>
        </p:nvSpPr>
        <p:spPr>
          <a:xfrm>
            <a:off x="6721158" y="2339658"/>
            <a:ext cx="4534535" cy="3107055"/>
          </a:xfrm>
          <a:prstGeom prst="rect">
            <a:avLst/>
          </a:prstGeom>
          <a:noFill/>
        </p:spPr>
        <p:txBody>
          <a:bodyPr wrap="square" rtlCol="0">
            <a:noAutofit/>
          </a:bodyPr>
          <a:p>
            <a:pPr indent="0" fontAlgn="auto">
              <a:lnSpc>
                <a:spcPct val="150000"/>
              </a:lnSpc>
            </a:pPr>
            <a:r>
              <a:rPr lang="zh-CN" altLang="en-US" kern="0" dirty="0">
                <a:ln>
                  <a:noFill/>
                  <a:prstDash val="sysDot"/>
                </a:ln>
                <a:solidFill>
                  <a:schemeClr val="tx1">
                    <a:lumMod val="85000"/>
                    <a:lumOff val="15000"/>
                  </a:schemeClr>
                </a:solidFill>
                <a:latin typeface="+mn-ea"/>
                <a:sym typeface="+mn-ea"/>
              </a:rPr>
              <a:t>新一波资金进场，多数是以大阳线涨停板的形式形成反包，如果在反包之后第二天的乖离率不高，在</a:t>
            </a:r>
            <a:r>
              <a:rPr lang="en-US" altLang="zh-CN" kern="0" dirty="0">
                <a:ln>
                  <a:noFill/>
                  <a:prstDash val="sysDot"/>
                </a:ln>
                <a:solidFill>
                  <a:schemeClr val="tx1">
                    <a:lumMod val="85000"/>
                    <a:lumOff val="15000"/>
                  </a:schemeClr>
                </a:solidFill>
                <a:latin typeface="+mn-ea"/>
                <a:sym typeface="+mn-ea"/>
              </a:rPr>
              <a:t>5</a:t>
            </a:r>
            <a:r>
              <a:rPr lang="zh-CN" altLang="en-US" kern="0" dirty="0">
                <a:ln>
                  <a:noFill/>
                  <a:prstDash val="sysDot"/>
                </a:ln>
                <a:solidFill>
                  <a:schemeClr val="tx1">
                    <a:lumMod val="85000"/>
                    <a:lumOff val="15000"/>
                  </a:schemeClr>
                </a:solidFill>
                <a:latin typeface="+mn-ea"/>
                <a:sym typeface="+mn-ea"/>
              </a:rPr>
              <a:t>日线附近把握买点，只要后期控盘持续跟上，不跌破五日线</a:t>
            </a:r>
            <a:r>
              <a:rPr lang="zh-CN" altLang="en-US" kern="0" dirty="0">
                <a:ln>
                  <a:noFill/>
                  <a:prstDash val="sysDot"/>
                </a:ln>
                <a:solidFill>
                  <a:schemeClr val="tx1">
                    <a:lumMod val="85000"/>
                    <a:lumOff val="15000"/>
                  </a:schemeClr>
                </a:solidFill>
                <a:latin typeface="+mn-ea"/>
                <a:sym typeface="+mn-ea"/>
              </a:rPr>
              <a:t>就行</a:t>
            </a:r>
            <a:endParaRPr lang="zh-CN" altLang="en-US" kern="0" dirty="0">
              <a:ln>
                <a:noFill/>
                <a:prstDash val="sysDot"/>
              </a:ln>
              <a:solidFill>
                <a:schemeClr val="tx1">
                  <a:lumMod val="85000"/>
                  <a:lumOff val="15000"/>
                </a:schemeClr>
              </a:solidFill>
              <a:latin typeface="+mn-ea"/>
              <a:sym typeface="+mn-ea"/>
            </a:endParaRPr>
          </a:p>
          <a:p>
            <a:pPr indent="0" fontAlgn="auto">
              <a:lnSpc>
                <a:spcPct val="150000"/>
              </a:lnSpc>
            </a:pPr>
            <a:endParaRPr lang="zh-CN" altLang="en-US" kern="0" dirty="0">
              <a:ln>
                <a:noFill/>
                <a:prstDash val="sysDot"/>
              </a:ln>
              <a:solidFill>
                <a:schemeClr val="tx1">
                  <a:lumMod val="85000"/>
                  <a:lumOff val="15000"/>
                </a:schemeClr>
              </a:solidFill>
              <a:latin typeface="+mn-ea"/>
              <a:sym typeface="+mn-ea"/>
            </a:endParaRPr>
          </a:p>
        </p:txBody>
      </p:sp>
      <p:sp>
        <p:nvSpPr>
          <p:cNvPr id="38" name="椭圆 37"/>
          <p:cNvSpPr/>
          <p:nvPr>
            <p:custDataLst>
              <p:tags r:id="rId12"/>
            </p:custDataLst>
          </p:nvPr>
        </p:nvSpPr>
        <p:spPr>
          <a:xfrm rot="16200000">
            <a:off x="10987088" y="1332548"/>
            <a:ext cx="194310" cy="194310"/>
          </a:xfrm>
          <a:prstGeom prst="ellipse">
            <a:avLst/>
          </a:prstGeom>
          <a:solidFill>
            <a:schemeClr val="accent2"/>
          </a:solidFill>
          <a:ln>
            <a:noFill/>
            <a:prstDash val="solid"/>
          </a:ln>
          <a:effectLst>
            <a:outerShdw blurRad="76200" dist="50800" dir="2700000" algn="tl" rotWithShape="0">
              <a:schemeClr val="accent2">
                <a:lumMod val="75000"/>
                <a:alpha val="1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39" name="任意多边形: 形状 35"/>
          <p:cNvSpPr/>
          <p:nvPr>
            <p:custDataLst>
              <p:tags r:id="rId13"/>
            </p:custDataLst>
          </p:nvPr>
        </p:nvSpPr>
        <p:spPr>
          <a:xfrm>
            <a:off x="11071543" y="1398588"/>
            <a:ext cx="41275" cy="67310"/>
          </a:xfrm>
          <a:custGeom>
            <a:avLst/>
            <a:gdLst>
              <a:gd name="connsiteX0" fmla="*/ 21521 w 109231"/>
              <a:gd name="connsiteY0" fmla="*/ 25 h 176593"/>
              <a:gd name="connsiteX1" fmla="*/ 35843 w 109231"/>
              <a:gd name="connsiteY1" fmla="*/ 6421 h 176593"/>
              <a:gd name="connsiteX2" fmla="*/ 103240 w 109231"/>
              <a:gd name="connsiteY2" fmla="*/ 73718 h 176593"/>
              <a:gd name="connsiteX3" fmla="*/ 109231 w 109231"/>
              <a:gd name="connsiteY3" fmla="*/ 88246 h 176593"/>
              <a:gd name="connsiteX4" fmla="*/ 103240 w 109231"/>
              <a:gd name="connsiteY4" fmla="*/ 102773 h 176593"/>
              <a:gd name="connsiteX5" fmla="*/ 35736 w 109231"/>
              <a:gd name="connsiteY5" fmla="*/ 170178 h 176593"/>
              <a:gd name="connsiteX6" fmla="*/ 6745 w 109231"/>
              <a:gd name="connsiteY6" fmla="*/ 171353 h 176593"/>
              <a:gd name="connsiteX7" fmla="*/ 6103 w 109231"/>
              <a:gd name="connsiteY7" fmla="*/ 141550 h 176593"/>
              <a:gd name="connsiteX8" fmla="*/ 49323 w 109231"/>
              <a:gd name="connsiteY8" fmla="*/ 98394 h 176593"/>
              <a:gd name="connsiteX9" fmla="*/ 49323 w 109231"/>
              <a:gd name="connsiteY9" fmla="*/ 78311 h 176593"/>
              <a:gd name="connsiteX10" fmla="*/ 6210 w 109231"/>
              <a:gd name="connsiteY10" fmla="*/ 35049 h 176593"/>
              <a:gd name="connsiteX11" fmla="*/ 6959 w 109231"/>
              <a:gd name="connsiteY11" fmla="*/ 5246 h 176593"/>
              <a:gd name="connsiteX12" fmla="*/ 21521 w 109231"/>
              <a:gd name="connsiteY12" fmla="*/ 25 h 176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231" h="176593">
                <a:moveTo>
                  <a:pt x="21521" y="25"/>
                </a:moveTo>
                <a:cubicBezTo>
                  <a:pt x="26750" y="278"/>
                  <a:pt x="31939" y="2468"/>
                  <a:pt x="35843" y="6421"/>
                </a:cubicBezTo>
                <a:lnTo>
                  <a:pt x="103240" y="73718"/>
                </a:lnTo>
                <a:cubicBezTo>
                  <a:pt x="107199" y="77777"/>
                  <a:pt x="109231" y="83012"/>
                  <a:pt x="109231" y="88246"/>
                </a:cubicBezTo>
                <a:cubicBezTo>
                  <a:pt x="109231" y="93587"/>
                  <a:pt x="107199" y="98821"/>
                  <a:pt x="103240" y="102773"/>
                </a:cubicBezTo>
                <a:lnTo>
                  <a:pt x="35736" y="170178"/>
                </a:lnTo>
                <a:cubicBezTo>
                  <a:pt x="27927" y="178189"/>
                  <a:pt x="15089" y="178830"/>
                  <a:pt x="6745" y="171353"/>
                </a:cubicBezTo>
                <a:cubicBezTo>
                  <a:pt x="-2028" y="163341"/>
                  <a:pt x="-2242" y="149775"/>
                  <a:pt x="6103" y="141550"/>
                </a:cubicBezTo>
                <a:lnTo>
                  <a:pt x="49323" y="98394"/>
                </a:lnTo>
                <a:cubicBezTo>
                  <a:pt x="54885" y="92839"/>
                  <a:pt x="54885" y="83866"/>
                  <a:pt x="49323" y="78311"/>
                </a:cubicBezTo>
                <a:lnTo>
                  <a:pt x="6210" y="35049"/>
                </a:lnTo>
                <a:cubicBezTo>
                  <a:pt x="-2028" y="26717"/>
                  <a:pt x="-1814" y="13257"/>
                  <a:pt x="6959" y="5246"/>
                </a:cubicBezTo>
                <a:cubicBezTo>
                  <a:pt x="11024" y="1454"/>
                  <a:pt x="16292" y="-229"/>
                  <a:pt x="21521" y="25"/>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p>
            <a:pPr algn="ctr"/>
            <a:endParaRPr lang="en-US">
              <a:solidFill>
                <a:schemeClr val="lt1"/>
              </a:solidFill>
            </a:endParaRPr>
          </a:p>
        </p:txBody>
      </p:sp>
    </p:spTree>
    <p:custDataLst>
      <p:tags r:id="rId1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pic>
        <p:nvPicPr>
          <p:cNvPr id="4" name="图片 3" descr="主题1_1736333792944"/>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pic>
        <p:nvPicPr>
          <p:cNvPr id="4" name="图片 3" descr="1920x1080_1736333800472"/>
          <p:cNvPicPr>
            <a:picLocks noChangeAspect="1"/>
          </p:cNvPicPr>
          <p:nvPr/>
        </p:nvPicPr>
        <p:blipFill>
          <a:blip r:embed="rId2"/>
          <a:stretch>
            <a:fillRect/>
          </a:stretch>
        </p:blipFill>
        <p:spPr>
          <a:xfrm>
            <a:off x="0" y="0"/>
            <a:ext cx="12192000" cy="6858000"/>
          </a:xfrm>
          <a:prstGeom prst="rect">
            <a:avLst/>
          </a:prstGeom>
        </p:spPr>
      </p:pic>
    </p:spTree>
    <p:custDataLst>
      <p:tags r:id="rId3"/>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组 2935"/>
          <p:cNvPicPr>
            <a:picLocks noChangeAspect="1"/>
          </p:cNvPicPr>
          <p:nvPr/>
        </p:nvPicPr>
        <p:blipFill>
          <a:blip r:embed="rId1"/>
          <a:stretch>
            <a:fillRect/>
          </a:stretch>
        </p:blipFill>
        <p:spPr>
          <a:xfrm>
            <a:off x="2004060" y="1740535"/>
            <a:ext cx="8183880" cy="3376930"/>
          </a:xfrm>
          <a:prstGeom prst="rect">
            <a:avLst/>
          </a:prstGeom>
        </p:spPr>
      </p:pic>
      <p:sp>
        <p:nvSpPr>
          <p:cNvPr id="5" name="矩形 4"/>
          <p:cNvSpPr/>
          <p:nvPr/>
        </p:nvSpPr>
        <p:spPr>
          <a:xfrm>
            <a:off x="2027555" y="2723515"/>
            <a:ext cx="8134350" cy="2382520"/>
          </a:xfrm>
          <a:prstGeom prst="rect">
            <a:avLst/>
          </a:prstGeom>
          <a:solidFill>
            <a:schemeClr val="bg1"/>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2" name="文本框 1"/>
          <p:cNvSpPr txBox="1"/>
          <p:nvPr/>
        </p:nvSpPr>
        <p:spPr>
          <a:xfrm>
            <a:off x="2320925" y="2995295"/>
            <a:ext cx="7550785" cy="1706880"/>
          </a:xfrm>
          <a:prstGeom prst="rect">
            <a:avLst/>
          </a:prstGeom>
          <a:noFill/>
        </p:spPr>
        <p:txBody>
          <a:bodyPr wrap="square" rtlCol="0" anchor="t">
            <a:spAutoFit/>
          </a:bodyPr>
          <a:p>
            <a:pPr>
              <a:lnSpc>
                <a:spcPct val="150000"/>
              </a:lnSpc>
            </a:pPr>
            <a:r>
              <a:rPr lang="zh-CN" altLang="en-US" sz="1400">
                <a:latin typeface="黑体" panose="02010609060101010101" charset="-122"/>
                <a:ea typeface="黑体" panose="02010609060101010101" charset="-122"/>
                <a:cs typeface="黑体" panose="02010609060101010101" charset="-122"/>
              </a:rPr>
              <a:t>我司所有工作人员均不允许推荐股票、不允许承诺收益、不允许代客理财、不允许合作分成、不允许私下收款，如您发现有任何违规行为，可联系400-</a:t>
            </a:r>
            <a:r>
              <a:rPr lang="en-US" altLang="zh-CN" sz="1400">
                <a:latin typeface="黑体" panose="02010609060101010101" charset="-122"/>
                <a:ea typeface="黑体" panose="02010609060101010101" charset="-122"/>
                <a:cs typeface="黑体" panose="02010609060101010101" charset="-122"/>
              </a:rPr>
              <a:t>9088</a:t>
            </a:r>
            <a:r>
              <a:rPr lang="zh-CN" altLang="en-US" sz="1400">
                <a:latin typeface="黑体" panose="02010609060101010101" charset="-122"/>
                <a:ea typeface="黑体" panose="02010609060101010101" charset="-122"/>
                <a:cs typeface="黑体" panose="02010609060101010101" charset="-122"/>
              </a:rPr>
              <a:t>-</a:t>
            </a:r>
            <a:r>
              <a:rPr lang="en-US" altLang="zh-CN" sz="1400">
                <a:latin typeface="黑体" panose="02010609060101010101" charset="-122"/>
                <a:ea typeface="黑体" panose="02010609060101010101" charset="-122"/>
                <a:cs typeface="黑体" panose="02010609060101010101" charset="-122"/>
              </a:rPr>
              <a:t>988</a:t>
            </a:r>
            <a:r>
              <a:rPr lang="zh-CN" altLang="en-US" sz="1400">
                <a:latin typeface="黑体" panose="02010609060101010101" charset="-122"/>
                <a:ea typeface="黑体" panose="02010609060101010101" charset="-122"/>
                <a:cs typeface="黑体" panose="02010609060101010101" charset="-122"/>
              </a:rPr>
              <a:t>向我们反馈!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400">
              <a:latin typeface="黑体" panose="02010609060101010101" charset="-122"/>
              <a:ea typeface="黑体" panose="02010609060101010101" charset="-122"/>
              <a:cs typeface="黑体" panose="02010609060101010101" charset="-122"/>
            </a:endParaRPr>
          </a:p>
        </p:txBody>
      </p:sp>
    </p:spTree>
    <p:custDataLst>
      <p:tags r:id="rId2"/>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8" name="文本框 17"/>
          <p:cNvSpPr txBox="1"/>
          <p:nvPr>
            <p:custDataLst>
              <p:tags r:id="rId1"/>
            </p:custDataLst>
          </p:nvPr>
        </p:nvSpPr>
        <p:spPr>
          <a:xfrm>
            <a:off x="1950085" y="4187825"/>
            <a:ext cx="6123305" cy="1071245"/>
          </a:xfrm>
          <a:prstGeom prst="rect">
            <a:avLst/>
          </a:prstGeom>
          <a:noFill/>
        </p:spPr>
        <p:txBody>
          <a:bodyPr wrap="square" rtlCol="0">
            <a:noAutofit/>
          </a:bodyPr>
          <a:p>
            <a:pPr algn="just" fontAlgn="auto">
              <a:lnSpc>
                <a:spcPct val="120000"/>
              </a:lnSpc>
            </a:pPr>
            <a:r>
              <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rPr>
              <a:t>十多年从业经验,专注实战操作研究，独创《人气战法》《黄金战法》《绝对龙头战法》，熟知散户操作心理，建立完整盈利模式，精湛的短线技术，准确把握市场热点，帮助散户们在操作中确定方向，深受全国用户喜爱！</a:t>
            </a:r>
            <a:endParaRPr lang="zh-CN" altLang="en-US" sz="1600">
              <a:solidFill>
                <a:schemeClr val="tx1">
                  <a:lumMod val="75000"/>
                  <a:lumOff val="25000"/>
                </a:schemeClr>
              </a:solidFill>
              <a:latin typeface="思源黑体 CN Normal" panose="020B0400000000000000" pitchFamily="34" charset="-122"/>
              <a:ea typeface="思源黑体 CN Normal" panose="020B0400000000000000" pitchFamily="34" charset="-122"/>
              <a:cs typeface="思源黑体 CN Normal" panose="020B0400000000000000" pitchFamily="34" charset="-122"/>
              <a:sym typeface="+mn-ea"/>
            </a:endParaRPr>
          </a:p>
        </p:txBody>
      </p:sp>
      <p:sp>
        <p:nvSpPr>
          <p:cNvPr id="6" name="文本框 5"/>
          <p:cNvSpPr txBox="1"/>
          <p:nvPr/>
        </p:nvSpPr>
        <p:spPr>
          <a:xfrm>
            <a:off x="4909185" y="43033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2"/>
            </p:custDataLst>
          </p:nvPr>
        </p:nvSpPr>
        <p:spPr>
          <a:xfrm>
            <a:off x="4909185" y="46177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5" name="文本框 4"/>
          <p:cNvSpPr txBox="1"/>
          <p:nvPr>
            <p:custDataLst>
              <p:tags r:id="rId3"/>
            </p:custDataLst>
          </p:nvPr>
        </p:nvSpPr>
        <p:spPr>
          <a:xfrm>
            <a:off x="4290060" y="3625850"/>
            <a:ext cx="4839335" cy="384810"/>
          </a:xfrm>
          <a:prstGeom prst="rect">
            <a:avLst/>
          </a:prstGeom>
          <a:noFill/>
        </p:spPr>
        <p:txBody>
          <a:bodyPr wrap="square" rtlCol="0">
            <a:noAutofit/>
          </a:bodyPr>
          <a:p>
            <a:r>
              <a:rPr lang="zh-CN" altLang="en-US">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刘</a:t>
            </a:r>
            <a:r>
              <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a:t>
            </a:r>
            <a:r>
              <a:rPr lang="zh-CN" altLang="en-US">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涛</a:t>
            </a:r>
            <a:r>
              <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 | 执业编号:A1120619060024</a:t>
            </a:r>
            <a:endParaRPr lang="en-US" altLang="zh-CN">
              <a:solidFill>
                <a:srgbClr val="742F0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4" name="文本框 3"/>
          <p:cNvSpPr txBox="1"/>
          <p:nvPr userDrawn="1"/>
        </p:nvSpPr>
        <p:spPr>
          <a:xfrm>
            <a:off x="1205230" y="3541395"/>
            <a:ext cx="2522855" cy="491490"/>
          </a:xfrm>
          <a:prstGeom prst="rect">
            <a:avLst/>
          </a:prstGeom>
          <a:noFill/>
        </p:spPr>
        <p:txBody>
          <a:bodyPr wrap="square" rtlCol="0">
            <a:spAutoFit/>
          </a:bodyPr>
          <a:p>
            <a:r>
              <a:rPr lang="en-US" sz="2600" dirty="0">
                <a:solidFill>
                  <a:srgbClr val="915C09"/>
                </a:solidFill>
                <a:latin typeface="思源黑体 CN Medium" panose="020B0600000000000000" pitchFamily="34" charset="-122"/>
                <a:ea typeface="思源黑体 CN Medium" panose="020B0600000000000000" pitchFamily="34" charset="-122"/>
                <a:sym typeface="+mn-ea"/>
              </a:rPr>
              <a:t>1</a:t>
            </a:r>
            <a:r>
              <a:rPr sz="2600" dirty="0">
                <a:solidFill>
                  <a:srgbClr val="915C09"/>
                </a:solidFill>
                <a:latin typeface="思源黑体 CN Medium" panose="020B0600000000000000" pitchFamily="34" charset="-122"/>
                <a:ea typeface="思源黑体 CN Medium" panose="020B0600000000000000" pitchFamily="34" charset="-122"/>
                <a:sym typeface="+mn-ea"/>
              </a:rPr>
              <a:t>月</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8</a:t>
            </a:r>
            <a:r>
              <a:rPr sz="2600" dirty="0">
                <a:solidFill>
                  <a:srgbClr val="915C09"/>
                </a:solidFill>
                <a:latin typeface="思源黑体 CN Medium" panose="020B0600000000000000" pitchFamily="34" charset="-122"/>
                <a:ea typeface="思源黑体 CN Medium" panose="020B0600000000000000" pitchFamily="34" charset="-122"/>
                <a:sym typeface="+mn-ea"/>
              </a:rPr>
              <a:t>日 </a:t>
            </a:r>
            <a:r>
              <a:rPr lang="en-US" sz="2600" dirty="0">
                <a:solidFill>
                  <a:srgbClr val="915C09"/>
                </a:solidFill>
                <a:latin typeface="思源黑体 CN Medium" panose="020B0600000000000000" pitchFamily="34" charset="-122"/>
                <a:ea typeface="思源黑体 CN Medium" panose="020B0600000000000000" pitchFamily="34" charset="-122"/>
                <a:sym typeface="+mn-ea"/>
              </a:rPr>
              <a:t>20:15</a:t>
            </a:r>
            <a:endParaRPr sz="2600" dirty="0">
              <a:solidFill>
                <a:srgbClr val="915C09"/>
              </a:solidFill>
              <a:latin typeface="思源黑体 CN Medium" panose="020B0600000000000000" pitchFamily="34" charset="-122"/>
              <a:ea typeface="思源黑体 CN Medium" panose="020B0600000000000000" pitchFamily="34" charset="-122"/>
              <a:sym typeface="+mn-ea"/>
            </a:endParaRPr>
          </a:p>
        </p:txBody>
      </p:sp>
      <p:pic>
        <p:nvPicPr>
          <p:cNvPr id="7" name="图片 6" descr="刘涛_1661826554142"/>
          <p:cNvPicPr>
            <a:picLocks noChangeAspect="1"/>
          </p:cNvPicPr>
          <p:nvPr/>
        </p:nvPicPr>
        <p:blipFill>
          <a:blip r:embed="rId4"/>
          <a:srcRect b="9903"/>
          <a:stretch>
            <a:fillRect/>
          </a:stretch>
        </p:blipFill>
        <p:spPr>
          <a:xfrm>
            <a:off x="8133080" y="675640"/>
            <a:ext cx="3101340" cy="5083810"/>
          </a:xfrm>
          <a:prstGeom prst="rect">
            <a:avLst/>
          </a:prstGeom>
        </p:spPr>
      </p:pic>
      <p:sp>
        <p:nvSpPr>
          <p:cNvPr id="9" name="文本框 8"/>
          <p:cNvSpPr txBox="1"/>
          <p:nvPr/>
        </p:nvSpPr>
        <p:spPr>
          <a:xfrm>
            <a:off x="837474" y="1265444"/>
            <a:ext cx="7802880" cy="2085340"/>
          </a:xfrm>
          <a:prstGeom prst="rect">
            <a:avLst/>
          </a:prstGeom>
          <a:noFill/>
        </p:spPr>
        <p:txBody>
          <a:bodyPr wrap="square" rtlCol="0">
            <a:spAutoFit/>
          </a:bodyPr>
          <a:p>
            <a:pPr algn="ctr">
              <a:lnSpc>
                <a:spcPct val="90000"/>
              </a:lnSpc>
            </a:pPr>
            <a:r>
              <a:rPr lang="zh-CN" altLang="en-US" sz="7200" b="0" i="0" dirty="0">
                <a:solidFill>
                  <a:schemeClr val="bg1"/>
                </a:solidFill>
                <a:effectLst/>
                <a:latin typeface="思源黑体 CN Heavy" panose="020B0A00000000000000" pitchFamily="34" charset="-122"/>
                <a:ea typeface="思源黑体 CN Heavy" panose="020B0A00000000000000" pitchFamily="34" charset="-122"/>
              </a:rPr>
              <a:t>看中线</a:t>
            </a:r>
            <a:r>
              <a:rPr lang="zh-CN" altLang="en-US" sz="7200" b="0" i="0" dirty="0">
                <a:solidFill>
                  <a:schemeClr val="bg1"/>
                </a:solidFill>
                <a:effectLst/>
                <a:latin typeface="思源黑体 CN Heavy" panose="020B0A00000000000000" pitchFamily="34" charset="-122"/>
                <a:ea typeface="思源黑体 CN Heavy" panose="020B0A00000000000000" pitchFamily="34" charset="-122"/>
              </a:rPr>
              <a:t>趋势</a:t>
            </a:r>
            <a:endParaRPr lang="zh-CN" altLang="en-US" sz="7200" b="0" i="0" dirty="0">
              <a:solidFill>
                <a:schemeClr val="bg1"/>
              </a:solidFill>
              <a:effectLst/>
              <a:latin typeface="思源黑体 CN Heavy" panose="020B0A00000000000000" pitchFamily="34" charset="-122"/>
              <a:ea typeface="思源黑体 CN Heavy" panose="020B0A00000000000000" pitchFamily="34" charset="-122"/>
            </a:endParaRPr>
          </a:p>
          <a:p>
            <a:pPr algn="ctr">
              <a:lnSpc>
                <a:spcPct val="90000"/>
              </a:lnSpc>
            </a:pPr>
            <a:r>
              <a:rPr lang="zh-CN" altLang="en-US" sz="7200" b="0" i="0" dirty="0">
                <a:solidFill>
                  <a:schemeClr val="bg1"/>
                </a:solidFill>
                <a:effectLst/>
                <a:latin typeface="思源黑体 CN Heavy" panose="020B0A00000000000000" pitchFamily="34" charset="-122"/>
                <a:ea typeface="思源黑体 CN Heavy" panose="020B0A00000000000000" pitchFamily="34" charset="-122"/>
              </a:rPr>
              <a:t>抓低位</a:t>
            </a:r>
            <a:r>
              <a:rPr lang="zh-CN" altLang="en-US" sz="7200" b="0" i="0" dirty="0">
                <a:solidFill>
                  <a:schemeClr val="bg1"/>
                </a:solidFill>
                <a:effectLst/>
                <a:latin typeface="思源黑体 CN Heavy" panose="020B0A00000000000000" pitchFamily="34" charset="-122"/>
                <a:ea typeface="思源黑体 CN Heavy" panose="020B0A00000000000000" pitchFamily="34" charset="-122"/>
              </a:rPr>
              <a:t>潜伏</a:t>
            </a:r>
            <a:endParaRPr lang="zh-CN" altLang="en-US" sz="7200" b="0" i="0" dirty="0">
              <a:solidFill>
                <a:schemeClr val="bg1"/>
              </a:solidFill>
              <a:effectLst/>
              <a:latin typeface="思源黑体 CN Heavy" panose="020B0A00000000000000" pitchFamily="34" charset="-122"/>
              <a:ea typeface="思源黑体 CN Heavy" panose="020B0A00000000000000" pitchFamily="34" charset="-122"/>
            </a:endParaRPr>
          </a:p>
        </p:txBody>
      </p:sp>
    </p:spTree>
    <p:custDataLst>
      <p:tags r:id="rId5"/>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7112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分析，对比</a:t>
            </a:r>
            <a:r>
              <a:rPr lang="en-US" altLang="zh-CN"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519</a:t>
            </a:r>
            <a:r>
              <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与</a:t>
            </a:r>
            <a:r>
              <a:rPr lang="en-US" altLang="zh-CN"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924</a:t>
            </a:r>
            <a:r>
              <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rPr>
              <a:t>行情</a:t>
            </a:r>
            <a:endParaRPr lang="zh-CN" altLang="en-US" sz="2800" b="1"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sym typeface="+mn-ea"/>
            </a:endParaRPr>
          </a:p>
        </p:txBody>
      </p:sp>
      <p:sp>
        <p:nvSpPr>
          <p:cNvPr id="5" name="文本框 4"/>
          <p:cNvSpPr txBox="1"/>
          <p:nvPr/>
        </p:nvSpPr>
        <p:spPr>
          <a:xfrm>
            <a:off x="-230505" y="482600"/>
            <a:ext cx="11864340" cy="6171565"/>
          </a:xfrm>
          <a:prstGeom prst="rect">
            <a:avLst/>
          </a:prstGeom>
        </p:spPr>
        <p:txBody>
          <a:bodyPr wrap="square">
            <a:noAutofit/>
          </a:bodyPr>
          <a:p>
            <a:r>
              <a:rPr lang="en-US" altLang="zh-CN" sz="1600">
                <a:solidFill>
                  <a:schemeClr val="bg1"/>
                </a:solidFill>
              </a:rPr>
              <a:t>                 </a:t>
            </a:r>
            <a:endParaRPr lang="en-US" altLang="zh-CN" sz="1600">
              <a:solidFill>
                <a:schemeClr val="bg1"/>
              </a:solidFill>
            </a:endParaRPr>
          </a:p>
          <a:p>
            <a:r>
              <a:rPr lang="en-US" altLang="zh-CN" sz="1600">
                <a:solidFill>
                  <a:schemeClr val="bg1"/>
                </a:solidFill>
              </a:rPr>
              <a:t>    </a:t>
            </a:r>
            <a:endParaRPr lang="zh-CN" altLang="en-US" sz="1600">
              <a:solidFill>
                <a:schemeClr val="bg1"/>
              </a:solidFill>
            </a:endParaRPr>
          </a:p>
          <a:p>
            <a:endParaRPr lang="zh-CN" altLang="en-US" sz="1600">
              <a:solidFill>
                <a:schemeClr val="bg1"/>
              </a:solidFill>
            </a:endParaRPr>
          </a:p>
          <a:p>
            <a:endParaRPr lang="zh-CN" altLang="en-US" sz="1600"/>
          </a:p>
          <a:p>
            <a:endParaRPr lang="zh-CN" altLang="en-US" sz="1600"/>
          </a:p>
          <a:p>
            <a:endParaRPr lang="zh-CN" altLang="en-US" sz="1600"/>
          </a:p>
        </p:txBody>
      </p:sp>
      <p:sp>
        <p:nvSpPr>
          <p:cNvPr id="91" name="平行四边形 90"/>
          <p:cNvSpPr/>
          <p:nvPr>
            <p:custDataLst>
              <p:tags r:id="rId2"/>
            </p:custDataLst>
          </p:nvPr>
        </p:nvSpPr>
        <p:spPr>
          <a:xfrm>
            <a:off x="8168326" y="2918926"/>
            <a:ext cx="2427861" cy="2717651"/>
          </a:xfrm>
          <a:prstGeom prst="parallelogram">
            <a:avLst>
              <a:gd name="adj" fmla="val 58133"/>
            </a:avLst>
          </a:prstGeom>
          <a:solidFill>
            <a:schemeClr val="accent1">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olidFill>
                <a:schemeClr val="lt1"/>
              </a:solidFill>
              <a:cs typeface="微软雅黑" panose="020B0503020204020204" pitchFamily="34" charset="-122"/>
              <a:sym typeface="+mn-ea"/>
            </a:endParaRPr>
          </a:p>
        </p:txBody>
      </p:sp>
      <p:sp>
        <p:nvSpPr>
          <p:cNvPr id="92" name="任意多边形 91"/>
          <p:cNvSpPr/>
          <p:nvPr>
            <p:custDataLst>
              <p:tags r:id="rId3"/>
            </p:custDataLst>
          </p:nvPr>
        </p:nvSpPr>
        <p:spPr>
          <a:xfrm flipH="1">
            <a:off x="7761513" y="1304217"/>
            <a:ext cx="2947126" cy="1346347"/>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gradFill>
            <a:gsLst>
              <a:gs pos="58000">
                <a:schemeClr val="accent1">
                  <a:lumMod val="91000"/>
                  <a:lumOff val="9000"/>
                  <a:alpha val="100000"/>
                </a:schemeClr>
              </a:gs>
              <a:gs pos="100000">
                <a:schemeClr val="accent1">
                  <a:lumMod val="40000"/>
                  <a:lumOff val="60000"/>
                  <a:alpha val="10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5990" tIns="252095" rIns="539750" bIns="252095" numCol="1" spcCol="0" rtlCol="0" fromWordArt="0" anchor="ctr" anchorCtr="0" forceAA="0" compatLnSpc="1">
            <a:noAutofit/>
          </a:bodyPr>
          <a:p>
            <a:pPr lvl="0" algn="l">
              <a:spcBef>
                <a:spcPct val="0"/>
              </a:spcBef>
              <a:spcAft>
                <a:spcPct val="0"/>
              </a:spcAft>
              <a:buClrTx/>
              <a:buSzTx/>
              <a:buFontTx/>
            </a:pPr>
            <a:r>
              <a:rPr lang="zh-CN" altLang="en-US" sz="1600" b="1">
                <a:solidFill>
                  <a:srgbClr val="FFFFFF"/>
                </a:solidFill>
                <a:latin typeface="+mn-ea"/>
                <a:cs typeface="+mn-ea"/>
                <a:sym typeface="+mn-ea"/>
              </a:rPr>
              <a:t>经济</a:t>
            </a:r>
            <a:r>
              <a:rPr lang="zh-CN" altLang="en-US" sz="1600" b="1">
                <a:solidFill>
                  <a:srgbClr val="FFFFFF"/>
                </a:solidFill>
                <a:latin typeface="+mn-ea"/>
                <a:cs typeface="+mn-ea"/>
                <a:sym typeface="+mn-ea"/>
              </a:rPr>
              <a:t>方面</a:t>
            </a:r>
            <a:endParaRPr lang="zh-CN" altLang="en-US" sz="1600" b="1">
              <a:solidFill>
                <a:srgbClr val="FFFFFF"/>
              </a:solidFill>
              <a:latin typeface="+mn-ea"/>
              <a:cs typeface="+mn-ea"/>
              <a:sym typeface="+mn-ea"/>
            </a:endParaRPr>
          </a:p>
        </p:txBody>
      </p:sp>
      <p:sp>
        <p:nvSpPr>
          <p:cNvPr id="94" name="平行四边形 93"/>
          <p:cNvSpPr/>
          <p:nvPr>
            <p:custDataLst>
              <p:tags r:id="rId4"/>
            </p:custDataLst>
          </p:nvPr>
        </p:nvSpPr>
        <p:spPr>
          <a:xfrm>
            <a:off x="7989460" y="4010840"/>
            <a:ext cx="1897503" cy="1625738"/>
          </a:xfrm>
          <a:prstGeom prst="parallelogram">
            <a:avLst>
              <a:gd name="adj" fmla="val 53069"/>
            </a:avLst>
          </a:prstGeom>
          <a:solidFill>
            <a:schemeClr val="accent2">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olidFill>
                <a:schemeClr val="lt1"/>
              </a:solidFill>
              <a:cs typeface="微软雅黑" panose="020B0503020204020204" pitchFamily="34" charset="-122"/>
              <a:sym typeface="+mn-ea"/>
            </a:endParaRPr>
          </a:p>
        </p:txBody>
      </p:sp>
      <p:sp>
        <p:nvSpPr>
          <p:cNvPr id="95" name="任意多边形 94"/>
          <p:cNvSpPr/>
          <p:nvPr>
            <p:custDataLst>
              <p:tags r:id="rId5"/>
            </p:custDataLst>
          </p:nvPr>
        </p:nvSpPr>
        <p:spPr>
          <a:xfrm flipH="1">
            <a:off x="6117608" y="4044117"/>
            <a:ext cx="2947126" cy="1346347"/>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gradFill>
            <a:gsLst>
              <a:gs pos="58000">
                <a:schemeClr val="accent1">
                  <a:lumMod val="91000"/>
                  <a:lumOff val="9000"/>
                  <a:alpha val="100000"/>
                </a:schemeClr>
              </a:gs>
              <a:gs pos="100000">
                <a:schemeClr val="accent1">
                  <a:lumMod val="40000"/>
                  <a:lumOff val="60000"/>
                  <a:alpha val="10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5990" tIns="252095" rIns="539750" bIns="252095" numCol="1" spcCol="0" rtlCol="0" fromWordArt="0" anchor="ctr" anchorCtr="0" forceAA="0" compatLnSpc="1">
            <a:noAutofit/>
          </a:bodyPr>
          <a:p>
            <a:pPr lvl="0" algn="l">
              <a:spcBef>
                <a:spcPct val="0"/>
              </a:spcBef>
              <a:spcAft>
                <a:spcPct val="0"/>
              </a:spcAft>
              <a:buClrTx/>
              <a:buSzTx/>
              <a:buFontTx/>
            </a:pPr>
            <a:r>
              <a:rPr lang="zh-CN" altLang="en-US" sz="1600" b="1">
                <a:solidFill>
                  <a:srgbClr val="FFFFFF"/>
                </a:solidFill>
                <a:latin typeface="+mn-ea"/>
                <a:cs typeface="+mn-ea"/>
                <a:sym typeface="+mn-ea"/>
              </a:rPr>
              <a:t>技术</a:t>
            </a:r>
            <a:r>
              <a:rPr lang="zh-CN" altLang="en-US" sz="1600" b="1">
                <a:solidFill>
                  <a:srgbClr val="FFFFFF"/>
                </a:solidFill>
                <a:latin typeface="+mn-ea"/>
                <a:cs typeface="+mn-ea"/>
                <a:sym typeface="+mn-ea"/>
              </a:rPr>
              <a:t>走势</a:t>
            </a:r>
            <a:endParaRPr lang="zh-CN" altLang="en-US" sz="1600" b="1">
              <a:solidFill>
                <a:srgbClr val="FFFFFF"/>
              </a:solidFill>
              <a:latin typeface="+mn-ea"/>
              <a:cs typeface="+mn-ea"/>
              <a:sym typeface="+mn-ea"/>
            </a:endParaRPr>
          </a:p>
        </p:txBody>
      </p:sp>
      <p:sp>
        <p:nvSpPr>
          <p:cNvPr id="96" name="任意多边形 95"/>
          <p:cNvSpPr/>
          <p:nvPr>
            <p:custDataLst>
              <p:tags r:id="rId6"/>
            </p:custDataLst>
          </p:nvPr>
        </p:nvSpPr>
        <p:spPr>
          <a:xfrm flipH="1">
            <a:off x="6967776" y="2650299"/>
            <a:ext cx="2947126" cy="1346347"/>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gradFill>
            <a:gsLst>
              <a:gs pos="30000">
                <a:schemeClr val="accent2">
                  <a:alpha val="100000"/>
                </a:schemeClr>
              </a:gs>
              <a:gs pos="86000">
                <a:schemeClr val="accent2">
                  <a:lumMod val="40000"/>
                  <a:lumOff val="60000"/>
                  <a:alpha val="10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5990" tIns="252095" rIns="539750" bIns="252095" numCol="1" spcCol="0" rtlCol="0" fromWordArt="0" anchor="ctr" anchorCtr="0" forceAA="0" compatLnSpc="1">
            <a:noAutofit/>
          </a:bodyPr>
          <a:p>
            <a:pPr lvl="0" algn="l">
              <a:spcBef>
                <a:spcPct val="0"/>
              </a:spcBef>
              <a:spcAft>
                <a:spcPct val="0"/>
              </a:spcAft>
              <a:buClrTx/>
              <a:buSzTx/>
              <a:buFontTx/>
            </a:pPr>
            <a:r>
              <a:rPr lang="zh-CN" altLang="en-US" sz="1600" b="1">
                <a:solidFill>
                  <a:srgbClr val="FFFFFF"/>
                </a:solidFill>
                <a:latin typeface="+mn-ea"/>
                <a:cs typeface="+mn-ea"/>
                <a:sym typeface="+mn-ea"/>
              </a:rPr>
              <a:t>货币政策</a:t>
            </a:r>
            <a:endParaRPr lang="zh-CN" altLang="en-US" sz="1600" b="1">
              <a:solidFill>
                <a:srgbClr val="FFFFFF"/>
              </a:solidFill>
              <a:latin typeface="+mn-ea"/>
              <a:cs typeface="+mn-ea"/>
              <a:sym typeface="+mn-ea"/>
            </a:endParaRPr>
          </a:p>
        </p:txBody>
      </p:sp>
      <p:sp>
        <p:nvSpPr>
          <p:cNvPr id="97" name="平行四边形 96"/>
          <p:cNvSpPr/>
          <p:nvPr>
            <p:custDataLst>
              <p:tags r:id="rId7"/>
            </p:custDataLst>
          </p:nvPr>
        </p:nvSpPr>
        <p:spPr>
          <a:xfrm>
            <a:off x="7761371" y="5089581"/>
            <a:ext cx="1304057" cy="546303"/>
          </a:xfrm>
          <a:prstGeom prst="parallelogram">
            <a:avLst>
              <a:gd name="adj" fmla="val 50771"/>
            </a:avLst>
          </a:prstGeom>
          <a:solidFill>
            <a:schemeClr val="accent1">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olidFill>
                <a:schemeClr val="lt1"/>
              </a:solidFill>
              <a:cs typeface="微软雅黑" panose="020B0503020204020204" pitchFamily="34" charset="-122"/>
              <a:sym typeface="+mn-ea"/>
            </a:endParaRPr>
          </a:p>
        </p:txBody>
      </p:sp>
      <p:sp>
        <p:nvSpPr>
          <p:cNvPr id="3" name="矩形 2"/>
          <p:cNvSpPr/>
          <p:nvPr>
            <p:custDataLst>
              <p:tags r:id="rId8"/>
            </p:custDataLst>
          </p:nvPr>
        </p:nvSpPr>
        <p:spPr>
          <a:xfrm>
            <a:off x="1237884" y="888682"/>
            <a:ext cx="6984546" cy="1848732"/>
          </a:xfrm>
          <a:prstGeom prst="rect">
            <a:avLst/>
          </a:prstGeom>
          <a:noFill/>
        </p:spPr>
        <p:txBody>
          <a:bodyPr wrap="square" lIns="0" tIns="0" rIns="0" bIns="0" rtlCol="0" anchor="t" anchorCtr="0">
            <a:noAutofit/>
          </a:bodyPr>
          <a:p>
            <a:pPr algn="r">
              <a:lnSpc>
                <a:spcPct val="130000"/>
              </a:lnSpc>
              <a:spcBef>
                <a:spcPct val="0"/>
              </a:spcBef>
              <a:spcAft>
                <a:spcPct val="0"/>
              </a:spcAft>
            </a:pPr>
            <a:r>
              <a:rPr lang="en-US" altLang="zh-CN" sz="1400">
                <a:solidFill>
                  <a:schemeClr val="tx1">
                    <a:lumMod val="65000"/>
                    <a:lumOff val="35000"/>
                  </a:schemeClr>
                </a:solidFill>
                <a:latin typeface="+mn-ea"/>
                <a:cs typeface="+mn-ea"/>
              </a:rPr>
              <a:t>1997</a:t>
            </a:r>
            <a:r>
              <a:rPr lang="zh-CN" altLang="en-US" sz="1400">
                <a:solidFill>
                  <a:schemeClr val="tx1">
                    <a:lumMod val="65000"/>
                    <a:lumOff val="35000"/>
                  </a:schemeClr>
                </a:solidFill>
                <a:latin typeface="+mn-ea"/>
                <a:cs typeface="+mn-ea"/>
              </a:rPr>
              <a:t>年到</a:t>
            </a:r>
            <a:r>
              <a:rPr lang="en-US" altLang="zh-CN" sz="1400">
                <a:solidFill>
                  <a:schemeClr val="tx1">
                    <a:lumMod val="65000"/>
                    <a:lumOff val="35000"/>
                  </a:schemeClr>
                </a:solidFill>
                <a:latin typeface="+mn-ea"/>
                <a:cs typeface="+mn-ea"/>
              </a:rPr>
              <a:t>1999</a:t>
            </a:r>
            <a:r>
              <a:rPr lang="zh-CN" altLang="en-US" sz="1400">
                <a:solidFill>
                  <a:schemeClr val="tx1">
                    <a:lumMod val="65000"/>
                    <a:lumOff val="35000"/>
                  </a:schemeClr>
                </a:solidFill>
                <a:latin typeface="+mn-ea"/>
                <a:cs typeface="+mn-ea"/>
              </a:rPr>
              <a:t>年期间，季度经济增速由</a:t>
            </a:r>
            <a:r>
              <a:rPr lang="en-US" altLang="zh-CN" sz="1400">
                <a:solidFill>
                  <a:schemeClr val="tx1">
                    <a:lumMod val="65000"/>
                    <a:lumOff val="35000"/>
                  </a:schemeClr>
                </a:solidFill>
                <a:latin typeface="+mn-ea"/>
                <a:cs typeface="+mn-ea"/>
              </a:rPr>
              <a:t>10.1%</a:t>
            </a:r>
            <a:r>
              <a:rPr lang="zh-CN" altLang="en-US" sz="1400">
                <a:solidFill>
                  <a:schemeClr val="tx1">
                    <a:lumMod val="65000"/>
                    <a:lumOff val="35000"/>
                  </a:schemeClr>
                </a:solidFill>
                <a:latin typeface="+mn-ea"/>
                <a:cs typeface="+mn-ea"/>
              </a:rPr>
              <a:t>回落到</a:t>
            </a:r>
            <a:r>
              <a:rPr lang="en-US" altLang="zh-CN" sz="1400">
                <a:solidFill>
                  <a:schemeClr val="tx1">
                    <a:lumMod val="65000"/>
                    <a:lumOff val="35000"/>
                  </a:schemeClr>
                </a:solidFill>
                <a:latin typeface="+mn-ea"/>
                <a:cs typeface="+mn-ea"/>
              </a:rPr>
              <a:t>6%-8%</a:t>
            </a:r>
            <a:r>
              <a:rPr lang="zh-CN" altLang="en-US" sz="1400">
                <a:solidFill>
                  <a:schemeClr val="tx1">
                    <a:lumMod val="65000"/>
                    <a:lumOff val="35000"/>
                  </a:schemeClr>
                </a:solidFill>
                <a:latin typeface="+mn-ea"/>
                <a:cs typeface="+mn-ea"/>
              </a:rPr>
              <a:t>之间，面临较大的增长压力</a:t>
            </a:r>
            <a:endParaRPr lang="zh-CN" altLang="en-US" sz="1400">
              <a:solidFill>
                <a:schemeClr val="tx1">
                  <a:lumMod val="65000"/>
                  <a:lumOff val="35000"/>
                </a:schemeClr>
              </a:solidFill>
              <a:latin typeface="+mn-ea"/>
              <a:cs typeface="+mn-ea"/>
            </a:endParaRPr>
          </a:p>
          <a:p>
            <a:pPr algn="r">
              <a:lnSpc>
                <a:spcPct val="130000"/>
              </a:lnSpc>
              <a:spcBef>
                <a:spcPct val="0"/>
              </a:spcBef>
              <a:spcAft>
                <a:spcPct val="0"/>
              </a:spcAft>
            </a:pPr>
            <a:r>
              <a:rPr lang="zh-CN" altLang="en-US" sz="1400">
                <a:solidFill>
                  <a:schemeClr val="tx1">
                    <a:lumMod val="65000"/>
                    <a:lumOff val="35000"/>
                  </a:schemeClr>
                </a:solidFill>
                <a:latin typeface="+mn-ea"/>
                <a:cs typeface="+mn-ea"/>
              </a:rPr>
              <a:t>本轮的经济情况，其实也差不多跟</a:t>
            </a:r>
            <a:r>
              <a:rPr lang="en-US" altLang="zh-CN" sz="1400">
                <a:solidFill>
                  <a:schemeClr val="tx1">
                    <a:lumMod val="65000"/>
                    <a:lumOff val="35000"/>
                  </a:schemeClr>
                </a:solidFill>
                <a:latin typeface="+mn-ea"/>
                <a:cs typeface="+mn-ea"/>
              </a:rPr>
              <a:t>19</a:t>
            </a:r>
            <a:r>
              <a:rPr lang="zh-CN" altLang="en-US" sz="1400">
                <a:solidFill>
                  <a:schemeClr val="tx1">
                    <a:lumMod val="65000"/>
                    <a:lumOff val="35000"/>
                  </a:schemeClr>
                </a:solidFill>
                <a:latin typeface="+mn-ea"/>
                <a:cs typeface="+mn-ea"/>
              </a:rPr>
              <a:t>年位置差不多，经历了四年疫情，全球增速放慢，</a:t>
            </a:r>
            <a:r>
              <a:rPr lang="en-US" altLang="zh-CN" sz="1400">
                <a:solidFill>
                  <a:schemeClr val="tx1">
                    <a:lumMod val="65000"/>
                    <a:lumOff val="35000"/>
                  </a:schemeClr>
                </a:solidFill>
                <a:latin typeface="+mn-ea"/>
                <a:cs typeface="+mn-ea"/>
              </a:rPr>
              <a:t> </a:t>
            </a:r>
            <a:r>
              <a:rPr lang="zh-CN" altLang="en-US" sz="1400">
                <a:solidFill>
                  <a:schemeClr val="tx1">
                    <a:lumMod val="65000"/>
                    <a:lumOff val="35000"/>
                  </a:schemeClr>
                </a:solidFill>
                <a:latin typeface="+mn-ea"/>
                <a:cs typeface="+mn-ea"/>
              </a:rPr>
              <a:t>中国经济也到了必须要扭转的时刻。</a:t>
            </a:r>
            <a:endParaRPr lang="zh-CN" altLang="en-US" sz="1400">
              <a:solidFill>
                <a:schemeClr val="tx1">
                  <a:lumMod val="65000"/>
                  <a:lumOff val="35000"/>
                </a:schemeClr>
              </a:solidFill>
              <a:latin typeface="+mn-ea"/>
              <a:cs typeface="+mn-ea"/>
            </a:endParaRPr>
          </a:p>
        </p:txBody>
      </p:sp>
      <p:sp>
        <p:nvSpPr>
          <p:cNvPr id="6" name="矩形 5"/>
          <p:cNvSpPr/>
          <p:nvPr>
            <p:custDataLst>
              <p:tags r:id="rId9"/>
            </p:custDataLst>
          </p:nvPr>
        </p:nvSpPr>
        <p:spPr>
          <a:xfrm>
            <a:off x="1184275" y="2732405"/>
            <a:ext cx="5349240" cy="957580"/>
          </a:xfrm>
          <a:prstGeom prst="rect">
            <a:avLst/>
          </a:prstGeom>
          <a:noFill/>
        </p:spPr>
        <p:txBody>
          <a:bodyPr wrap="square" lIns="0" tIns="0" rIns="0" bIns="0" rtlCol="0" anchor="t" anchorCtr="0">
            <a:noAutofit/>
          </a:bodyPr>
          <a:p>
            <a:pPr algn="r">
              <a:lnSpc>
                <a:spcPct val="130000"/>
              </a:lnSpc>
              <a:spcBef>
                <a:spcPct val="0"/>
              </a:spcBef>
              <a:spcAft>
                <a:spcPct val="0"/>
              </a:spcAft>
            </a:pPr>
            <a:r>
              <a:rPr lang="en-US" altLang="zh-CN" sz="1400">
                <a:solidFill>
                  <a:schemeClr val="tx1">
                    <a:lumMod val="65000"/>
                    <a:lumOff val="35000"/>
                  </a:schemeClr>
                </a:solidFill>
                <a:latin typeface="+mn-ea"/>
                <a:cs typeface="+mn-ea"/>
              </a:rPr>
              <a:t>519</a:t>
            </a:r>
            <a:r>
              <a:rPr lang="zh-CN" altLang="en-US" sz="1400">
                <a:solidFill>
                  <a:schemeClr val="tx1">
                    <a:lumMod val="65000"/>
                    <a:lumOff val="35000"/>
                  </a:schemeClr>
                </a:solidFill>
                <a:latin typeface="+mn-ea"/>
                <a:cs typeface="+mn-ea"/>
              </a:rPr>
              <a:t>行情货币政策宽松，</a:t>
            </a:r>
            <a:r>
              <a:rPr lang="en-US" altLang="zh-CN" sz="1400">
                <a:solidFill>
                  <a:schemeClr val="tx1">
                    <a:lumMod val="65000"/>
                    <a:lumOff val="35000"/>
                  </a:schemeClr>
                </a:solidFill>
                <a:latin typeface="+mn-ea"/>
                <a:cs typeface="+mn-ea"/>
              </a:rPr>
              <a:t>924</a:t>
            </a:r>
            <a:r>
              <a:rPr lang="zh-CN" altLang="en-US" sz="1400">
                <a:solidFill>
                  <a:schemeClr val="tx1">
                    <a:lumMod val="65000"/>
                    <a:lumOff val="35000"/>
                  </a:schemeClr>
                </a:solidFill>
                <a:latin typeface="+mn-ea"/>
                <a:cs typeface="+mn-ea"/>
              </a:rPr>
              <a:t>行情货币政策适度宽松，而此轮</a:t>
            </a:r>
            <a:r>
              <a:rPr lang="en-US" altLang="zh-CN" sz="1400">
                <a:solidFill>
                  <a:schemeClr val="tx1">
                    <a:lumMod val="65000"/>
                    <a:lumOff val="35000"/>
                  </a:schemeClr>
                </a:solidFill>
                <a:latin typeface="+mn-ea"/>
                <a:cs typeface="+mn-ea"/>
              </a:rPr>
              <a:t>924</a:t>
            </a:r>
            <a:r>
              <a:rPr lang="zh-CN" altLang="en-US" sz="1400">
                <a:solidFill>
                  <a:schemeClr val="tx1">
                    <a:lumMod val="65000"/>
                    <a:lumOff val="35000"/>
                  </a:schemeClr>
                </a:solidFill>
                <a:latin typeface="+mn-ea"/>
                <a:cs typeface="+mn-ea"/>
              </a:rPr>
              <a:t>行情货币政策更为宽松，全球流动性释放叠加国内央行超预期的组合政策下，几乎是大放水</a:t>
            </a:r>
            <a:endParaRPr lang="zh-CN" altLang="en-US" sz="1400">
              <a:solidFill>
                <a:schemeClr val="tx1">
                  <a:lumMod val="65000"/>
                  <a:lumOff val="35000"/>
                </a:schemeClr>
              </a:solidFill>
              <a:latin typeface="+mn-ea"/>
              <a:cs typeface="+mn-ea"/>
            </a:endParaRPr>
          </a:p>
        </p:txBody>
      </p:sp>
      <p:sp>
        <p:nvSpPr>
          <p:cNvPr id="7" name="矩形 6"/>
          <p:cNvSpPr/>
          <p:nvPr>
            <p:custDataLst>
              <p:tags r:id="rId10"/>
            </p:custDataLst>
          </p:nvPr>
        </p:nvSpPr>
        <p:spPr>
          <a:xfrm>
            <a:off x="1184239" y="4380357"/>
            <a:ext cx="4550679" cy="730022"/>
          </a:xfrm>
          <a:prstGeom prst="rect">
            <a:avLst/>
          </a:prstGeom>
          <a:noFill/>
        </p:spPr>
        <p:txBody>
          <a:bodyPr wrap="square" lIns="0" tIns="0" rIns="0" bIns="0" rtlCol="0" anchor="t" anchorCtr="0">
            <a:noAutofit/>
          </a:bodyPr>
          <a:p>
            <a:pPr algn="r">
              <a:lnSpc>
                <a:spcPct val="130000"/>
              </a:lnSpc>
              <a:spcBef>
                <a:spcPct val="0"/>
              </a:spcBef>
              <a:spcAft>
                <a:spcPct val="0"/>
              </a:spcAft>
            </a:pPr>
            <a:r>
              <a:rPr lang="en-US" altLang="zh-CN" sz="1400">
                <a:solidFill>
                  <a:schemeClr val="tx1">
                    <a:lumMod val="65000"/>
                    <a:lumOff val="35000"/>
                  </a:schemeClr>
                </a:solidFill>
                <a:latin typeface="+mn-ea"/>
                <a:cs typeface="+mn-ea"/>
              </a:rPr>
              <a:t>924</a:t>
            </a:r>
            <a:r>
              <a:rPr lang="zh-CN" altLang="en-US" sz="1400">
                <a:solidFill>
                  <a:schemeClr val="tx1">
                    <a:lumMod val="65000"/>
                    <a:lumOff val="35000"/>
                  </a:schemeClr>
                </a:solidFill>
                <a:latin typeface="+mn-ea"/>
                <a:cs typeface="+mn-ea"/>
              </a:rPr>
              <a:t>行情实际上也是政策驱动上涨，政策底进一步夯实下，提振经济和股市的方向和目标很明确。</a:t>
            </a:r>
            <a:r>
              <a:rPr lang="en-US" altLang="zh-CN" sz="1400">
                <a:solidFill>
                  <a:schemeClr val="tx1">
                    <a:lumMod val="65000"/>
                    <a:lumOff val="35000"/>
                  </a:schemeClr>
                </a:solidFill>
                <a:latin typeface="+mn-ea"/>
                <a:cs typeface="+mn-ea"/>
              </a:rPr>
              <a:t>519</a:t>
            </a:r>
            <a:r>
              <a:rPr lang="zh-CN" altLang="en-US" sz="1400">
                <a:solidFill>
                  <a:schemeClr val="tx1">
                    <a:lumMod val="65000"/>
                    <a:lumOff val="35000"/>
                  </a:schemeClr>
                </a:solidFill>
                <a:latin typeface="+mn-ea"/>
                <a:cs typeface="+mn-ea"/>
              </a:rPr>
              <a:t>行情一口气上涨一个月，指数涨幅</a:t>
            </a:r>
            <a:r>
              <a:rPr lang="en-US" altLang="zh-CN" sz="1400">
                <a:solidFill>
                  <a:schemeClr val="tx1">
                    <a:lumMod val="65000"/>
                    <a:lumOff val="35000"/>
                  </a:schemeClr>
                </a:solidFill>
                <a:latin typeface="+mn-ea"/>
                <a:cs typeface="+mn-ea"/>
              </a:rPr>
              <a:t>60%</a:t>
            </a:r>
            <a:r>
              <a:rPr lang="zh-CN" altLang="en-US" sz="1400">
                <a:solidFill>
                  <a:schemeClr val="tx1">
                    <a:lumMod val="65000"/>
                    <a:lumOff val="35000"/>
                  </a:schemeClr>
                </a:solidFill>
                <a:latin typeface="+mn-ea"/>
                <a:cs typeface="+mn-ea"/>
              </a:rPr>
              <a:t>。目前，行情仅上涨一周，就已经大涨</a:t>
            </a:r>
            <a:r>
              <a:rPr lang="en-US" altLang="zh-CN" sz="1400">
                <a:solidFill>
                  <a:schemeClr val="tx1">
                    <a:lumMod val="65000"/>
                    <a:lumOff val="35000"/>
                  </a:schemeClr>
                </a:solidFill>
                <a:latin typeface="+mn-ea"/>
                <a:cs typeface="+mn-ea"/>
              </a:rPr>
              <a:t>20%</a:t>
            </a:r>
            <a:r>
              <a:rPr lang="zh-CN" altLang="en-US" sz="1400">
                <a:solidFill>
                  <a:schemeClr val="tx1">
                    <a:lumMod val="65000"/>
                    <a:lumOff val="35000"/>
                  </a:schemeClr>
                </a:solidFill>
                <a:latin typeface="+mn-ea"/>
                <a:cs typeface="+mn-ea"/>
              </a:rPr>
              <a:t>，力度同期超</a:t>
            </a:r>
            <a:r>
              <a:rPr lang="en-US" altLang="zh-CN" sz="1400">
                <a:solidFill>
                  <a:schemeClr val="tx1">
                    <a:lumMod val="65000"/>
                    <a:lumOff val="35000"/>
                  </a:schemeClr>
                </a:solidFill>
                <a:latin typeface="+mn-ea"/>
                <a:cs typeface="+mn-ea"/>
              </a:rPr>
              <a:t>519</a:t>
            </a:r>
            <a:r>
              <a:rPr lang="zh-CN" altLang="en-US" sz="1400">
                <a:solidFill>
                  <a:schemeClr val="tx1">
                    <a:lumMod val="65000"/>
                    <a:lumOff val="35000"/>
                  </a:schemeClr>
                </a:solidFill>
                <a:latin typeface="+mn-ea"/>
                <a:cs typeface="+mn-ea"/>
              </a:rPr>
              <a:t>行情</a:t>
            </a:r>
            <a:endParaRPr lang="zh-CN" altLang="en-US" sz="1400">
              <a:solidFill>
                <a:schemeClr val="tx1">
                  <a:lumMod val="65000"/>
                  <a:lumOff val="35000"/>
                </a:schemeClr>
              </a:solidFill>
              <a:latin typeface="+mn-ea"/>
              <a:cs typeface="+mn-ea"/>
            </a:endParaRPr>
          </a:p>
        </p:txBody>
      </p:sp>
      <p:sp>
        <p:nvSpPr>
          <p:cNvPr id="104" name="椭圆 103"/>
          <p:cNvSpPr/>
          <p:nvPr>
            <p:custDataLst>
              <p:tags r:id="rId11"/>
            </p:custDataLst>
          </p:nvPr>
        </p:nvSpPr>
        <p:spPr>
          <a:xfrm>
            <a:off x="8141288" y="2371930"/>
            <a:ext cx="360505" cy="3605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endParaRPr>
          </a:p>
        </p:txBody>
      </p:sp>
      <p:sp>
        <p:nvSpPr>
          <p:cNvPr id="106" name="椭圆 105"/>
          <p:cNvSpPr/>
          <p:nvPr>
            <p:custDataLst>
              <p:tags r:id="rId12"/>
            </p:custDataLst>
          </p:nvPr>
        </p:nvSpPr>
        <p:spPr>
          <a:xfrm>
            <a:off x="7432064" y="3458297"/>
            <a:ext cx="360505" cy="3605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endParaRPr>
          </a:p>
        </p:txBody>
      </p:sp>
      <p:sp>
        <p:nvSpPr>
          <p:cNvPr id="107" name="椭圆 106"/>
          <p:cNvSpPr/>
          <p:nvPr>
            <p:custDataLst>
              <p:tags r:id="rId13"/>
            </p:custDataLst>
          </p:nvPr>
        </p:nvSpPr>
        <p:spPr>
          <a:xfrm>
            <a:off x="6607063" y="4537038"/>
            <a:ext cx="360505" cy="360505"/>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endParaRPr>
          </a:p>
        </p:txBody>
      </p:sp>
      <p:pic>
        <p:nvPicPr>
          <p:cNvPr id="18" name="图片 12" descr="343439383331313b343532303032383bbfcdbba7b9dcc0ed"/>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6688870" y="4618845"/>
            <a:ext cx="196520" cy="196520"/>
          </a:xfrm>
          <a:prstGeom prst="rect">
            <a:avLst/>
          </a:prstGeom>
        </p:spPr>
      </p:pic>
      <p:pic>
        <p:nvPicPr>
          <p:cNvPr id="8" name="图形 7"/>
          <p:cNvPicPr>
            <a:picLocks noChangeAspect="1"/>
          </p:cNvPicPr>
          <p:nvPr>
            <p:custDataLst>
              <p:tags r:id="rId17"/>
            </p:custDataLst>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504165" y="3540104"/>
            <a:ext cx="215850" cy="196520"/>
          </a:xfrm>
          <a:prstGeom prst="rect">
            <a:avLst/>
          </a:prstGeom>
        </p:spPr>
      </p:pic>
      <p:pic>
        <p:nvPicPr>
          <p:cNvPr id="21" name="图片 11" descr="343439383331313b343532303032373bbfcdbba7b5b5b0b8"/>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8223095" y="2453737"/>
            <a:ext cx="196520" cy="196520"/>
          </a:xfrm>
          <a:prstGeom prst="rect">
            <a:avLst/>
          </a:prstGeom>
        </p:spPr>
      </p:pic>
    </p:spTree>
    <p:custDataLst>
      <p:tags r:id="rId2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178685" y="0"/>
            <a:ext cx="686943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      519</a:t>
            </a:r>
            <a:r>
              <a:rPr kumimoji="0" lang="zh-CN" altLang="en-US"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行情的技术</a:t>
            </a:r>
            <a:r>
              <a:rPr kumimoji="0" lang="zh-CN" altLang="en-US"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走势</a:t>
            </a:r>
            <a:endParaRPr kumimoji="0" lang="zh-CN" altLang="en-US"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endParaRPr>
          </a:p>
        </p:txBody>
      </p:sp>
      <p:sp>
        <p:nvSpPr>
          <p:cNvPr id="13" name="文本框 12"/>
          <p:cNvSpPr txBox="1"/>
          <p:nvPr userDrawn="1">
            <p:custDataLst>
              <p:tags r:id="rId2"/>
            </p:custDataLst>
          </p:nvPr>
        </p:nvSpPr>
        <p:spPr>
          <a:xfrm>
            <a:off x="755650" y="6397625"/>
            <a:ext cx="10939780" cy="460375"/>
          </a:xfrm>
          <a:prstGeom prst="rect">
            <a:avLst/>
          </a:prstGeom>
          <a:noFill/>
        </p:spPr>
        <p:txBody>
          <a:bodyPr wrap="square" rtlCol="0" anchor="t">
            <a:spAutoFit/>
          </a:bodyPr>
          <a:p>
            <a:pPr algn="ctr">
              <a:buClrTx/>
              <a:buSzTx/>
              <a:buFontTx/>
            </a:pP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a:t>
            </a:r>
            <a:endPar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endParaRPr>
          </a:p>
          <a:p>
            <a:pPr algn="ctr">
              <a:buClrTx/>
              <a:buSzTx/>
              <a:buFontTx/>
            </a:pP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2" name="图片 1"/>
          <p:cNvPicPr>
            <a:picLocks noChangeAspect="1"/>
          </p:cNvPicPr>
          <p:nvPr/>
        </p:nvPicPr>
        <p:blipFill>
          <a:blip r:embed="rId3"/>
          <a:stretch>
            <a:fillRect/>
          </a:stretch>
        </p:blipFill>
        <p:spPr>
          <a:xfrm>
            <a:off x="553085" y="1066800"/>
            <a:ext cx="10521950" cy="4413885"/>
          </a:xfrm>
          <a:prstGeom prst="rect">
            <a:avLst/>
          </a:prstGeom>
        </p:spPr>
      </p:pic>
      <p:sp>
        <p:nvSpPr>
          <p:cNvPr id="3" name="文本框 2"/>
          <p:cNvSpPr txBox="1"/>
          <p:nvPr/>
        </p:nvSpPr>
        <p:spPr>
          <a:xfrm>
            <a:off x="3556000" y="3767455"/>
            <a:ext cx="5080000" cy="2061210"/>
          </a:xfrm>
          <a:prstGeom prst="rect">
            <a:avLst/>
          </a:prstGeom>
        </p:spPr>
        <p:txBody>
          <a:bodyPr>
            <a:spAutoFit/>
          </a:bodyPr>
          <a:p>
            <a:pPr marL="0" indent="0" algn="just">
              <a:spcBef>
                <a:spcPct val="0"/>
              </a:spcBef>
              <a:spcAft>
                <a:spcPct val="0"/>
              </a:spcAft>
            </a:pPr>
            <a:r>
              <a:rPr lang="zh-CN" altLang="en-US" sz="1600" b="0" i="0">
                <a:solidFill>
                  <a:srgbClr val="333333"/>
                </a:solidFill>
                <a:latin typeface="微软雅黑" panose="020B0503020204020204" pitchFamily="34" charset="-122"/>
                <a:ea typeface="微软雅黑" panose="020B0503020204020204" pitchFamily="34" charset="-122"/>
              </a:rPr>
              <a:t>看下</a:t>
            </a:r>
            <a:r>
              <a:rPr lang="en-US" altLang="zh-CN" sz="1600" b="0" i="0">
                <a:solidFill>
                  <a:srgbClr val="333333"/>
                </a:solidFill>
                <a:latin typeface="微软雅黑" panose="020B0503020204020204" pitchFamily="34" charset="-122"/>
                <a:ea typeface="微软雅黑" panose="020B0503020204020204" pitchFamily="34" charset="-122"/>
              </a:rPr>
              <a:t>519</a:t>
            </a:r>
            <a:r>
              <a:rPr lang="zh-CN" altLang="en-US" sz="1600" b="0" i="0">
                <a:solidFill>
                  <a:srgbClr val="333333"/>
                </a:solidFill>
                <a:latin typeface="微软雅黑" panose="020B0503020204020204" pitchFamily="34" charset="-122"/>
                <a:ea typeface="微软雅黑" panose="020B0503020204020204" pitchFamily="34" charset="-122"/>
              </a:rPr>
              <a:t>位置的行情走势， 从</a:t>
            </a:r>
            <a:r>
              <a:rPr lang="en-US" altLang="zh-CN" sz="1600" b="0" i="0">
                <a:solidFill>
                  <a:srgbClr val="333333"/>
                </a:solidFill>
                <a:latin typeface="微软雅黑" panose="020B0503020204020204" pitchFamily="34" charset="-122"/>
                <a:ea typeface="微软雅黑" panose="020B0503020204020204" pitchFamily="34" charset="-122"/>
              </a:rPr>
              <a:t>1047-1756 </a:t>
            </a:r>
            <a:r>
              <a:rPr lang="zh-CN" altLang="en-US" sz="1600" b="0" i="0">
                <a:solidFill>
                  <a:srgbClr val="333333"/>
                </a:solidFill>
                <a:latin typeface="微软雅黑" panose="020B0503020204020204" pitchFamily="34" charset="-122"/>
                <a:ea typeface="微软雅黑" panose="020B0503020204020204" pitchFamily="34" charset="-122"/>
              </a:rPr>
              <a:t>涨了</a:t>
            </a:r>
            <a:r>
              <a:rPr lang="en-US" altLang="zh-CN" sz="1600" b="0" i="0">
                <a:solidFill>
                  <a:srgbClr val="333333"/>
                </a:solidFill>
                <a:latin typeface="微软雅黑" panose="020B0503020204020204" pitchFamily="34" charset="-122"/>
                <a:ea typeface="微软雅黑" panose="020B0503020204020204" pitchFamily="34" charset="-122"/>
              </a:rPr>
              <a:t>700</a:t>
            </a:r>
            <a:r>
              <a:rPr lang="zh-CN" altLang="en-US" sz="1600" b="0" i="0">
                <a:solidFill>
                  <a:srgbClr val="333333"/>
                </a:solidFill>
                <a:latin typeface="微软雅黑" panose="020B0503020204020204" pitchFamily="34" charset="-122"/>
                <a:ea typeface="微软雅黑" panose="020B0503020204020204" pitchFamily="34" charset="-122"/>
              </a:rPr>
              <a:t>个点， 整体中线调整位置</a:t>
            </a:r>
            <a:r>
              <a:rPr lang="en-US" altLang="zh-CN" sz="1600" b="0" i="0">
                <a:solidFill>
                  <a:srgbClr val="333333"/>
                </a:solidFill>
                <a:latin typeface="微软雅黑" panose="020B0503020204020204" pitchFamily="34" charset="-122"/>
                <a:ea typeface="微软雅黑" panose="020B0503020204020204" pitchFamily="34" charset="-122"/>
              </a:rPr>
              <a:t>1350</a:t>
            </a:r>
            <a:r>
              <a:rPr lang="zh-CN" altLang="en-US" sz="1600" b="0" i="0">
                <a:solidFill>
                  <a:srgbClr val="333333"/>
                </a:solidFill>
                <a:latin typeface="微软雅黑" panose="020B0503020204020204" pitchFamily="34" charset="-122"/>
                <a:ea typeface="微软雅黑" panose="020B0503020204020204" pitchFamily="34" charset="-122"/>
              </a:rPr>
              <a:t>位置 这个位置的调整周期时间比较长哈。 但是点位我们算一下</a:t>
            </a:r>
            <a:endParaRPr lang="zh-CN" altLang="en-US" sz="1600" b="0" i="0">
              <a:solidFill>
                <a:srgbClr val="333333"/>
              </a:solidFill>
              <a:latin typeface="微软雅黑" panose="020B0503020204020204" pitchFamily="34" charset="-122"/>
              <a:ea typeface="微软雅黑" panose="020B0503020204020204" pitchFamily="34" charset="-122"/>
            </a:endParaRPr>
          </a:p>
          <a:p>
            <a:pPr marL="0" indent="0" algn="just">
              <a:spcBef>
                <a:spcPct val="0"/>
              </a:spcBef>
              <a:spcAft>
                <a:spcPct val="0"/>
              </a:spcAft>
            </a:pPr>
            <a:r>
              <a:rPr lang="en-US" altLang="zh-CN" sz="1600" b="0" i="0">
                <a:solidFill>
                  <a:srgbClr val="333333"/>
                </a:solidFill>
                <a:latin typeface="微软雅黑" panose="020B0503020204020204" pitchFamily="34" charset="-122"/>
                <a:ea typeface="微软雅黑" panose="020B0503020204020204" pitchFamily="34" charset="-122"/>
              </a:rPr>
              <a:t>1047+1756=2803/2 =1400</a:t>
            </a:r>
            <a:r>
              <a:rPr lang="zh-CN" altLang="en-US" sz="1600" b="0" i="0">
                <a:solidFill>
                  <a:srgbClr val="333333"/>
                </a:solidFill>
                <a:latin typeface="微软雅黑" panose="020B0503020204020204" pitchFamily="34" charset="-122"/>
                <a:ea typeface="微软雅黑" panose="020B0503020204020204" pitchFamily="34" charset="-122"/>
              </a:rPr>
              <a:t>点位置 而指数落到了最低点</a:t>
            </a:r>
            <a:r>
              <a:rPr lang="en-US" altLang="zh-CN" sz="1600" b="0" i="0">
                <a:solidFill>
                  <a:srgbClr val="333333"/>
                </a:solidFill>
                <a:latin typeface="微软雅黑" panose="020B0503020204020204" pitchFamily="34" charset="-122"/>
                <a:ea typeface="微软雅黑" panose="020B0503020204020204" pitchFamily="34" charset="-122"/>
              </a:rPr>
              <a:t>1350</a:t>
            </a:r>
            <a:r>
              <a:rPr lang="zh-CN" altLang="en-US" sz="1600" b="0" i="0">
                <a:solidFill>
                  <a:srgbClr val="333333"/>
                </a:solidFill>
                <a:latin typeface="微软雅黑" panose="020B0503020204020204" pitchFamily="34" charset="-122"/>
                <a:ea typeface="微软雅黑" panose="020B0503020204020204" pitchFamily="34" charset="-122"/>
              </a:rPr>
              <a:t>附件 。</a:t>
            </a:r>
            <a:endParaRPr lang="zh-CN" altLang="en-US" sz="1600" b="0" i="0">
              <a:solidFill>
                <a:srgbClr val="333333"/>
              </a:solidFill>
              <a:latin typeface="微软雅黑" panose="020B0503020204020204" pitchFamily="34" charset="-122"/>
              <a:ea typeface="微软雅黑" panose="020B0503020204020204" pitchFamily="34" charset="-122"/>
            </a:endParaRPr>
          </a:p>
          <a:p>
            <a:pPr marL="0" indent="0" algn="just">
              <a:spcBef>
                <a:spcPct val="0"/>
              </a:spcBef>
              <a:spcAft>
                <a:spcPct val="0"/>
              </a:spcAft>
            </a:pPr>
            <a:r>
              <a:rPr lang="zh-CN" altLang="en-US" sz="1600" b="0" i="0">
                <a:solidFill>
                  <a:srgbClr val="333333"/>
                </a:solidFill>
                <a:latin typeface="微软雅黑" panose="020B0503020204020204" pitchFamily="34" charset="-122"/>
                <a:ea typeface="微软雅黑" panose="020B0503020204020204" pitchFamily="34" charset="-122"/>
              </a:rPr>
              <a:t>如果按照个股的调整，那么回撤到一个股票的二分之一位置将是一个非常重要的支撑也是多头没有放弃的位置 。</a:t>
            </a:r>
            <a:endParaRPr lang="zh-CN" altLang="en-US" sz="1600" b="0" i="0">
              <a:solidFill>
                <a:srgbClr val="333333"/>
              </a:solidFill>
              <a:latin typeface="微软雅黑" panose="020B0503020204020204" pitchFamily="34" charset="-122"/>
              <a:ea typeface="微软雅黑" panose="020B0503020204020204" pitchFamily="34" charset="-122"/>
            </a:endParaRPr>
          </a:p>
        </p:txBody>
      </p:sp>
    </p:spTree>
    <p:custDataLst>
      <p:tags r:id="rId4"/>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178685" y="0"/>
            <a:ext cx="6869430" cy="279971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      </a:t>
            </a:r>
            <a:r>
              <a:rPr kumimoji="0" lang="zh-CN" altLang="en-US"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对比技术</a:t>
            </a:r>
            <a:r>
              <a:rPr kumimoji="0" lang="zh-CN" altLang="en-US"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走势</a:t>
            </a:r>
            <a:endParaRPr kumimoji="0" lang="zh-CN" altLang="en-US"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endParaRPr>
          </a:p>
          <a:p>
            <a:pPr marL="0" marR="0" lvl="0" indent="0" algn="ctr" defTabSz="914400" rtl="0" eaLnBrk="1" fontAlgn="auto" latinLnBrk="0" hangingPunct="1">
              <a:lnSpc>
                <a:spcPct val="100000"/>
              </a:lnSpc>
              <a:spcBef>
                <a:spcPts val="0"/>
              </a:spcBef>
              <a:spcAft>
                <a:spcPts val="0"/>
              </a:spcAft>
              <a:buClrTx/>
              <a:buSzTx/>
              <a:buFontTx/>
              <a:buNone/>
              <a:defRPr/>
            </a:pPr>
            <a:endParaRPr kumimoji="0" lang="en-US" altLang="zh-CN"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endParaRPr>
          </a:p>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那么我们看下这波按照</a:t>
            </a:r>
            <a:r>
              <a:rPr kumimoji="0" lang="en-US" altLang="zh-CN"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519</a:t>
            </a:r>
            <a:r>
              <a:rPr kumimoji="0" lang="zh-CN" altLang="en-US"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rPr>
              <a:t>牛市行情调整的位置是多。</a:t>
            </a:r>
            <a:endParaRPr kumimoji="0" lang="zh-CN" altLang="en-US" sz="4400" b="0" i="0" u="none" strike="noStrike" kern="1200" cap="none" spc="0" normalizeH="0" baseline="0" noProof="0" dirty="0">
              <a:ln>
                <a:noFill/>
              </a:ln>
              <a:solidFill>
                <a:srgbClr val="FFFFFF"/>
              </a:solidFill>
              <a:effectLst/>
              <a:uLnTx/>
              <a:uFillTx/>
              <a:latin typeface="方正宝黑体 简 Medium" panose="02010600010101010101" charset="-122"/>
              <a:ea typeface="方正宝黑体 简 Medium" panose="02010600010101010101" charset="-122"/>
              <a:cs typeface="文道潮黑体" panose="02010600040101010101" charset="-122"/>
              <a:sym typeface="方正宝黑体 简 Medium" panose="02010600010101010101" charset="-122"/>
            </a:endParaRPr>
          </a:p>
        </p:txBody>
      </p:sp>
      <p:sp>
        <p:nvSpPr>
          <p:cNvPr id="13" name="文本框 12"/>
          <p:cNvSpPr txBox="1"/>
          <p:nvPr userDrawn="1">
            <p:custDataLst>
              <p:tags r:id="rId2"/>
            </p:custDataLst>
          </p:nvPr>
        </p:nvSpPr>
        <p:spPr>
          <a:xfrm>
            <a:off x="755650" y="6397625"/>
            <a:ext cx="10939780" cy="460375"/>
          </a:xfrm>
          <a:prstGeom prst="rect">
            <a:avLst/>
          </a:prstGeom>
          <a:noFill/>
        </p:spPr>
        <p:txBody>
          <a:bodyPr wrap="square" rtlCol="0" anchor="t">
            <a:spAutoFit/>
          </a:bodyPr>
          <a:p>
            <a:pPr algn="ctr">
              <a:buClrTx/>
              <a:buSzTx/>
              <a:buFontTx/>
            </a:pP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刘涛</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  |  </a:t>
            </a:r>
            <a:r>
              <a:rPr lang="zh-CN" altLang="en-US"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执业编号</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rPr>
              <a:t>:</a:t>
            </a:r>
            <a:r>
              <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mn-ea"/>
              </a:rPr>
              <a:t>A1120619060024</a:t>
            </a:r>
            <a:endParaRPr lang="en-US" altLang="zh-CN" sz="1200">
              <a:solidFill>
                <a:schemeClr val="bg1"/>
              </a:solidFill>
              <a:latin typeface="方正宝黑体 简 Medium" panose="02010600010101010101" charset="-122"/>
              <a:ea typeface="方正宝黑体 简 Medium" panose="02010600010101010101" charset="-122"/>
              <a:cs typeface="方正宝黑体 简 Medium" panose="02010600010101010101" charset="-122"/>
              <a:sym typeface="方正宝黑体 简 Medium" panose="02010600010101010101" charset="-122"/>
            </a:endParaRPr>
          </a:p>
          <a:p>
            <a:pPr algn="ctr">
              <a:buClrTx/>
              <a:buSzTx/>
              <a:buFontTx/>
            </a:pPr>
            <a:r>
              <a:rPr lang="en-US" altLang="zh-CN"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  </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风险提示:观点基于软件数据和理论模型分析，仅供参考，不构成买卖建议，股市有风险，投资需谨慎</a:t>
            </a:r>
            <a:r>
              <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rPr>
              <a:t>慎</a:t>
            </a:r>
            <a:endParaRPr lang="zh-CN" altLang="en-US" sz="1200">
              <a:ln>
                <a:noFill/>
              </a:ln>
              <a:solidFill>
                <a:schemeClr val="bg1">
                  <a:lumMod val="95000"/>
                </a:schemeClr>
              </a:solidFill>
              <a:latin typeface="黑体" panose="02010609060101010101" charset="-122"/>
              <a:ea typeface="黑体" panose="02010609060101010101" charset="-122"/>
              <a:cs typeface="黑体" panose="02010609060101010101" charset="-122"/>
              <a:sym typeface="+mn-ea"/>
            </a:endParaRPr>
          </a:p>
        </p:txBody>
      </p:sp>
      <p:pic>
        <p:nvPicPr>
          <p:cNvPr id="3" name="图片 2"/>
          <p:cNvPicPr>
            <a:picLocks noChangeAspect="1"/>
          </p:cNvPicPr>
          <p:nvPr/>
        </p:nvPicPr>
        <p:blipFill>
          <a:blip r:embed="rId3"/>
          <a:stretch>
            <a:fillRect/>
          </a:stretch>
        </p:blipFill>
        <p:spPr>
          <a:xfrm>
            <a:off x="821690" y="852805"/>
            <a:ext cx="10808335" cy="5775325"/>
          </a:xfrm>
          <a:prstGeom prst="rect">
            <a:avLst/>
          </a:prstGeom>
        </p:spPr>
      </p:pic>
      <p:sp>
        <p:nvSpPr>
          <p:cNvPr id="5" name="文本框 4"/>
          <p:cNvSpPr txBox="1"/>
          <p:nvPr/>
        </p:nvSpPr>
        <p:spPr>
          <a:xfrm>
            <a:off x="2241550" y="2547620"/>
            <a:ext cx="6617970" cy="2584450"/>
          </a:xfrm>
          <a:prstGeom prst="rect">
            <a:avLst/>
          </a:prstGeom>
          <a:noFill/>
        </p:spPr>
        <p:txBody>
          <a:bodyPr wrap="square" rtlCol="0">
            <a:spAutoFit/>
          </a:bodyPr>
          <a:p>
            <a:r>
              <a:rPr lang="zh-CN" altLang="en-US"/>
              <a:t>我们在看一下，</a:t>
            </a:r>
            <a:r>
              <a:rPr lang="en-US" altLang="zh-CN"/>
              <a:t>924</a:t>
            </a:r>
            <a:r>
              <a:rPr lang="zh-CN" altLang="en-US"/>
              <a:t>行情与</a:t>
            </a:r>
            <a:r>
              <a:rPr lang="en-US" altLang="zh-CN"/>
              <a:t>519</a:t>
            </a:r>
            <a:r>
              <a:rPr lang="zh-CN" altLang="en-US"/>
              <a:t>行情</a:t>
            </a:r>
            <a:r>
              <a:rPr lang="en-US" altLang="zh-CN"/>
              <a:t> </a:t>
            </a:r>
            <a:r>
              <a:rPr lang="zh-CN" altLang="en-US"/>
              <a:t>除了上涨速度，这个倾斜角度不一样，其他基本上都是一模一样的。</a:t>
            </a:r>
            <a:r>
              <a:rPr lang="en-US" altLang="zh-CN"/>
              <a:t> </a:t>
            </a:r>
            <a:r>
              <a:rPr lang="zh-CN" altLang="en-US"/>
              <a:t>背景以及技术</a:t>
            </a:r>
            <a:r>
              <a:rPr lang="en-US" altLang="zh-CN"/>
              <a:t> </a:t>
            </a:r>
            <a:r>
              <a:rPr lang="zh-CN" altLang="en-US"/>
              <a:t>多方面</a:t>
            </a:r>
            <a:endParaRPr lang="zh-CN" altLang="en-US"/>
          </a:p>
          <a:p>
            <a:endParaRPr lang="en-US" altLang="zh-CN"/>
          </a:p>
          <a:p>
            <a:r>
              <a:rPr lang="zh-CN" altLang="en-US"/>
              <a:t>那么我们看下这波按照</a:t>
            </a:r>
            <a:r>
              <a:rPr lang="en-US" altLang="zh-CN"/>
              <a:t>519</a:t>
            </a:r>
            <a:r>
              <a:rPr lang="zh-CN" altLang="en-US"/>
              <a:t>牛市行情调整的位置是多少。</a:t>
            </a:r>
            <a:r>
              <a:rPr lang="en-US" altLang="zh-CN"/>
              <a:t>2689+3674=6363/2 =3181</a:t>
            </a:r>
            <a:endParaRPr lang="en-US" altLang="zh-CN"/>
          </a:p>
          <a:p>
            <a:endParaRPr lang="en-US" altLang="zh-CN"/>
          </a:p>
          <a:p>
            <a:r>
              <a:rPr lang="zh-CN" altLang="en-US"/>
              <a:t>如果按照调整的点位</a:t>
            </a:r>
            <a:r>
              <a:rPr lang="en-US" altLang="zh-CN"/>
              <a:t> </a:t>
            </a:r>
            <a:r>
              <a:rPr lang="zh-CN" altLang="en-US"/>
              <a:t>这个点是已经到了，</a:t>
            </a:r>
            <a:r>
              <a:rPr lang="en-US" altLang="zh-CN"/>
              <a:t> </a:t>
            </a:r>
            <a:r>
              <a:rPr lang="zh-CN" altLang="en-US"/>
              <a:t>但是我们刚才看到，</a:t>
            </a:r>
            <a:r>
              <a:rPr lang="en-US" altLang="zh-CN"/>
              <a:t>519</a:t>
            </a:r>
            <a:r>
              <a:rPr lang="zh-CN" altLang="en-US"/>
              <a:t>位置是往下探了</a:t>
            </a:r>
            <a:r>
              <a:rPr lang="en-US" altLang="zh-CN"/>
              <a:t>50</a:t>
            </a:r>
            <a:r>
              <a:rPr lang="zh-CN" altLang="en-US"/>
              <a:t>个点左右，</a:t>
            </a:r>
            <a:r>
              <a:rPr lang="en-US" altLang="zh-CN"/>
              <a:t> </a:t>
            </a:r>
            <a:r>
              <a:rPr lang="zh-CN" altLang="en-US"/>
              <a:t>那么这波最低点位应该能落到</a:t>
            </a:r>
            <a:r>
              <a:rPr lang="en-US" altLang="zh-CN"/>
              <a:t>3130 </a:t>
            </a:r>
            <a:r>
              <a:rPr lang="zh-CN" altLang="en-US"/>
              <a:t>。</a:t>
            </a:r>
            <a:r>
              <a:rPr lang="en-US" altLang="zh-CN"/>
              <a:t> </a:t>
            </a:r>
            <a:r>
              <a:rPr lang="zh-CN" altLang="en-US"/>
              <a:t>也就是</a:t>
            </a:r>
            <a:r>
              <a:rPr lang="en-US" altLang="zh-CN"/>
              <a:t>3150</a:t>
            </a:r>
            <a:r>
              <a:rPr lang="zh-CN" altLang="en-US"/>
              <a:t>上下</a:t>
            </a:r>
            <a:r>
              <a:rPr lang="en-US" altLang="zh-CN"/>
              <a:t>20</a:t>
            </a:r>
            <a:r>
              <a:rPr lang="zh-CN" altLang="en-US"/>
              <a:t>个点的振幅</a:t>
            </a:r>
            <a:r>
              <a:rPr lang="en-US" altLang="zh-CN"/>
              <a:t> </a:t>
            </a:r>
            <a:r>
              <a:rPr lang="zh-CN" altLang="en-US"/>
              <a:t>。</a:t>
            </a:r>
            <a:endParaRPr lang="zh-CN" altLang="en-US"/>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rPr>
              <a:t>调整的</a:t>
            </a:r>
            <a:r>
              <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rPr>
              <a:t>意义</a:t>
            </a:r>
            <a:endPar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endParaRPr>
          </a:p>
        </p:txBody>
      </p:sp>
      <p:sp>
        <p:nvSpPr>
          <p:cNvPr id="3" name="任意多边形: 形状 2"/>
          <p:cNvSpPr/>
          <p:nvPr>
            <p:custDataLst>
              <p:tags r:id="rId2"/>
            </p:custDataLst>
          </p:nvPr>
        </p:nvSpPr>
        <p:spPr>
          <a:xfrm>
            <a:off x="0" y="2633028"/>
            <a:ext cx="12192000" cy="2785164"/>
          </a:xfrm>
          <a:custGeom>
            <a:avLst/>
            <a:gdLst>
              <a:gd name="connsiteX0" fmla="*/ 12157881 w 12157880"/>
              <a:gd name="connsiteY0" fmla="*/ 0 h 3034262"/>
              <a:gd name="connsiteX1" fmla="*/ 0 w 12157880"/>
              <a:gd name="connsiteY1" fmla="*/ 2361219 h 3034262"/>
              <a:gd name="connsiteX2" fmla="*/ 0 w 12157880"/>
              <a:gd name="connsiteY2" fmla="*/ 3034263 h 3034262"/>
              <a:gd name="connsiteX3" fmla="*/ 12154696 w 12157880"/>
              <a:gd name="connsiteY3" fmla="*/ 3034263 h 3034262"/>
              <a:gd name="connsiteX4" fmla="*/ 12157881 w 12157880"/>
              <a:gd name="connsiteY4" fmla="*/ 0 h 303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7880" h="3034262">
                <a:moveTo>
                  <a:pt x="12157881" y="0"/>
                </a:moveTo>
                <a:cubicBezTo>
                  <a:pt x="7303145" y="2609769"/>
                  <a:pt x="0" y="2361219"/>
                  <a:pt x="0" y="2361219"/>
                </a:cubicBezTo>
                <a:lnTo>
                  <a:pt x="0" y="3034263"/>
                </a:lnTo>
                <a:lnTo>
                  <a:pt x="12154696" y="3034263"/>
                </a:lnTo>
                <a:lnTo>
                  <a:pt x="12157881" y="0"/>
                </a:lnTo>
                <a:close/>
              </a:path>
            </a:pathLst>
          </a:custGeom>
          <a:gradFill flip="none" rotWithShape="1">
            <a:gsLst>
              <a:gs pos="100000">
                <a:schemeClr val="accent1">
                  <a:lumMod val="50000"/>
                  <a:lumOff val="50000"/>
                  <a:alpha val="80000"/>
                </a:schemeClr>
              </a:gs>
              <a:gs pos="0">
                <a:schemeClr val="accent1">
                  <a:lumMod val="50000"/>
                  <a:lumOff val="50000"/>
                  <a:alpha val="10000"/>
                </a:schemeClr>
              </a:gs>
            </a:gsLst>
            <a:lin ang="0" scaled="1"/>
            <a:tileRect/>
          </a:gradFill>
          <a:ln w="22746" cap="flat">
            <a:noFill/>
            <a:prstDash val="solid"/>
            <a:miter/>
          </a:ln>
        </p:spPr>
        <p:txBody>
          <a:bodyPr rtlCol="0" anchor="ctr"/>
          <a:p>
            <a:endParaRPr lang="zh-CN" altLang="en-US">
              <a:solidFill>
                <a:schemeClr val="tx1"/>
              </a:solidFill>
            </a:endParaRPr>
          </a:p>
        </p:txBody>
      </p:sp>
      <p:sp>
        <p:nvSpPr>
          <p:cNvPr id="6" name="任意多边形: 形状 3"/>
          <p:cNvSpPr/>
          <p:nvPr>
            <p:custDataLst>
              <p:tags r:id="rId3"/>
            </p:custDataLst>
          </p:nvPr>
        </p:nvSpPr>
        <p:spPr>
          <a:xfrm>
            <a:off x="0" y="2951798"/>
            <a:ext cx="12192000" cy="2785164"/>
          </a:xfrm>
          <a:custGeom>
            <a:avLst/>
            <a:gdLst>
              <a:gd name="connsiteX0" fmla="*/ 12157881 w 12157880"/>
              <a:gd name="connsiteY0" fmla="*/ 0 h 3034262"/>
              <a:gd name="connsiteX1" fmla="*/ 0 w 12157880"/>
              <a:gd name="connsiteY1" fmla="*/ 2361219 h 3034262"/>
              <a:gd name="connsiteX2" fmla="*/ 0 w 12157880"/>
              <a:gd name="connsiteY2" fmla="*/ 3034263 h 3034262"/>
              <a:gd name="connsiteX3" fmla="*/ 12154696 w 12157880"/>
              <a:gd name="connsiteY3" fmla="*/ 3034263 h 3034262"/>
              <a:gd name="connsiteX4" fmla="*/ 12157881 w 12157880"/>
              <a:gd name="connsiteY4" fmla="*/ 0 h 30342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57880" h="3034262">
                <a:moveTo>
                  <a:pt x="12157881" y="0"/>
                </a:moveTo>
                <a:cubicBezTo>
                  <a:pt x="7303145" y="2609769"/>
                  <a:pt x="0" y="2361219"/>
                  <a:pt x="0" y="2361219"/>
                </a:cubicBezTo>
                <a:lnTo>
                  <a:pt x="0" y="3034263"/>
                </a:lnTo>
                <a:lnTo>
                  <a:pt x="12154696" y="3034263"/>
                </a:lnTo>
                <a:lnTo>
                  <a:pt x="12157881" y="0"/>
                </a:lnTo>
                <a:close/>
              </a:path>
            </a:pathLst>
          </a:custGeom>
          <a:gradFill>
            <a:gsLst>
              <a:gs pos="30000">
                <a:schemeClr val="accent1">
                  <a:lumMod val="60000"/>
                  <a:lumOff val="40000"/>
                  <a:alpha val="100000"/>
                </a:schemeClr>
              </a:gs>
              <a:gs pos="100000">
                <a:schemeClr val="accent1">
                  <a:alpha val="100000"/>
                </a:schemeClr>
              </a:gs>
            </a:gsLst>
            <a:lin ang="0" scaled="1"/>
          </a:gradFill>
          <a:ln w="22746" cap="flat">
            <a:noFill/>
            <a:prstDash val="solid"/>
            <a:miter/>
          </a:ln>
        </p:spPr>
        <p:txBody>
          <a:bodyPr rtlCol="0" anchor="ctr"/>
          <a:p>
            <a:endParaRPr lang="zh-CN" altLang="en-US">
              <a:solidFill>
                <a:schemeClr val="tx1"/>
              </a:solidFill>
            </a:endParaRPr>
          </a:p>
        </p:txBody>
      </p:sp>
      <p:cxnSp>
        <p:nvCxnSpPr>
          <p:cNvPr id="7" name="直接连接符 6"/>
          <p:cNvCxnSpPr/>
          <p:nvPr>
            <p:custDataLst>
              <p:tags r:id="rId4"/>
            </p:custDataLst>
          </p:nvPr>
        </p:nvCxnSpPr>
        <p:spPr>
          <a:xfrm flipV="1">
            <a:off x="1080135" y="2850198"/>
            <a:ext cx="0" cy="1869386"/>
          </a:xfrm>
          <a:prstGeom prst="line">
            <a:avLst/>
          </a:prstGeom>
          <a:ln w="12700">
            <a:gradFill>
              <a:gsLst>
                <a:gs pos="68000">
                  <a:schemeClr val="accent1">
                    <a:alpha val="50000"/>
                  </a:schemeClr>
                </a:gs>
                <a:gs pos="16000">
                  <a:schemeClr val="accent1">
                    <a:alpha val="0"/>
                  </a:schemeClr>
                </a:gs>
                <a:gs pos="100000">
                  <a:schemeClr val="accent1">
                    <a:alpha val="10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9" name="矩形: 圆角 8"/>
          <p:cNvSpPr/>
          <p:nvPr>
            <p:custDataLst>
              <p:tags r:id="rId5"/>
            </p:custDataLst>
          </p:nvPr>
        </p:nvSpPr>
        <p:spPr>
          <a:xfrm>
            <a:off x="1270635" y="2641600"/>
            <a:ext cx="1774190" cy="375920"/>
          </a:xfrm>
          <a:prstGeom prst="roundRect">
            <a:avLst/>
          </a:prstGeom>
          <a:gradFill flip="none" rotWithShape="1">
            <a:gsLst>
              <a:gs pos="11000">
                <a:schemeClr val="accent1">
                  <a:lumMod val="60000"/>
                  <a:lumOff val="40000"/>
                  <a:alpha val="100000"/>
                </a:schemeClr>
              </a:gs>
              <a:gs pos="100000">
                <a:schemeClr val="accent1">
                  <a:alpha val="100000"/>
                </a:schemeClr>
              </a:gs>
            </a:gsLst>
            <a:lin ang="0" scaled="1"/>
            <a:tileRect/>
          </a:gradFill>
          <a:ln>
            <a:noFill/>
          </a:ln>
          <a:effectLst>
            <a:outerShdw blurRad="76200" dist="38100" dir="2700000" algn="tl" rotWithShape="0">
              <a:schemeClr val="accent1">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p>
            <a:pPr algn="ctr"/>
            <a:r>
              <a:rPr lang="zh-CN" altLang="en-US" b="1" dirty="0">
                <a:solidFill>
                  <a:schemeClr val="tx1"/>
                </a:solidFill>
              </a:rPr>
              <a:t>收集</a:t>
            </a:r>
            <a:r>
              <a:rPr lang="zh-CN" altLang="en-US" b="1" dirty="0">
                <a:solidFill>
                  <a:schemeClr val="tx1"/>
                </a:solidFill>
              </a:rPr>
              <a:t>筹码</a:t>
            </a:r>
            <a:endParaRPr lang="zh-CN" altLang="en-US" b="1" dirty="0">
              <a:solidFill>
                <a:schemeClr val="tx1"/>
              </a:solidFill>
            </a:endParaRPr>
          </a:p>
        </p:txBody>
      </p:sp>
      <p:sp>
        <p:nvSpPr>
          <p:cNvPr id="14" name="文本框 13"/>
          <p:cNvSpPr txBox="1"/>
          <p:nvPr>
            <p:custDataLst>
              <p:tags r:id="rId6"/>
            </p:custDataLst>
          </p:nvPr>
        </p:nvSpPr>
        <p:spPr>
          <a:xfrm>
            <a:off x="1270635" y="3297555"/>
            <a:ext cx="2408555" cy="1814195"/>
          </a:xfrm>
          <a:prstGeom prst="rect">
            <a:avLst/>
          </a:prstGeom>
          <a:noFill/>
        </p:spPr>
        <p:txBody>
          <a:bodyPr wrap="square" lIns="0" tIns="0" rIns="0" bIns="0" rtlCol="0" anchor="t" anchorCtr="0">
            <a:noAutofit/>
          </a:bodyPr>
          <a:p>
            <a:pPr>
              <a:lnSpc>
                <a:spcPct val="150000"/>
              </a:lnSpc>
            </a:pPr>
            <a:r>
              <a:rPr lang="en-US" altLang="zh-CN" sz="1400" b="1" dirty="0">
                <a:solidFill>
                  <a:schemeClr val="tx1"/>
                </a:solidFill>
              </a:rPr>
              <a:t> </a:t>
            </a:r>
            <a:r>
              <a:rPr lang="zh-CN" altLang="en-US" sz="1400" b="1" dirty="0">
                <a:solidFill>
                  <a:schemeClr val="tx1"/>
                </a:solidFill>
              </a:rPr>
              <a:t>每轮牛市都会有巨大的波动幅度，伴随心态的变化，需坚强的意志以牛市思维来克服短暂情绪，筹码在牛市中是最重要</a:t>
            </a:r>
            <a:r>
              <a:rPr lang="zh-CN" altLang="en-US" sz="1400" b="1" dirty="0">
                <a:solidFill>
                  <a:schemeClr val="tx1"/>
                </a:solidFill>
              </a:rPr>
              <a:t>的</a:t>
            </a:r>
            <a:endParaRPr lang="zh-CN" altLang="en-US" sz="1400" b="1" dirty="0">
              <a:solidFill>
                <a:schemeClr val="tx1"/>
              </a:solidFill>
            </a:endParaRPr>
          </a:p>
        </p:txBody>
      </p:sp>
      <p:sp>
        <p:nvSpPr>
          <p:cNvPr id="10" name="矩形: 圆角 9"/>
          <p:cNvSpPr/>
          <p:nvPr>
            <p:custDataLst>
              <p:tags r:id="rId7"/>
            </p:custDataLst>
          </p:nvPr>
        </p:nvSpPr>
        <p:spPr>
          <a:xfrm>
            <a:off x="4525645" y="1897380"/>
            <a:ext cx="1621790" cy="375920"/>
          </a:xfrm>
          <a:prstGeom prst="roundRect">
            <a:avLst/>
          </a:prstGeom>
          <a:gradFill flip="none" rotWithShape="1">
            <a:gsLst>
              <a:gs pos="11000">
                <a:schemeClr val="accent2">
                  <a:lumMod val="60000"/>
                  <a:lumOff val="40000"/>
                  <a:alpha val="100000"/>
                </a:schemeClr>
              </a:gs>
              <a:gs pos="100000">
                <a:schemeClr val="accent2">
                  <a:alpha val="100000"/>
                </a:schemeClr>
              </a:gs>
            </a:gsLst>
            <a:lin ang="0" scaled="1"/>
            <a:tileRect/>
          </a:gradFill>
          <a:ln>
            <a:noFill/>
          </a:ln>
          <a:effectLst>
            <a:outerShdw blurRad="76200" dist="38100" dir="2700000" algn="tl" rotWithShape="0">
              <a:schemeClr val="accent2">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p>
            <a:pPr algn="ctr"/>
            <a:r>
              <a:rPr lang="zh-CN" altLang="en-US" b="1" dirty="0">
                <a:solidFill>
                  <a:schemeClr val="tx1"/>
                </a:solidFill>
              </a:rPr>
              <a:t>砸出</a:t>
            </a:r>
            <a:r>
              <a:rPr lang="zh-CN" altLang="en-US" b="1" dirty="0">
                <a:solidFill>
                  <a:schemeClr val="tx1"/>
                </a:solidFill>
              </a:rPr>
              <a:t>空间</a:t>
            </a:r>
            <a:endParaRPr lang="zh-CN" altLang="en-US" b="1" dirty="0">
              <a:solidFill>
                <a:schemeClr val="tx1"/>
              </a:solidFill>
            </a:endParaRPr>
          </a:p>
        </p:txBody>
      </p:sp>
      <p:cxnSp>
        <p:nvCxnSpPr>
          <p:cNvPr id="8" name="直接连接符 7"/>
          <p:cNvCxnSpPr/>
          <p:nvPr>
            <p:custDataLst>
              <p:tags r:id="rId8"/>
            </p:custDataLst>
          </p:nvPr>
        </p:nvCxnSpPr>
        <p:spPr>
          <a:xfrm flipV="1">
            <a:off x="4321175" y="2132648"/>
            <a:ext cx="0" cy="2391464"/>
          </a:xfrm>
          <a:prstGeom prst="line">
            <a:avLst/>
          </a:prstGeom>
          <a:ln w="12700">
            <a:gradFill>
              <a:gsLst>
                <a:gs pos="68000">
                  <a:schemeClr val="accent2">
                    <a:alpha val="50000"/>
                  </a:schemeClr>
                </a:gs>
                <a:gs pos="16000">
                  <a:schemeClr val="accent2">
                    <a:alpha val="0"/>
                  </a:schemeClr>
                </a:gs>
                <a:gs pos="100000">
                  <a:schemeClr val="accent2">
                    <a:alpha val="10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9"/>
            </p:custDataLst>
          </p:nvPr>
        </p:nvSpPr>
        <p:spPr>
          <a:xfrm>
            <a:off x="4538345" y="2641600"/>
            <a:ext cx="2524125" cy="1777365"/>
          </a:xfrm>
          <a:prstGeom prst="rect">
            <a:avLst/>
          </a:prstGeom>
          <a:noFill/>
        </p:spPr>
        <p:txBody>
          <a:bodyPr wrap="square" lIns="0" tIns="0" rIns="0" bIns="0" rtlCol="0" anchor="t" anchorCtr="0">
            <a:noAutofit/>
          </a:bodyPr>
          <a:p>
            <a:pPr>
              <a:lnSpc>
                <a:spcPct val="150000"/>
              </a:lnSpc>
            </a:pPr>
            <a:r>
              <a:rPr lang="zh-CN" altLang="en-US" sz="1400" b="1" dirty="0">
                <a:solidFill>
                  <a:schemeClr val="tx1"/>
                </a:solidFill>
              </a:rPr>
              <a:t>上涨</a:t>
            </a:r>
            <a:r>
              <a:rPr lang="en-US" altLang="zh-CN" sz="1400" b="1" dirty="0">
                <a:solidFill>
                  <a:schemeClr val="tx1"/>
                </a:solidFill>
              </a:rPr>
              <a:t>30%</a:t>
            </a:r>
            <a:r>
              <a:rPr lang="zh-CN" altLang="en-US" sz="1400" b="1" dirty="0">
                <a:solidFill>
                  <a:schemeClr val="tx1"/>
                </a:solidFill>
              </a:rPr>
              <a:t>，回撤</a:t>
            </a:r>
            <a:r>
              <a:rPr lang="en-US" altLang="zh-CN" sz="1400" b="1" dirty="0">
                <a:solidFill>
                  <a:schemeClr val="tx1"/>
                </a:solidFill>
              </a:rPr>
              <a:t>15% </a:t>
            </a:r>
            <a:r>
              <a:rPr lang="zh-CN" altLang="en-US" sz="1400" b="1" dirty="0">
                <a:solidFill>
                  <a:schemeClr val="tx1"/>
                </a:solidFill>
              </a:rPr>
              <a:t>，砸出来的空间，后期需要用极少的资金拉动，空间</a:t>
            </a:r>
            <a:r>
              <a:rPr lang="zh-CN" altLang="en-US" sz="1400" b="1" dirty="0">
                <a:solidFill>
                  <a:schemeClr val="tx1"/>
                </a:solidFill>
              </a:rPr>
              <a:t>更大。</a:t>
            </a:r>
            <a:endParaRPr lang="zh-CN" altLang="en-US" sz="1400" b="1" dirty="0">
              <a:solidFill>
                <a:schemeClr val="tx1"/>
              </a:solidFill>
            </a:endParaRPr>
          </a:p>
        </p:txBody>
      </p:sp>
      <p:cxnSp>
        <p:nvCxnSpPr>
          <p:cNvPr id="11" name="直接连接符 10"/>
          <p:cNvCxnSpPr/>
          <p:nvPr>
            <p:custDataLst>
              <p:tags r:id="rId10"/>
            </p:custDataLst>
          </p:nvPr>
        </p:nvCxnSpPr>
        <p:spPr>
          <a:xfrm flipV="1">
            <a:off x="7575550" y="1310323"/>
            <a:ext cx="0" cy="2851150"/>
          </a:xfrm>
          <a:prstGeom prst="line">
            <a:avLst/>
          </a:prstGeom>
          <a:ln w="12700">
            <a:gradFill>
              <a:gsLst>
                <a:gs pos="68000">
                  <a:schemeClr val="accent1">
                    <a:alpha val="50000"/>
                  </a:schemeClr>
                </a:gs>
                <a:gs pos="16000">
                  <a:schemeClr val="accent1">
                    <a:alpha val="0"/>
                  </a:schemeClr>
                </a:gs>
                <a:gs pos="100000">
                  <a:schemeClr val="accent1">
                    <a:alpha val="100000"/>
                  </a:schemeClr>
                </a:gs>
              </a:gsLst>
              <a:lin ang="5400000" scaled="1"/>
            </a:gradFill>
            <a:tailEnd type="oval"/>
          </a:ln>
        </p:spPr>
        <p:style>
          <a:lnRef idx="1">
            <a:schemeClr val="accent1"/>
          </a:lnRef>
          <a:fillRef idx="0">
            <a:schemeClr val="accent1"/>
          </a:fillRef>
          <a:effectRef idx="0">
            <a:schemeClr val="accent1"/>
          </a:effectRef>
          <a:fontRef idx="minor">
            <a:schemeClr val="tx1"/>
          </a:fontRef>
        </p:style>
      </p:cxnSp>
      <p:sp>
        <p:nvSpPr>
          <p:cNvPr id="12" name="矩形: 圆角 10"/>
          <p:cNvSpPr/>
          <p:nvPr>
            <p:custDataLst>
              <p:tags r:id="rId11"/>
            </p:custDataLst>
          </p:nvPr>
        </p:nvSpPr>
        <p:spPr>
          <a:xfrm>
            <a:off x="7790815" y="1122045"/>
            <a:ext cx="2917190" cy="375920"/>
          </a:xfrm>
          <a:prstGeom prst="roundRect">
            <a:avLst/>
          </a:prstGeom>
          <a:gradFill flip="none" rotWithShape="1">
            <a:gsLst>
              <a:gs pos="11000">
                <a:schemeClr val="accent1">
                  <a:lumMod val="60000"/>
                  <a:lumOff val="40000"/>
                  <a:alpha val="100000"/>
                </a:schemeClr>
              </a:gs>
              <a:gs pos="100000">
                <a:schemeClr val="accent1">
                  <a:alpha val="100000"/>
                </a:schemeClr>
              </a:gs>
            </a:gsLst>
            <a:lin ang="0" scaled="1"/>
            <a:tileRect/>
          </a:gradFill>
          <a:ln>
            <a:noFill/>
          </a:ln>
          <a:effectLst>
            <a:outerShdw blurRad="76200" dist="38100" dir="2700000" algn="tl" rotWithShape="0">
              <a:schemeClr val="accent1">
                <a:lumMod val="75000"/>
                <a:alpha val="2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wrap="none" rtlCol="0" anchor="ctr"/>
          <a:p>
            <a:pPr algn="ctr"/>
            <a:r>
              <a:rPr lang="zh-CN" altLang="en-US" b="1" dirty="0">
                <a:solidFill>
                  <a:schemeClr val="tx1"/>
                </a:solidFill>
              </a:rPr>
              <a:t>创出</a:t>
            </a:r>
            <a:r>
              <a:rPr lang="zh-CN" altLang="en-US" b="1" dirty="0">
                <a:solidFill>
                  <a:schemeClr val="tx1"/>
                </a:solidFill>
              </a:rPr>
              <a:t>新高</a:t>
            </a:r>
            <a:endParaRPr lang="zh-CN" altLang="en-US" b="1" dirty="0">
              <a:solidFill>
                <a:schemeClr val="tx1"/>
              </a:solidFill>
            </a:endParaRPr>
          </a:p>
        </p:txBody>
      </p:sp>
      <p:sp>
        <p:nvSpPr>
          <p:cNvPr id="18" name="文本框 17"/>
          <p:cNvSpPr txBox="1"/>
          <p:nvPr>
            <p:custDataLst>
              <p:tags r:id="rId12"/>
            </p:custDataLst>
          </p:nvPr>
        </p:nvSpPr>
        <p:spPr>
          <a:xfrm>
            <a:off x="7790815" y="1559560"/>
            <a:ext cx="3516630" cy="1737995"/>
          </a:xfrm>
          <a:prstGeom prst="rect">
            <a:avLst/>
          </a:prstGeom>
          <a:noFill/>
        </p:spPr>
        <p:txBody>
          <a:bodyPr wrap="square" lIns="0" tIns="0" rIns="0" bIns="0" rtlCol="0" anchor="t" anchorCtr="0">
            <a:noAutofit/>
          </a:bodyPr>
          <a:p>
            <a:pPr>
              <a:lnSpc>
                <a:spcPct val="150000"/>
              </a:lnSpc>
            </a:pPr>
            <a:r>
              <a:rPr lang="zh-CN" altLang="en-US" sz="1400" b="1" dirty="0">
                <a:solidFill>
                  <a:schemeClr val="tx1"/>
                </a:solidFill>
              </a:rPr>
              <a:t>有筹码，如果在加上更强的政治意义以及更好的政策释放，</a:t>
            </a:r>
            <a:r>
              <a:rPr lang="en-US" altLang="zh-CN" sz="1400" b="1" dirty="0">
                <a:solidFill>
                  <a:schemeClr val="tx1"/>
                </a:solidFill>
              </a:rPr>
              <a:t> </a:t>
            </a:r>
            <a:r>
              <a:rPr lang="zh-CN" altLang="en-US" sz="1400" b="1" dirty="0">
                <a:solidFill>
                  <a:schemeClr val="tx1"/>
                </a:solidFill>
              </a:rPr>
              <a:t>则会有更好的上涨空间，一般情况下都会创出前期平台</a:t>
            </a:r>
            <a:r>
              <a:rPr lang="zh-CN" altLang="en-US" sz="1400" b="1" dirty="0">
                <a:solidFill>
                  <a:schemeClr val="tx1"/>
                </a:solidFill>
              </a:rPr>
              <a:t>高点</a:t>
            </a:r>
            <a:endParaRPr lang="zh-CN" altLang="en-US" sz="1400" b="1" dirty="0">
              <a:solidFill>
                <a:schemeClr val="tx1"/>
              </a:solidFill>
            </a:endParaRPr>
          </a:p>
        </p:txBody>
      </p:sp>
    </p:spTree>
    <p:custDataLst>
      <p:tags r:id="rId13"/>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2503170" y="115570"/>
            <a:ext cx="8708390"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rPr>
              <a:t>知道方向，选好基本面，远离</a:t>
            </a:r>
            <a:r>
              <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rPr>
              <a:t>焦虑</a:t>
            </a:r>
            <a:endPar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endParaRPr>
          </a:p>
        </p:txBody>
      </p:sp>
      <p:sp>
        <p:nvSpPr>
          <p:cNvPr id="11" name="任意多边形: 形状 10"/>
          <p:cNvSpPr/>
          <p:nvPr>
            <p:custDataLst>
              <p:tags r:id="rId2"/>
            </p:custDataLst>
          </p:nvPr>
        </p:nvSpPr>
        <p:spPr>
          <a:xfrm>
            <a:off x="782638" y="1978343"/>
            <a:ext cx="10626090" cy="4354159"/>
          </a:xfrm>
          <a:custGeom>
            <a:avLst/>
            <a:gdLst>
              <a:gd name="connsiteX0" fmla="*/ 5313045 w 10626090"/>
              <a:gd name="connsiteY0" fmla="*/ 0 h 4354159"/>
              <a:gd name="connsiteX1" fmla="*/ 10621924 w 10626090"/>
              <a:gd name="connsiteY1" fmla="*/ 4326862 h 4354159"/>
              <a:gd name="connsiteX2" fmla="*/ 10626090 w 10626090"/>
              <a:gd name="connsiteY2" fmla="*/ 4354159 h 4354159"/>
              <a:gd name="connsiteX3" fmla="*/ 0 w 10626090"/>
              <a:gd name="connsiteY3" fmla="*/ 4354159 h 4354159"/>
              <a:gd name="connsiteX4" fmla="*/ 4166 w 10626090"/>
              <a:gd name="connsiteY4" fmla="*/ 4326862 h 4354159"/>
              <a:gd name="connsiteX5" fmla="*/ 5313045 w 10626090"/>
              <a:gd name="connsiteY5" fmla="*/ 0 h 43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6090" h="4354159">
                <a:moveTo>
                  <a:pt x="5313045" y="0"/>
                </a:moveTo>
                <a:cubicBezTo>
                  <a:pt x="7931759" y="0"/>
                  <a:pt x="10116625" y="1857527"/>
                  <a:pt x="10621924" y="4326862"/>
                </a:cubicBezTo>
                <a:lnTo>
                  <a:pt x="10626090" y="4354159"/>
                </a:lnTo>
                <a:lnTo>
                  <a:pt x="0" y="4354159"/>
                </a:lnTo>
                <a:lnTo>
                  <a:pt x="4166" y="4326862"/>
                </a:lnTo>
                <a:cubicBezTo>
                  <a:pt x="509465" y="1857527"/>
                  <a:pt x="2694331" y="0"/>
                  <a:pt x="5313045" y="0"/>
                </a:cubicBezTo>
                <a:close/>
              </a:path>
            </a:pathLst>
          </a:custGeom>
          <a:gradFill flip="none" rotWithShape="1">
            <a:gsLst>
              <a:gs pos="0">
                <a:schemeClr val="accent2">
                  <a:alpha val="0"/>
                </a:schemeClr>
              </a:gs>
              <a:gs pos="100000">
                <a:schemeClr val="accent2">
                  <a:alpha val="1200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5" name="Freeform 10+"/>
          <p:cNvSpPr/>
          <p:nvPr>
            <p:custDataLst>
              <p:tags r:id="rId3"/>
            </p:custDataLst>
          </p:nvPr>
        </p:nvSpPr>
        <p:spPr>
          <a:xfrm>
            <a:off x="2760028" y="3659823"/>
            <a:ext cx="6671570" cy="2733750"/>
          </a:xfrm>
          <a:custGeom>
            <a:avLst/>
            <a:gdLst>
              <a:gd name="connsiteX0" fmla="*/ 5313045 w 10626090"/>
              <a:gd name="connsiteY0" fmla="*/ 0 h 4354159"/>
              <a:gd name="connsiteX1" fmla="*/ 10621924 w 10626090"/>
              <a:gd name="connsiteY1" fmla="*/ 4326862 h 4354159"/>
              <a:gd name="connsiteX2" fmla="*/ 10626090 w 10626090"/>
              <a:gd name="connsiteY2" fmla="*/ 4354159 h 4354159"/>
              <a:gd name="connsiteX3" fmla="*/ 0 w 10626090"/>
              <a:gd name="connsiteY3" fmla="*/ 4354159 h 4354159"/>
              <a:gd name="connsiteX4" fmla="*/ 4166 w 10626090"/>
              <a:gd name="connsiteY4" fmla="*/ 4326862 h 4354159"/>
              <a:gd name="connsiteX5" fmla="*/ 5313045 w 10626090"/>
              <a:gd name="connsiteY5" fmla="*/ 0 h 43541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6090" h="4354159">
                <a:moveTo>
                  <a:pt x="5313045" y="0"/>
                </a:moveTo>
                <a:cubicBezTo>
                  <a:pt x="7931759" y="0"/>
                  <a:pt x="10116625" y="1857527"/>
                  <a:pt x="10621924" y="4326862"/>
                </a:cubicBezTo>
                <a:lnTo>
                  <a:pt x="10626090" y="4354159"/>
                </a:lnTo>
                <a:lnTo>
                  <a:pt x="0" y="4354159"/>
                </a:lnTo>
                <a:lnTo>
                  <a:pt x="4166" y="4326862"/>
                </a:lnTo>
                <a:cubicBezTo>
                  <a:pt x="509465" y="1857527"/>
                  <a:pt x="2694331" y="0"/>
                  <a:pt x="5313045" y="0"/>
                </a:cubicBezTo>
                <a:close/>
              </a:path>
            </a:pathLst>
          </a:custGeom>
          <a:noFill/>
          <a:ln>
            <a:gradFill>
              <a:gsLst>
                <a:gs pos="91000">
                  <a:schemeClr val="accent2">
                    <a:alpha val="0"/>
                  </a:schemeClr>
                </a:gs>
                <a:gs pos="0">
                  <a:schemeClr val="accent2">
                    <a:alpha val="100000"/>
                  </a:schemeClr>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3" name="任意多边形: 形状 12"/>
          <p:cNvSpPr/>
          <p:nvPr>
            <p:custDataLst>
              <p:tags r:id="rId4"/>
            </p:custDataLst>
          </p:nvPr>
        </p:nvSpPr>
        <p:spPr>
          <a:xfrm>
            <a:off x="3029903" y="3890328"/>
            <a:ext cx="6131181" cy="2441963"/>
          </a:xfrm>
          <a:custGeom>
            <a:avLst/>
            <a:gdLst>
              <a:gd name="connsiteX0" fmla="*/ 2486592 w 4973184"/>
              <a:gd name="connsiteY0" fmla="*/ 0 h 1980749"/>
              <a:gd name="connsiteX1" fmla="*/ 4925189 w 4973184"/>
              <a:gd name="connsiteY1" fmla="*/ 1794092 h 1980749"/>
              <a:gd name="connsiteX2" fmla="*/ 4973184 w 4973184"/>
              <a:gd name="connsiteY2" fmla="*/ 1980749 h 1980749"/>
              <a:gd name="connsiteX3" fmla="*/ 4478023 w 4973184"/>
              <a:gd name="connsiteY3" fmla="*/ 1980749 h 1980749"/>
              <a:gd name="connsiteX4" fmla="*/ 4466733 w 4973184"/>
              <a:gd name="connsiteY4" fmla="*/ 1936841 h 1980749"/>
              <a:gd name="connsiteX5" fmla="*/ 2486592 w 4973184"/>
              <a:gd name="connsiteY5" fmla="*/ 480038 h 1980749"/>
              <a:gd name="connsiteX6" fmla="*/ 506451 w 4973184"/>
              <a:gd name="connsiteY6" fmla="*/ 1936841 h 1980749"/>
              <a:gd name="connsiteX7" fmla="*/ 495161 w 4973184"/>
              <a:gd name="connsiteY7" fmla="*/ 1980749 h 1980749"/>
              <a:gd name="connsiteX8" fmla="*/ 0 w 4973184"/>
              <a:gd name="connsiteY8" fmla="*/ 1980749 h 1980749"/>
              <a:gd name="connsiteX9" fmla="*/ 47995 w 4973184"/>
              <a:gd name="connsiteY9" fmla="*/ 1794092 h 1980749"/>
              <a:gd name="connsiteX10" fmla="*/ 2486592 w 4973184"/>
              <a:gd name="connsiteY10" fmla="*/ 0 h 19807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973184" h="1980749">
                <a:moveTo>
                  <a:pt x="2486592" y="0"/>
                </a:moveTo>
                <a:cubicBezTo>
                  <a:pt x="3632380" y="0"/>
                  <a:pt x="4601901" y="754686"/>
                  <a:pt x="4925189" y="1794092"/>
                </a:cubicBezTo>
                <a:lnTo>
                  <a:pt x="4973184" y="1980749"/>
                </a:lnTo>
                <a:lnTo>
                  <a:pt x="4478023" y="1980749"/>
                </a:lnTo>
                <a:lnTo>
                  <a:pt x="4466733" y="1936841"/>
                </a:lnTo>
                <a:cubicBezTo>
                  <a:pt x="4204223" y="1092843"/>
                  <a:pt x="3416971" y="480038"/>
                  <a:pt x="2486592" y="480038"/>
                </a:cubicBezTo>
                <a:cubicBezTo>
                  <a:pt x="1556213" y="480038"/>
                  <a:pt x="768962" y="1092843"/>
                  <a:pt x="506451" y="1936841"/>
                </a:cubicBezTo>
                <a:lnTo>
                  <a:pt x="495161" y="1980749"/>
                </a:lnTo>
                <a:lnTo>
                  <a:pt x="0" y="1980749"/>
                </a:lnTo>
                <a:lnTo>
                  <a:pt x="47995" y="1794092"/>
                </a:lnTo>
                <a:cubicBezTo>
                  <a:pt x="371284" y="754686"/>
                  <a:pt x="1340805" y="0"/>
                  <a:pt x="2486592" y="0"/>
                </a:cubicBezTo>
                <a:close/>
              </a:path>
            </a:pathLst>
          </a:custGeom>
          <a:solidFill>
            <a:schemeClr val="accent1">
              <a:alpha val="2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000000"/>
              </a:solidFill>
              <a:effectLst/>
              <a:uLnTx/>
              <a:uFillTx/>
              <a:latin typeface="Arial" panose="020B0604020202020204"/>
              <a:ea typeface="微软雅黑" panose="020B0503020204020204" pitchFamily="34" charset="-122"/>
              <a:cs typeface="+mn-cs"/>
            </a:endParaRPr>
          </a:p>
        </p:txBody>
      </p:sp>
      <p:sp>
        <p:nvSpPr>
          <p:cNvPr id="3" name="矩形 2"/>
          <p:cNvSpPr/>
          <p:nvPr>
            <p:custDataLst>
              <p:tags r:id="rId5"/>
            </p:custDataLst>
          </p:nvPr>
        </p:nvSpPr>
        <p:spPr>
          <a:xfrm>
            <a:off x="4478973" y="5771198"/>
            <a:ext cx="3233868" cy="853281"/>
          </a:xfrm>
          <a:prstGeom prst="rect">
            <a:avLst/>
          </a:prstGeom>
          <a:noFill/>
        </p:spPr>
        <p:txBody>
          <a:bodyPr wrap="square" lIns="0" tIns="0" rIns="0" bIns="0" rtlCol="0" anchor="t" anchorCtr="1">
            <a:noAutofit/>
          </a:bodyPr>
          <a:p>
            <a:pPr algn="ctr">
              <a:spcBef>
                <a:spcPct val="0"/>
              </a:spcBef>
              <a:spcAft>
                <a:spcPct val="0"/>
              </a:spcAft>
            </a:pPr>
            <a:r>
              <a:rPr lang="zh-CN" altLang="en-US" sz="2800" b="1" dirty="0">
                <a:solidFill>
                  <a:schemeClr val="accent1"/>
                </a:solidFill>
                <a:latin typeface="+mn-ea"/>
                <a:cs typeface="+mn-ea"/>
              </a:rPr>
              <a:t>远离</a:t>
            </a:r>
            <a:r>
              <a:rPr lang="zh-CN" altLang="en-US" sz="2800" b="1" dirty="0">
                <a:solidFill>
                  <a:schemeClr val="accent1"/>
                </a:solidFill>
                <a:latin typeface="+mn-ea"/>
                <a:cs typeface="+mn-ea"/>
              </a:rPr>
              <a:t>焦虑</a:t>
            </a:r>
            <a:endParaRPr lang="zh-CN" altLang="en-US" sz="2800" b="1" dirty="0">
              <a:solidFill>
                <a:schemeClr val="accent1"/>
              </a:solidFill>
              <a:latin typeface="+mn-ea"/>
              <a:cs typeface="+mn-ea"/>
            </a:endParaRPr>
          </a:p>
        </p:txBody>
      </p:sp>
      <p:pic>
        <p:nvPicPr>
          <p:cNvPr id="24" name="图片 16" descr="343439383331313b343532303033323bd3a6d3c3b9dcc0ed"/>
          <p:cNvPicPr>
            <a:picLocks noChangeAspect="1"/>
          </p:cNvPicPr>
          <p:nvPr>
            <p:custDataLst>
              <p:tags r:id="rId6"/>
            </p:custDataLst>
          </p:nvPr>
        </p:nvPicPr>
        <p:blipFill>
          <a:blip r:embed="rId7">
            <a:extLst>
              <a:ext uri="{96DAC541-7B7A-43D3-8B79-37D633B846F1}">
                <asvg:svgBlip xmlns:asvg="http://schemas.microsoft.com/office/drawing/2016/SVG/main" r:embed="rId8"/>
              </a:ext>
            </a:extLst>
          </a:blip>
          <a:stretch>
            <a:fillRect/>
          </a:stretch>
        </p:blipFill>
        <p:spPr>
          <a:xfrm>
            <a:off x="5848033" y="5013008"/>
            <a:ext cx="495567" cy="495567"/>
          </a:xfrm>
          <a:prstGeom prst="rect">
            <a:avLst/>
          </a:prstGeom>
          <a:effectLst/>
        </p:spPr>
      </p:pic>
      <p:sp>
        <p:nvSpPr>
          <p:cNvPr id="17" name="Oval 15+"/>
          <p:cNvSpPr>
            <a:spLocks noChangeAspect="1"/>
          </p:cNvSpPr>
          <p:nvPr>
            <p:custDataLst>
              <p:tags r:id="rId9"/>
            </p:custDataLst>
          </p:nvPr>
        </p:nvSpPr>
        <p:spPr>
          <a:xfrm>
            <a:off x="4278313" y="3965258"/>
            <a:ext cx="252000" cy="252000"/>
          </a:xfrm>
          <a:prstGeom prst="ellipse">
            <a:avLst/>
          </a:prstGeom>
          <a:solidFill>
            <a:schemeClr val="accent1">
              <a:lumMod val="7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6" name="椭圆 15"/>
          <p:cNvSpPr/>
          <p:nvPr>
            <p:custDataLst>
              <p:tags r:id="rId10"/>
            </p:custDataLst>
          </p:nvPr>
        </p:nvSpPr>
        <p:spPr>
          <a:xfrm>
            <a:off x="4351973" y="4038918"/>
            <a:ext cx="104503" cy="104503"/>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25" name="Freeform 488"/>
          <p:cNvSpPr/>
          <p:nvPr>
            <p:custDataLst>
              <p:tags r:id="rId11"/>
            </p:custDataLst>
          </p:nvPr>
        </p:nvSpPr>
        <p:spPr>
          <a:xfrm>
            <a:off x="3842068" y="2100263"/>
            <a:ext cx="562175" cy="641997"/>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1">
                  <a:lumMod val="60000"/>
                  <a:lumOff val="40000"/>
                  <a:alpha val="100000"/>
                </a:schemeClr>
              </a:gs>
              <a:gs pos="100000">
                <a:schemeClr val="accent1">
                  <a:alpha val="100000"/>
                </a:schemeClr>
              </a:gs>
            </a:gsLst>
            <a:lin ang="2700000" scaled="0"/>
          </a:gradFill>
          <a:ln w="9525" cap="flat">
            <a:noFill/>
            <a:prstDash val="solid"/>
            <a:miter/>
          </a:ln>
          <a:effectLst>
            <a:outerShdw blurRad="152400" dist="76200" dir="2700000" algn="tl" rotWithShape="0">
              <a:schemeClr val="accent1">
                <a:alpha val="20000"/>
              </a:schemeClr>
            </a:outerShdw>
          </a:effectLst>
        </p:spPr>
        <p:txBody>
          <a:bodyPr wrap="none" lIns="0" tIns="0" rIns="0" bIns="0"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FFFFFF"/>
                </a:solidFill>
                <a:effectLst/>
                <a:uLnTx/>
                <a:uFillTx/>
                <a:latin typeface="+mn-ea"/>
                <a:cs typeface="+mn-cs"/>
              </a:rPr>
              <a:t>01</a:t>
            </a:r>
            <a:endParaRPr kumimoji="0" lang="en-US" altLang="zh-CN" sz="2400" b="1" i="0" u="none" strike="noStrike" kern="1200" cap="none" spc="0" normalizeH="0" baseline="0" noProof="0" dirty="0">
              <a:ln>
                <a:noFill/>
              </a:ln>
              <a:solidFill>
                <a:srgbClr val="FFFFFF"/>
              </a:solidFill>
              <a:effectLst/>
              <a:uLnTx/>
              <a:uFillTx/>
              <a:latin typeface="+mn-ea"/>
              <a:cs typeface="+mn-cs"/>
            </a:endParaRPr>
          </a:p>
        </p:txBody>
      </p:sp>
      <p:sp>
        <p:nvSpPr>
          <p:cNvPr id="6" name="矩形 5"/>
          <p:cNvSpPr/>
          <p:nvPr>
            <p:custDataLst>
              <p:tags r:id="rId12"/>
            </p:custDataLst>
          </p:nvPr>
        </p:nvSpPr>
        <p:spPr>
          <a:xfrm>
            <a:off x="3004185" y="2700020"/>
            <a:ext cx="1867535" cy="523240"/>
          </a:xfrm>
          <a:prstGeom prst="rect">
            <a:avLst/>
          </a:prstGeom>
          <a:noFill/>
        </p:spPr>
        <p:txBody>
          <a:bodyPr wrap="square" lIns="0" tIns="0" rIns="0" bIns="0" rtlCol="0" anchor="b">
            <a:noAutofit/>
          </a:bodyPr>
          <a:p>
            <a:pPr algn="ctr">
              <a:spcBef>
                <a:spcPct val="0"/>
              </a:spcBef>
              <a:spcAft>
                <a:spcPct val="0"/>
              </a:spcAft>
            </a:pPr>
            <a:r>
              <a:rPr lang="zh-CN" altLang="en-US" b="1" dirty="0">
                <a:solidFill>
                  <a:schemeClr val="accent1"/>
                </a:solidFill>
                <a:latin typeface="+mn-ea"/>
                <a:cs typeface="+mn-ea"/>
              </a:rPr>
              <a:t>市场方向</a:t>
            </a:r>
            <a:r>
              <a:rPr lang="zh-CN" altLang="en-US" b="1" dirty="0">
                <a:solidFill>
                  <a:schemeClr val="accent1"/>
                </a:solidFill>
                <a:latin typeface="+mn-ea"/>
                <a:cs typeface="+mn-ea"/>
              </a:rPr>
              <a:t>很重要</a:t>
            </a:r>
            <a:endParaRPr lang="zh-CN" altLang="en-US" b="1" dirty="0">
              <a:solidFill>
                <a:schemeClr val="accent1"/>
              </a:solidFill>
              <a:latin typeface="+mn-ea"/>
              <a:cs typeface="+mn-ea"/>
            </a:endParaRPr>
          </a:p>
        </p:txBody>
      </p:sp>
      <p:sp>
        <p:nvSpPr>
          <p:cNvPr id="7" name="矩形 6"/>
          <p:cNvSpPr/>
          <p:nvPr>
            <p:custDataLst>
              <p:tags r:id="rId13"/>
            </p:custDataLst>
          </p:nvPr>
        </p:nvSpPr>
        <p:spPr>
          <a:xfrm>
            <a:off x="1365250" y="3326130"/>
            <a:ext cx="3506470" cy="1136650"/>
          </a:xfrm>
          <a:prstGeom prst="rect">
            <a:avLst/>
          </a:prstGeom>
          <a:noFill/>
        </p:spPr>
        <p:txBody>
          <a:bodyPr wrap="square" lIns="0" tIns="0" rIns="0" bIns="0" rtlCol="0" anchor="t" anchorCtr="0">
            <a:noAutofit/>
          </a:bodyPr>
          <a:p>
            <a:pPr algn="ctr">
              <a:lnSpc>
                <a:spcPct val="130000"/>
              </a:lnSpc>
              <a:spcBef>
                <a:spcPct val="0"/>
              </a:spcBef>
              <a:spcAft>
                <a:spcPct val="0"/>
              </a:spcAft>
            </a:pPr>
            <a:r>
              <a:rPr lang="zh-CN" altLang="en-US" sz="1400" dirty="0">
                <a:solidFill>
                  <a:schemeClr val="tx1">
                    <a:lumMod val="85000"/>
                    <a:lumOff val="15000"/>
                  </a:schemeClr>
                </a:solidFill>
                <a:latin typeface="+mn-ea"/>
                <a:cs typeface="+mn-ea"/>
              </a:rPr>
              <a:t>保证大方向不偏离，市场向后走，扩大内需，科技创新为大方针，市场极限底部位置</a:t>
            </a:r>
            <a:r>
              <a:rPr lang="en-US" altLang="zh-CN" sz="1400" dirty="0">
                <a:solidFill>
                  <a:schemeClr val="tx1">
                    <a:lumMod val="85000"/>
                    <a:lumOff val="15000"/>
                  </a:schemeClr>
                </a:solidFill>
                <a:latin typeface="+mn-ea"/>
                <a:cs typeface="+mn-ea"/>
              </a:rPr>
              <a:t>3150</a:t>
            </a:r>
            <a:r>
              <a:rPr lang="zh-CN" altLang="en-US" sz="1400" dirty="0">
                <a:solidFill>
                  <a:schemeClr val="tx1">
                    <a:lumMod val="85000"/>
                    <a:lumOff val="15000"/>
                  </a:schemeClr>
                </a:solidFill>
                <a:latin typeface="+mn-ea"/>
                <a:cs typeface="+mn-ea"/>
              </a:rPr>
              <a:t>附件，向上空间</a:t>
            </a:r>
            <a:r>
              <a:rPr lang="en-US" altLang="zh-CN" sz="1400" dirty="0">
                <a:solidFill>
                  <a:schemeClr val="tx1">
                    <a:lumMod val="85000"/>
                    <a:lumOff val="15000"/>
                  </a:schemeClr>
                </a:solidFill>
                <a:latin typeface="+mn-ea"/>
                <a:cs typeface="+mn-ea"/>
              </a:rPr>
              <a:t>700-1000</a:t>
            </a:r>
            <a:r>
              <a:rPr lang="zh-CN" altLang="en-US" sz="1400" dirty="0">
                <a:solidFill>
                  <a:schemeClr val="tx1">
                    <a:lumMod val="85000"/>
                    <a:lumOff val="15000"/>
                  </a:schemeClr>
                </a:solidFill>
                <a:latin typeface="+mn-ea"/>
                <a:cs typeface="+mn-ea"/>
              </a:rPr>
              <a:t>点</a:t>
            </a:r>
            <a:endParaRPr lang="zh-CN" altLang="en-US" sz="1400" dirty="0">
              <a:solidFill>
                <a:schemeClr val="tx1">
                  <a:lumMod val="85000"/>
                  <a:lumOff val="15000"/>
                </a:schemeClr>
              </a:solidFill>
              <a:latin typeface="+mn-ea"/>
              <a:cs typeface="+mn-ea"/>
            </a:endParaRPr>
          </a:p>
        </p:txBody>
      </p:sp>
      <p:sp>
        <p:nvSpPr>
          <p:cNvPr id="42" name="Oval 15+"/>
          <p:cNvSpPr>
            <a:spLocks noChangeAspect="1"/>
          </p:cNvSpPr>
          <p:nvPr>
            <p:custDataLst>
              <p:tags r:id="rId14"/>
            </p:custDataLst>
          </p:nvPr>
        </p:nvSpPr>
        <p:spPr>
          <a:xfrm>
            <a:off x="5969953" y="3535363"/>
            <a:ext cx="252000" cy="252000"/>
          </a:xfrm>
          <a:prstGeom prst="ellipse">
            <a:avLst/>
          </a:prstGeom>
          <a:solidFill>
            <a:schemeClr val="accent2">
              <a:lumMod val="7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43" name="椭圆 42"/>
          <p:cNvSpPr/>
          <p:nvPr>
            <p:custDataLst>
              <p:tags r:id="rId15"/>
            </p:custDataLst>
          </p:nvPr>
        </p:nvSpPr>
        <p:spPr>
          <a:xfrm>
            <a:off x="6043613" y="3609023"/>
            <a:ext cx="104503" cy="104503"/>
          </a:xfrm>
          <a:prstGeom prst="ellipse">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40" name="Freeform 488"/>
          <p:cNvSpPr/>
          <p:nvPr>
            <p:custDataLst>
              <p:tags r:id="rId16"/>
            </p:custDataLst>
          </p:nvPr>
        </p:nvSpPr>
        <p:spPr>
          <a:xfrm>
            <a:off x="5804218" y="1722438"/>
            <a:ext cx="562175" cy="641997"/>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2">
                  <a:lumMod val="60000"/>
                  <a:lumOff val="40000"/>
                  <a:alpha val="100000"/>
                </a:schemeClr>
              </a:gs>
              <a:gs pos="100000">
                <a:schemeClr val="accent2">
                  <a:alpha val="100000"/>
                </a:schemeClr>
              </a:gs>
            </a:gsLst>
            <a:lin ang="2700000" scaled="0"/>
          </a:gradFill>
          <a:ln w="9525" cap="flat">
            <a:noFill/>
            <a:prstDash val="solid"/>
            <a:miter/>
          </a:ln>
          <a:effectLst>
            <a:outerShdw blurRad="152400" dist="76200" dir="2700000" algn="tl" rotWithShape="0">
              <a:schemeClr val="accent2">
                <a:alpha val="20000"/>
              </a:schemeClr>
            </a:outerShdw>
          </a:effectLst>
        </p:spPr>
        <p:txBody>
          <a:bodyPr wrap="none" lIns="0" tIns="0" rIns="0" bIns="0"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FFFFFF"/>
                </a:solidFill>
                <a:effectLst/>
                <a:uLnTx/>
                <a:uFillTx/>
                <a:latin typeface="+mn-ea"/>
                <a:cs typeface="+mn-cs"/>
              </a:rPr>
              <a:t>02</a:t>
            </a:r>
            <a:endParaRPr kumimoji="0" lang="en-US" altLang="zh-CN" sz="2400" b="1" i="0" u="none" strike="noStrike" kern="1200" cap="none" spc="0" normalizeH="0" baseline="0" noProof="0" dirty="0">
              <a:ln>
                <a:noFill/>
              </a:ln>
              <a:solidFill>
                <a:srgbClr val="FFFFFF"/>
              </a:solidFill>
              <a:effectLst/>
              <a:uLnTx/>
              <a:uFillTx/>
              <a:latin typeface="+mn-ea"/>
              <a:cs typeface="+mn-cs"/>
            </a:endParaRPr>
          </a:p>
        </p:txBody>
      </p:sp>
      <p:sp>
        <p:nvSpPr>
          <p:cNvPr id="19" name="矩形 18"/>
          <p:cNvSpPr/>
          <p:nvPr>
            <p:custDataLst>
              <p:tags r:id="rId17"/>
            </p:custDataLst>
          </p:nvPr>
        </p:nvSpPr>
        <p:spPr>
          <a:xfrm>
            <a:off x="5357813" y="2321243"/>
            <a:ext cx="1476000" cy="523020"/>
          </a:xfrm>
          <a:prstGeom prst="rect">
            <a:avLst/>
          </a:prstGeom>
          <a:noFill/>
        </p:spPr>
        <p:txBody>
          <a:bodyPr wrap="square" lIns="0" tIns="0" rIns="0" bIns="0" rtlCol="0" anchor="b">
            <a:noAutofit/>
          </a:bodyPr>
          <a:p>
            <a:pPr algn="ctr">
              <a:spcBef>
                <a:spcPct val="0"/>
              </a:spcBef>
              <a:spcAft>
                <a:spcPct val="0"/>
              </a:spcAft>
            </a:pPr>
            <a:r>
              <a:rPr lang="zh-CN" altLang="en-US" b="1" dirty="0">
                <a:solidFill>
                  <a:schemeClr val="accent2"/>
                </a:solidFill>
                <a:latin typeface="+mn-ea"/>
                <a:cs typeface="+mn-ea"/>
              </a:rPr>
              <a:t>看好</a:t>
            </a:r>
            <a:r>
              <a:rPr lang="zh-CN" altLang="en-US" b="1" dirty="0">
                <a:solidFill>
                  <a:schemeClr val="accent2"/>
                </a:solidFill>
                <a:latin typeface="+mn-ea"/>
                <a:cs typeface="+mn-ea"/>
              </a:rPr>
              <a:t>基本面</a:t>
            </a:r>
            <a:endParaRPr lang="zh-CN" altLang="en-US" b="1" dirty="0">
              <a:solidFill>
                <a:schemeClr val="accent2"/>
              </a:solidFill>
              <a:latin typeface="+mn-ea"/>
              <a:cs typeface="+mn-ea"/>
            </a:endParaRPr>
          </a:p>
        </p:txBody>
      </p:sp>
      <p:sp>
        <p:nvSpPr>
          <p:cNvPr id="20" name="矩形 19"/>
          <p:cNvSpPr/>
          <p:nvPr>
            <p:custDataLst>
              <p:tags r:id="rId18"/>
            </p:custDataLst>
          </p:nvPr>
        </p:nvSpPr>
        <p:spPr>
          <a:xfrm>
            <a:off x="5046345" y="2947670"/>
            <a:ext cx="1787525" cy="687705"/>
          </a:xfrm>
          <a:prstGeom prst="rect">
            <a:avLst/>
          </a:prstGeom>
          <a:noFill/>
        </p:spPr>
        <p:txBody>
          <a:bodyPr wrap="square" lIns="0" tIns="0" rIns="0" bIns="0" rtlCol="0" anchor="t" anchorCtr="0">
            <a:noAutofit/>
          </a:bodyPr>
          <a:p>
            <a:pPr algn="ctr">
              <a:lnSpc>
                <a:spcPct val="130000"/>
              </a:lnSpc>
              <a:spcBef>
                <a:spcPct val="0"/>
              </a:spcBef>
              <a:spcAft>
                <a:spcPct val="0"/>
              </a:spcAft>
            </a:pPr>
            <a:r>
              <a:rPr lang="zh-CN" altLang="en-US" sz="1400">
                <a:solidFill>
                  <a:schemeClr val="tx1">
                    <a:lumMod val="85000"/>
                    <a:lumOff val="15000"/>
                  </a:schemeClr>
                </a:solidFill>
                <a:latin typeface="+mn-ea"/>
                <a:cs typeface="+mn-ea"/>
              </a:rPr>
              <a:t>基本面没问题，业绩表现良好，稳定的增长或者分红，抗压能力</a:t>
            </a:r>
            <a:r>
              <a:rPr lang="zh-CN" altLang="en-US" sz="1400">
                <a:solidFill>
                  <a:schemeClr val="tx1">
                    <a:lumMod val="85000"/>
                    <a:lumOff val="15000"/>
                  </a:schemeClr>
                </a:solidFill>
                <a:latin typeface="+mn-ea"/>
                <a:cs typeface="+mn-ea"/>
              </a:rPr>
              <a:t>强</a:t>
            </a:r>
            <a:endParaRPr lang="zh-CN" altLang="en-US" sz="1400">
              <a:solidFill>
                <a:schemeClr val="tx1">
                  <a:lumMod val="85000"/>
                  <a:lumOff val="15000"/>
                </a:schemeClr>
              </a:solidFill>
              <a:latin typeface="+mn-ea"/>
              <a:cs typeface="+mn-ea"/>
            </a:endParaRPr>
          </a:p>
        </p:txBody>
      </p:sp>
      <p:sp>
        <p:nvSpPr>
          <p:cNvPr id="14" name="Oval 15+"/>
          <p:cNvSpPr>
            <a:spLocks noChangeAspect="1"/>
          </p:cNvSpPr>
          <p:nvPr>
            <p:custDataLst>
              <p:tags r:id="rId19"/>
            </p:custDataLst>
          </p:nvPr>
        </p:nvSpPr>
        <p:spPr>
          <a:xfrm>
            <a:off x="7647623" y="3965258"/>
            <a:ext cx="252000" cy="252000"/>
          </a:xfrm>
          <a:prstGeom prst="ellipse">
            <a:avLst/>
          </a:prstGeom>
          <a:solidFill>
            <a:schemeClr val="accent1">
              <a:lumMod val="75000"/>
              <a:alpha val="3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8" name="椭圆 17"/>
          <p:cNvSpPr/>
          <p:nvPr>
            <p:custDataLst>
              <p:tags r:id="rId20"/>
            </p:custDataLst>
          </p:nvPr>
        </p:nvSpPr>
        <p:spPr>
          <a:xfrm>
            <a:off x="7721283" y="4038918"/>
            <a:ext cx="104503" cy="104503"/>
          </a:xfrm>
          <a:prstGeom prst="ellipse">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微软雅黑" panose="020B0503020204020204" pitchFamily="34" charset="-122"/>
              <a:cs typeface="+mn-cs"/>
            </a:endParaRPr>
          </a:p>
        </p:txBody>
      </p:sp>
      <p:sp>
        <p:nvSpPr>
          <p:cNvPr id="10" name="Freeform 488"/>
          <p:cNvSpPr/>
          <p:nvPr>
            <p:custDataLst>
              <p:tags r:id="rId21"/>
            </p:custDataLst>
          </p:nvPr>
        </p:nvSpPr>
        <p:spPr>
          <a:xfrm>
            <a:off x="7773353" y="2100263"/>
            <a:ext cx="562175" cy="641997"/>
          </a:xfrm>
          <a:custGeom>
            <a:avLst/>
            <a:gdLst>
              <a:gd name="connsiteX0" fmla="*/ 534844 w 1166285"/>
              <a:gd name="connsiteY0" fmla="*/ 11393 h 1315046"/>
              <a:gd name="connsiteX1" fmla="*/ 59701 w 1166285"/>
              <a:gd name="connsiteY1" fmla="*/ 248964 h 1315046"/>
              <a:gd name="connsiteX2" fmla="*/ 0 w 1166285"/>
              <a:gd name="connsiteY2" fmla="*/ 345563 h 1315046"/>
              <a:gd name="connsiteX3" fmla="*/ 0 w 1166285"/>
              <a:gd name="connsiteY3" fmla="*/ 969484 h 1315046"/>
              <a:gd name="connsiteX4" fmla="*/ 59701 w 1166285"/>
              <a:gd name="connsiteY4" fmla="*/ 1066083 h 1315046"/>
              <a:gd name="connsiteX5" fmla="*/ 534844 w 1166285"/>
              <a:gd name="connsiteY5" fmla="*/ 1303654 h 1315046"/>
              <a:gd name="connsiteX6" fmla="*/ 631443 w 1166285"/>
              <a:gd name="connsiteY6" fmla="*/ 1303654 h 1315046"/>
              <a:gd name="connsiteX7" fmla="*/ 1106584 w 1166285"/>
              <a:gd name="connsiteY7" fmla="*/ 1066083 h 1315046"/>
              <a:gd name="connsiteX8" fmla="*/ 1166285 w 1166285"/>
              <a:gd name="connsiteY8" fmla="*/ 969484 h 1315046"/>
              <a:gd name="connsiteX9" fmla="*/ 1166285 w 1166285"/>
              <a:gd name="connsiteY9" fmla="*/ 345562 h 1315046"/>
              <a:gd name="connsiteX10" fmla="*/ 1106584 w 1166285"/>
              <a:gd name="connsiteY10" fmla="*/ 248964 h 1315046"/>
              <a:gd name="connsiteX11" fmla="*/ 631443 w 1166285"/>
              <a:gd name="connsiteY11" fmla="*/ 11393 h 1315046"/>
              <a:gd name="connsiteX12" fmla="*/ 534844 w 1166285"/>
              <a:gd name="connsiteY12" fmla="*/ 11393 h 13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66285" h="1315046">
                <a:moveTo>
                  <a:pt x="534844" y="11393"/>
                </a:moveTo>
                <a:lnTo>
                  <a:pt x="59701" y="248964"/>
                </a:lnTo>
                <a:cubicBezTo>
                  <a:pt x="23104" y="267263"/>
                  <a:pt x="0" y="304646"/>
                  <a:pt x="0" y="345563"/>
                </a:cubicBezTo>
                <a:lnTo>
                  <a:pt x="0" y="969484"/>
                </a:lnTo>
                <a:cubicBezTo>
                  <a:pt x="0" y="1010401"/>
                  <a:pt x="23104" y="1047784"/>
                  <a:pt x="59701" y="1066083"/>
                </a:cubicBezTo>
                <a:lnTo>
                  <a:pt x="534844" y="1303654"/>
                </a:lnTo>
                <a:cubicBezTo>
                  <a:pt x="565224" y="1318844"/>
                  <a:pt x="601062" y="1318844"/>
                  <a:pt x="631443" y="1303654"/>
                </a:cubicBezTo>
                <a:lnTo>
                  <a:pt x="1106584" y="1066083"/>
                </a:lnTo>
                <a:cubicBezTo>
                  <a:pt x="1143181" y="1047784"/>
                  <a:pt x="1166285" y="1010401"/>
                  <a:pt x="1166285" y="969484"/>
                </a:cubicBezTo>
                <a:lnTo>
                  <a:pt x="1166285" y="345562"/>
                </a:lnTo>
                <a:cubicBezTo>
                  <a:pt x="1166285" y="304646"/>
                  <a:pt x="1143181" y="267263"/>
                  <a:pt x="1106584" y="248964"/>
                </a:cubicBezTo>
                <a:lnTo>
                  <a:pt x="631443" y="11393"/>
                </a:lnTo>
                <a:cubicBezTo>
                  <a:pt x="601062" y="-3797"/>
                  <a:pt x="565224" y="-3797"/>
                  <a:pt x="534844" y="11393"/>
                </a:cubicBezTo>
              </a:path>
            </a:pathLst>
          </a:custGeom>
          <a:gradFill>
            <a:gsLst>
              <a:gs pos="0">
                <a:schemeClr val="accent1">
                  <a:lumMod val="60000"/>
                  <a:lumOff val="40000"/>
                  <a:alpha val="100000"/>
                </a:schemeClr>
              </a:gs>
              <a:gs pos="100000">
                <a:schemeClr val="accent1">
                  <a:alpha val="100000"/>
                </a:schemeClr>
              </a:gs>
            </a:gsLst>
            <a:lin ang="2700000" scaled="0"/>
          </a:gradFill>
          <a:ln w="9525" cap="flat">
            <a:noFill/>
            <a:prstDash val="solid"/>
            <a:miter/>
          </a:ln>
          <a:effectLst>
            <a:outerShdw blurRad="152400" dist="76200" dir="2700000" algn="tl" rotWithShape="0">
              <a:schemeClr val="accent1">
                <a:alpha val="20000"/>
              </a:schemeClr>
            </a:outerShdw>
          </a:effectLst>
        </p:spPr>
        <p:txBody>
          <a:bodyPr wrap="none" lIns="0" tIns="0" rIns="0" bIns="0" rtlCol="0" anchor="ctr">
            <a:noAutofit/>
          </a:bodyPr>
          <a:p>
            <a:pPr marL="0" marR="0" lvl="0" indent="0" algn="ctr" defTabSz="914400" rtl="0" eaLnBrk="1" fontAlgn="auto" latinLnBrk="0" hangingPunct="1">
              <a:lnSpc>
                <a:spcPct val="100000"/>
              </a:lnSpc>
              <a:spcBef>
                <a:spcPts val="0"/>
              </a:spcBef>
              <a:spcAft>
                <a:spcPts val="0"/>
              </a:spcAft>
              <a:buClrTx/>
              <a:buSzTx/>
              <a:buFontTx/>
              <a:buNone/>
            </a:pPr>
            <a:r>
              <a:rPr kumimoji="0" lang="en-US" altLang="zh-CN" sz="2400" b="1" i="0" u="none" strike="noStrike" kern="1200" cap="none" spc="0" normalizeH="0" baseline="0" noProof="0" dirty="0">
                <a:ln>
                  <a:noFill/>
                </a:ln>
                <a:solidFill>
                  <a:srgbClr val="FFFFFF"/>
                </a:solidFill>
                <a:effectLst/>
                <a:uLnTx/>
                <a:uFillTx/>
                <a:latin typeface="+mn-ea"/>
                <a:cs typeface="+mn-cs"/>
              </a:rPr>
              <a:t>03</a:t>
            </a:r>
            <a:endParaRPr kumimoji="0" lang="en-US" altLang="zh-CN" sz="2400" b="1" i="0" u="none" strike="noStrike" kern="1200" cap="none" spc="0" normalizeH="0" baseline="0" noProof="0" dirty="0">
              <a:ln>
                <a:noFill/>
              </a:ln>
              <a:solidFill>
                <a:srgbClr val="FFFFFF"/>
              </a:solidFill>
              <a:effectLst/>
              <a:uLnTx/>
              <a:uFillTx/>
              <a:latin typeface="+mn-ea"/>
              <a:cs typeface="+mn-cs"/>
            </a:endParaRPr>
          </a:p>
        </p:txBody>
      </p:sp>
      <p:sp>
        <p:nvSpPr>
          <p:cNvPr id="22" name="矩形 21"/>
          <p:cNvSpPr/>
          <p:nvPr>
            <p:custDataLst>
              <p:tags r:id="rId22"/>
            </p:custDataLst>
          </p:nvPr>
        </p:nvSpPr>
        <p:spPr>
          <a:xfrm>
            <a:off x="7326313" y="2699703"/>
            <a:ext cx="1476000" cy="523020"/>
          </a:xfrm>
          <a:prstGeom prst="rect">
            <a:avLst/>
          </a:prstGeom>
          <a:noFill/>
        </p:spPr>
        <p:txBody>
          <a:bodyPr wrap="square" lIns="0" tIns="0" rIns="0" bIns="0" rtlCol="0" anchor="b">
            <a:noAutofit/>
          </a:bodyPr>
          <a:p>
            <a:pPr algn="ctr">
              <a:spcBef>
                <a:spcPct val="0"/>
              </a:spcBef>
              <a:spcAft>
                <a:spcPct val="0"/>
              </a:spcAft>
            </a:pPr>
            <a:r>
              <a:rPr lang="zh-CN" altLang="en-US" b="1" dirty="0">
                <a:solidFill>
                  <a:schemeClr val="accent1"/>
                </a:solidFill>
                <a:latin typeface="+mn-ea"/>
                <a:cs typeface="+mn-ea"/>
              </a:rPr>
              <a:t>结局是好</a:t>
            </a:r>
            <a:r>
              <a:rPr lang="zh-CN" altLang="en-US" b="1" dirty="0">
                <a:solidFill>
                  <a:schemeClr val="accent1"/>
                </a:solidFill>
                <a:latin typeface="+mn-ea"/>
                <a:cs typeface="+mn-ea"/>
              </a:rPr>
              <a:t>的</a:t>
            </a:r>
            <a:endParaRPr lang="zh-CN" altLang="en-US" b="1" dirty="0">
              <a:solidFill>
                <a:schemeClr val="accent1"/>
              </a:solidFill>
              <a:latin typeface="+mn-ea"/>
              <a:cs typeface="+mn-ea"/>
            </a:endParaRPr>
          </a:p>
        </p:txBody>
      </p:sp>
      <p:sp>
        <p:nvSpPr>
          <p:cNvPr id="23" name="矩形 22"/>
          <p:cNvSpPr/>
          <p:nvPr>
            <p:custDataLst>
              <p:tags r:id="rId23"/>
            </p:custDataLst>
          </p:nvPr>
        </p:nvSpPr>
        <p:spPr>
          <a:xfrm>
            <a:off x="7326630" y="3326130"/>
            <a:ext cx="3331845" cy="687705"/>
          </a:xfrm>
          <a:prstGeom prst="rect">
            <a:avLst/>
          </a:prstGeom>
          <a:noFill/>
        </p:spPr>
        <p:txBody>
          <a:bodyPr wrap="square" lIns="0" tIns="0" rIns="0" bIns="0" rtlCol="0" anchor="t" anchorCtr="0">
            <a:noAutofit/>
          </a:bodyPr>
          <a:p>
            <a:pPr algn="ctr">
              <a:lnSpc>
                <a:spcPct val="130000"/>
              </a:lnSpc>
              <a:spcBef>
                <a:spcPct val="0"/>
              </a:spcBef>
              <a:spcAft>
                <a:spcPct val="0"/>
              </a:spcAft>
            </a:pPr>
            <a:r>
              <a:rPr lang="zh-CN" altLang="en-US" sz="1400">
                <a:solidFill>
                  <a:schemeClr val="tx1">
                    <a:lumMod val="85000"/>
                    <a:lumOff val="15000"/>
                  </a:schemeClr>
                </a:solidFill>
                <a:latin typeface="+mn-ea"/>
                <a:cs typeface="+mn-ea"/>
              </a:rPr>
              <a:t>遵循以上两点，那么结局是好的，过程可能是煎熬的，看不看都会有上涨空间，而看盘更容易抛出筹码，因为盘面的振幅会让人焦虑，出现精神内耗，</a:t>
            </a:r>
            <a:r>
              <a:rPr lang="en-US" altLang="zh-CN" sz="1400">
                <a:solidFill>
                  <a:schemeClr val="tx1">
                    <a:lumMod val="85000"/>
                    <a:lumOff val="15000"/>
                  </a:schemeClr>
                </a:solidFill>
                <a:latin typeface="+mn-ea"/>
                <a:cs typeface="+mn-ea"/>
              </a:rPr>
              <a:t> </a:t>
            </a:r>
            <a:r>
              <a:rPr lang="zh-CN" altLang="en-US" sz="1400">
                <a:solidFill>
                  <a:schemeClr val="tx1">
                    <a:lumMod val="85000"/>
                    <a:lumOff val="15000"/>
                  </a:schemeClr>
                </a:solidFill>
                <a:latin typeface="+mn-ea"/>
                <a:cs typeface="+mn-ea"/>
              </a:rPr>
              <a:t>持股心态也是股市看人生的必要修炼</a:t>
            </a:r>
            <a:r>
              <a:rPr lang="zh-CN" altLang="en-US" sz="1400">
                <a:solidFill>
                  <a:schemeClr val="tx1">
                    <a:lumMod val="85000"/>
                    <a:lumOff val="15000"/>
                  </a:schemeClr>
                </a:solidFill>
                <a:latin typeface="+mn-ea"/>
                <a:cs typeface="+mn-ea"/>
              </a:rPr>
              <a:t>过程</a:t>
            </a:r>
            <a:endParaRPr lang="zh-CN" altLang="en-US" sz="1400">
              <a:solidFill>
                <a:schemeClr val="tx1">
                  <a:lumMod val="85000"/>
                  <a:lumOff val="15000"/>
                </a:schemeClr>
              </a:solidFill>
              <a:latin typeface="+mn-ea"/>
              <a:cs typeface="+mn-ea"/>
            </a:endParaRPr>
          </a:p>
        </p:txBody>
      </p:sp>
    </p:spTree>
    <p:custDataLst>
      <p:tags r:id="rId24"/>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rPr>
              <a:t>目前市场的两种</a:t>
            </a:r>
            <a:r>
              <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rPr>
              <a:t>心态</a:t>
            </a:r>
            <a:endParaRPr kumimoji="0" lang="zh-CN" altLang="en-US" sz="2800" b="1"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印品朗黑体" panose="00000800000000000000" charset="-122"/>
            </a:endParaRPr>
          </a:p>
        </p:txBody>
      </p:sp>
      <p:sp>
        <p:nvSpPr>
          <p:cNvPr id="11" name="直角三角形 10"/>
          <p:cNvSpPr/>
          <p:nvPr>
            <p:custDataLst>
              <p:tags r:id="rId2"/>
            </p:custDataLst>
          </p:nvPr>
        </p:nvSpPr>
        <p:spPr>
          <a:xfrm flipH="1" flipV="1">
            <a:off x="694373" y="1895158"/>
            <a:ext cx="190840" cy="240121"/>
          </a:xfrm>
          <a:prstGeom prst="rtTriangl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8" name="矩形: 圆角 7"/>
          <p:cNvSpPr/>
          <p:nvPr>
            <p:custDataLst>
              <p:tags r:id="rId3"/>
            </p:custDataLst>
          </p:nvPr>
        </p:nvSpPr>
        <p:spPr>
          <a:xfrm>
            <a:off x="851853" y="1668463"/>
            <a:ext cx="4953000" cy="4075747"/>
          </a:xfrm>
          <a:prstGeom prst="roundRect">
            <a:avLst>
              <a:gd name="adj" fmla="val 5234"/>
            </a:avLst>
          </a:prstGeom>
          <a:solidFill>
            <a:srgbClr val="FFFFFF"/>
          </a:solidFill>
          <a:ln>
            <a:solidFill>
              <a:schemeClr val="accent1">
                <a:lumMod val="20000"/>
                <a:lumOff val="80000"/>
              </a:schemeClr>
            </a:solid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86147" tIns="671752" rIns="347215" bIns="418526" numCol="1" spcCol="0" rtlCol="0" fromWordArt="0" anchor="ctr" anchorCtr="0" forceAA="0" compatLnSpc="1">
            <a:noAutofit/>
          </a:bodyPr>
          <a:p>
            <a:pPr marL="0" algn="l" rtl="0" eaLnBrk="1" latinLnBrk="0" hangingPunct="1">
              <a:lnSpc>
                <a:spcPct val="150000"/>
              </a:lnSpc>
              <a:spcBef>
                <a:spcPts val="0"/>
              </a:spcBef>
              <a:spcAft>
                <a:spcPts val="0"/>
              </a:spcAft>
            </a:pPr>
            <a:r>
              <a:rPr lang="zh-CN" altLang="en-US" kern="0" dirty="0">
                <a:ln>
                  <a:noFill/>
                  <a:prstDash val="sysDot"/>
                </a:ln>
                <a:solidFill>
                  <a:srgbClr val="292929"/>
                </a:solidFill>
                <a:latin typeface="+mn-ea"/>
                <a:sym typeface="+mn-ea"/>
              </a:rPr>
              <a:t>短线操作在缓冲期阶段可能需要更多的技术，除了前期阶段的胆量，技术是至关重要的，如果会把握短线节奏和盘感的用户</a:t>
            </a:r>
            <a:r>
              <a:rPr lang="en-US" altLang="zh-CN" kern="0" dirty="0">
                <a:ln>
                  <a:noFill/>
                  <a:prstDash val="sysDot"/>
                </a:ln>
                <a:solidFill>
                  <a:srgbClr val="292929"/>
                </a:solidFill>
                <a:latin typeface="+mn-ea"/>
                <a:sym typeface="+mn-ea"/>
              </a:rPr>
              <a:t> </a:t>
            </a:r>
            <a:r>
              <a:rPr lang="zh-CN" altLang="en-US" kern="0" dirty="0">
                <a:ln>
                  <a:noFill/>
                  <a:prstDash val="sysDot"/>
                </a:ln>
                <a:solidFill>
                  <a:srgbClr val="292929"/>
                </a:solidFill>
                <a:latin typeface="+mn-ea"/>
                <a:sym typeface="+mn-ea"/>
              </a:rPr>
              <a:t>可以继续按照短线模式操作，切记追涨杀跌，寻找低吸高抛</a:t>
            </a:r>
            <a:r>
              <a:rPr lang="zh-CN" altLang="en-US" kern="0" dirty="0">
                <a:ln>
                  <a:noFill/>
                  <a:prstDash val="sysDot"/>
                </a:ln>
                <a:solidFill>
                  <a:srgbClr val="292929"/>
                </a:solidFill>
                <a:latin typeface="+mn-ea"/>
                <a:sym typeface="+mn-ea"/>
              </a:rPr>
              <a:t>节奏。</a:t>
            </a:r>
            <a:endParaRPr lang="zh-CN" altLang="en-US" kern="0" dirty="0">
              <a:ln>
                <a:noFill/>
                <a:prstDash val="sysDot"/>
              </a:ln>
              <a:solidFill>
                <a:srgbClr val="292929"/>
              </a:solidFill>
              <a:latin typeface="+mn-ea"/>
              <a:sym typeface="+mn-ea"/>
            </a:endParaRPr>
          </a:p>
          <a:p>
            <a:pPr marL="0" algn="l" rtl="0" eaLnBrk="1" latinLnBrk="0" hangingPunct="1">
              <a:lnSpc>
                <a:spcPct val="150000"/>
              </a:lnSpc>
              <a:spcBef>
                <a:spcPts val="0"/>
              </a:spcBef>
              <a:spcAft>
                <a:spcPts val="0"/>
              </a:spcAft>
            </a:pPr>
            <a:r>
              <a:rPr lang="zh-CN" altLang="en-US" b="1" kern="0" dirty="0">
                <a:ln>
                  <a:noFill/>
                  <a:prstDash val="sysDot"/>
                </a:ln>
                <a:solidFill>
                  <a:srgbClr val="FF0000"/>
                </a:solidFill>
                <a:latin typeface="+mn-ea"/>
                <a:sym typeface="+mn-ea"/>
              </a:rPr>
              <a:t>主题</a:t>
            </a:r>
            <a:r>
              <a:rPr lang="en-US" altLang="zh-CN" b="1" kern="0" dirty="0">
                <a:ln>
                  <a:noFill/>
                  <a:prstDash val="sysDot"/>
                </a:ln>
                <a:solidFill>
                  <a:srgbClr val="FF0000"/>
                </a:solidFill>
                <a:latin typeface="+mn-ea"/>
                <a:sym typeface="+mn-ea"/>
              </a:rPr>
              <a:t>+</a:t>
            </a:r>
            <a:r>
              <a:rPr lang="zh-CN" altLang="en-US" b="1" kern="0" dirty="0">
                <a:ln>
                  <a:noFill/>
                  <a:prstDash val="sysDot"/>
                </a:ln>
                <a:solidFill>
                  <a:srgbClr val="FF0000"/>
                </a:solidFill>
                <a:latin typeface="+mn-ea"/>
                <a:sym typeface="+mn-ea"/>
              </a:rPr>
              <a:t>资金</a:t>
            </a:r>
            <a:r>
              <a:rPr lang="zh-CN" altLang="en-US" kern="0" dirty="0">
                <a:ln>
                  <a:noFill/>
                  <a:prstDash val="sysDot"/>
                </a:ln>
                <a:solidFill>
                  <a:srgbClr val="292929"/>
                </a:solidFill>
                <a:latin typeface="+mn-ea"/>
                <a:sym typeface="+mn-ea"/>
              </a:rPr>
              <a:t>至关重要</a:t>
            </a:r>
            <a:endParaRPr lang="zh-CN" altLang="en-US" kern="0" dirty="0">
              <a:ln>
                <a:noFill/>
                <a:prstDash val="sysDot"/>
              </a:ln>
              <a:solidFill>
                <a:srgbClr val="292929"/>
              </a:solidFill>
              <a:latin typeface="+mn-ea"/>
              <a:sym typeface="+mn-ea"/>
            </a:endParaRPr>
          </a:p>
        </p:txBody>
      </p:sp>
      <p:sp>
        <p:nvSpPr>
          <p:cNvPr id="13" name="矩形: 单圆角 12"/>
          <p:cNvSpPr/>
          <p:nvPr>
            <p:custDataLst>
              <p:tags r:id="rId4"/>
            </p:custDataLst>
          </p:nvPr>
        </p:nvSpPr>
        <p:spPr>
          <a:xfrm>
            <a:off x="694373" y="1125538"/>
            <a:ext cx="4662073" cy="772067"/>
          </a:xfrm>
          <a:prstGeom prst="round1Rect">
            <a:avLst/>
          </a:prstGeom>
          <a:gradFill flip="none" rotWithShape="1">
            <a:gsLst>
              <a:gs pos="100000">
                <a:schemeClr val="accent1">
                  <a:alpha val="100000"/>
                </a:schemeClr>
              </a:gs>
              <a:gs pos="0">
                <a:schemeClr val="accent1">
                  <a:lumMod val="70000"/>
                  <a:lumOff val="30000"/>
                  <a:alpha val="100000"/>
                </a:schemeClr>
              </a:gs>
            </a:gsLst>
            <a:lin ang="0" scaled="1"/>
            <a:tileRect/>
          </a:gradFill>
          <a:ln>
            <a:noFill/>
          </a:ln>
          <a:effectLst>
            <a:outerShdw blurRad="203200" dist="76200" dir="8100000" algn="tr" rotWithShape="0">
              <a:schemeClr val="accent1">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p>
            <a:pPr indent="452755" algn="ctr"/>
            <a:r>
              <a:rPr lang="zh-CN" altLang="en-US" sz="2600" b="1" spc="300" dirty="0">
                <a:solidFill>
                  <a:schemeClr val="lt1">
                    <a:lumMod val="100000"/>
                  </a:schemeClr>
                </a:solidFill>
                <a:latin typeface="+mj-ea"/>
              </a:rPr>
              <a:t>短线操作</a:t>
            </a:r>
            <a:r>
              <a:rPr lang="zh-CN" altLang="en-US" sz="2600" b="1" spc="300" dirty="0">
                <a:solidFill>
                  <a:schemeClr val="lt1">
                    <a:lumMod val="100000"/>
                  </a:schemeClr>
                </a:solidFill>
                <a:latin typeface="+mj-ea"/>
              </a:rPr>
              <a:t>者</a:t>
            </a:r>
            <a:endParaRPr lang="zh-CN" altLang="en-US" sz="2600" b="1" spc="300" dirty="0">
              <a:solidFill>
                <a:schemeClr val="lt1">
                  <a:lumMod val="100000"/>
                </a:schemeClr>
              </a:solidFill>
              <a:latin typeface="+mj-ea"/>
            </a:endParaRPr>
          </a:p>
        </p:txBody>
      </p:sp>
      <p:sp>
        <p:nvSpPr>
          <p:cNvPr id="6" name="直角三角形 5"/>
          <p:cNvSpPr/>
          <p:nvPr>
            <p:custDataLst>
              <p:tags r:id="rId5"/>
            </p:custDataLst>
          </p:nvPr>
        </p:nvSpPr>
        <p:spPr>
          <a:xfrm flipH="1" flipV="1">
            <a:off x="6387783" y="1884363"/>
            <a:ext cx="190840" cy="240121"/>
          </a:xfrm>
          <a:prstGeom prst="rtTriangle">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solidFill>
                <a:schemeClr val="lt1"/>
              </a:solidFill>
            </a:endParaRPr>
          </a:p>
        </p:txBody>
      </p:sp>
      <p:sp>
        <p:nvSpPr>
          <p:cNvPr id="7" name="矩形: 圆角 6"/>
          <p:cNvSpPr/>
          <p:nvPr>
            <p:custDataLst>
              <p:tags r:id="rId6"/>
            </p:custDataLst>
          </p:nvPr>
        </p:nvSpPr>
        <p:spPr>
          <a:xfrm>
            <a:off x="6545263" y="1658303"/>
            <a:ext cx="4953000" cy="4075747"/>
          </a:xfrm>
          <a:prstGeom prst="roundRect">
            <a:avLst>
              <a:gd name="adj" fmla="val 5234"/>
            </a:avLst>
          </a:prstGeom>
          <a:solidFill>
            <a:srgbClr val="FFFFFF"/>
          </a:solidFill>
          <a:ln>
            <a:solidFill>
              <a:schemeClr val="accent2">
                <a:lumMod val="20000"/>
                <a:lumOff val="80000"/>
              </a:schemeClr>
            </a:solid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lIns="386147" tIns="671752" rIns="347215" bIns="418526" numCol="1" spcCol="0" rtlCol="0" fromWordArt="0" anchor="ctr" anchorCtr="0" forceAA="0" compatLnSpc="1">
            <a:noAutofit/>
          </a:bodyPr>
          <a:p>
            <a:pPr marL="0" algn="l" rtl="0" eaLnBrk="1" latinLnBrk="0" hangingPunct="1">
              <a:lnSpc>
                <a:spcPct val="150000"/>
              </a:lnSpc>
              <a:spcBef>
                <a:spcPts val="0"/>
              </a:spcBef>
              <a:spcAft>
                <a:spcPts val="0"/>
              </a:spcAft>
            </a:pPr>
            <a:r>
              <a:rPr lang="zh-CN" altLang="en-US" kern="0" dirty="0">
                <a:ln>
                  <a:noFill/>
                  <a:prstDash val="sysDot"/>
                </a:ln>
                <a:solidFill>
                  <a:srgbClr val="292929"/>
                </a:solidFill>
                <a:latin typeface="+mn-ea"/>
                <a:sym typeface="+mn-ea"/>
              </a:rPr>
              <a:t>无太多时间看盘，想以逸待劳，只需要把握低点参与以及分批建仓和耐心持股即可，当然比较重要的是把握公司基本面情况不出问题，以耐心资本持股，选对的企业，低吸降低成本，耐心持股，也能在市场启动后获取超额</a:t>
            </a:r>
            <a:r>
              <a:rPr lang="zh-CN" altLang="en-US" kern="0" dirty="0">
                <a:ln>
                  <a:noFill/>
                  <a:prstDash val="sysDot"/>
                </a:ln>
                <a:solidFill>
                  <a:srgbClr val="292929"/>
                </a:solidFill>
                <a:latin typeface="+mn-ea"/>
                <a:sym typeface="+mn-ea"/>
              </a:rPr>
              <a:t>利润</a:t>
            </a:r>
            <a:endParaRPr lang="zh-CN" altLang="en-US" kern="0" dirty="0">
              <a:ln>
                <a:noFill/>
                <a:prstDash val="sysDot"/>
              </a:ln>
              <a:solidFill>
                <a:srgbClr val="292929"/>
              </a:solidFill>
              <a:latin typeface="+mn-ea"/>
              <a:sym typeface="+mn-ea"/>
            </a:endParaRPr>
          </a:p>
          <a:p>
            <a:pPr marL="0" algn="l" rtl="0" eaLnBrk="1" latinLnBrk="0" hangingPunct="1">
              <a:lnSpc>
                <a:spcPct val="150000"/>
              </a:lnSpc>
              <a:spcBef>
                <a:spcPts val="0"/>
              </a:spcBef>
              <a:spcAft>
                <a:spcPts val="0"/>
              </a:spcAft>
            </a:pPr>
            <a:r>
              <a:rPr lang="zh-CN" altLang="en-US" b="1" kern="0" dirty="0">
                <a:ln>
                  <a:noFill/>
                  <a:prstDash val="sysDot"/>
                </a:ln>
                <a:solidFill>
                  <a:srgbClr val="FF0000"/>
                </a:solidFill>
                <a:latin typeface="+mn-ea"/>
                <a:sym typeface="+mn-ea"/>
              </a:rPr>
              <a:t>选基本面</a:t>
            </a:r>
            <a:r>
              <a:rPr lang="en-US" altLang="zh-CN" b="1" kern="0" dirty="0">
                <a:ln>
                  <a:noFill/>
                  <a:prstDash val="sysDot"/>
                </a:ln>
                <a:solidFill>
                  <a:srgbClr val="FF0000"/>
                </a:solidFill>
                <a:latin typeface="+mn-ea"/>
                <a:sym typeface="+mn-ea"/>
              </a:rPr>
              <a:t>+</a:t>
            </a:r>
            <a:r>
              <a:rPr lang="zh-CN" altLang="en-US" b="1" kern="0" dirty="0">
                <a:ln>
                  <a:noFill/>
                  <a:prstDash val="sysDot"/>
                </a:ln>
                <a:solidFill>
                  <a:srgbClr val="FF0000"/>
                </a:solidFill>
                <a:latin typeface="+mn-ea"/>
                <a:sym typeface="+mn-ea"/>
              </a:rPr>
              <a:t>低吸</a:t>
            </a:r>
            <a:r>
              <a:rPr lang="en-US" altLang="zh-CN" b="1" kern="0" dirty="0">
                <a:ln>
                  <a:noFill/>
                  <a:prstDash val="sysDot"/>
                </a:ln>
                <a:solidFill>
                  <a:srgbClr val="FF0000"/>
                </a:solidFill>
                <a:latin typeface="+mn-ea"/>
                <a:sym typeface="+mn-ea"/>
              </a:rPr>
              <a:t>+</a:t>
            </a:r>
            <a:r>
              <a:rPr lang="zh-CN" altLang="en-US" b="1" kern="0" dirty="0">
                <a:ln>
                  <a:noFill/>
                  <a:prstDash val="sysDot"/>
                </a:ln>
                <a:solidFill>
                  <a:srgbClr val="FF0000"/>
                </a:solidFill>
                <a:latin typeface="+mn-ea"/>
                <a:sym typeface="+mn-ea"/>
              </a:rPr>
              <a:t>耐心</a:t>
            </a:r>
            <a:r>
              <a:rPr lang="en-US" altLang="zh-CN" b="1" kern="0" dirty="0">
                <a:ln>
                  <a:noFill/>
                  <a:prstDash val="sysDot"/>
                </a:ln>
                <a:solidFill>
                  <a:srgbClr val="FF0000"/>
                </a:solidFill>
                <a:latin typeface="+mn-ea"/>
                <a:sym typeface="+mn-ea"/>
              </a:rPr>
              <a:t> </a:t>
            </a:r>
            <a:r>
              <a:rPr lang="zh-CN" altLang="en-US" kern="0" dirty="0">
                <a:ln>
                  <a:noFill/>
                  <a:prstDash val="sysDot"/>
                </a:ln>
                <a:solidFill>
                  <a:srgbClr val="292929"/>
                </a:solidFill>
                <a:latin typeface="+mn-ea"/>
                <a:sym typeface="+mn-ea"/>
              </a:rPr>
              <a:t>至关重要</a:t>
            </a:r>
            <a:endParaRPr lang="zh-CN" altLang="en-US" kern="0" dirty="0">
              <a:ln>
                <a:noFill/>
                <a:prstDash val="sysDot"/>
              </a:ln>
              <a:solidFill>
                <a:srgbClr val="292929"/>
              </a:solidFill>
              <a:latin typeface="+mn-ea"/>
              <a:sym typeface="+mn-ea"/>
            </a:endParaRPr>
          </a:p>
        </p:txBody>
      </p:sp>
      <p:sp>
        <p:nvSpPr>
          <p:cNvPr id="9" name="矩形: 单圆角 8"/>
          <p:cNvSpPr/>
          <p:nvPr>
            <p:custDataLst>
              <p:tags r:id="rId7"/>
            </p:custDataLst>
          </p:nvPr>
        </p:nvSpPr>
        <p:spPr>
          <a:xfrm>
            <a:off x="6387783" y="1114743"/>
            <a:ext cx="4662073" cy="772067"/>
          </a:xfrm>
          <a:prstGeom prst="round1Rect">
            <a:avLst/>
          </a:prstGeom>
          <a:gradFill flip="none" rotWithShape="1">
            <a:gsLst>
              <a:gs pos="100000">
                <a:schemeClr val="accent2">
                  <a:alpha val="100000"/>
                </a:schemeClr>
              </a:gs>
              <a:gs pos="0">
                <a:schemeClr val="accent2">
                  <a:lumMod val="70000"/>
                  <a:lumOff val="30000"/>
                  <a:alpha val="100000"/>
                </a:schemeClr>
              </a:gs>
            </a:gsLst>
            <a:lin ang="0" scaled="1"/>
            <a:tileRect/>
          </a:gradFill>
          <a:ln>
            <a:noFill/>
          </a:ln>
          <a:effectLst>
            <a:outerShdw blurRad="203200" dist="76200" dir="8100000" algn="tr" rotWithShape="0">
              <a:schemeClr val="accent2">
                <a:lumMod val="75000"/>
                <a:alpha val="20000"/>
              </a:schemeClr>
            </a:outerShdw>
          </a:effectLst>
        </p:spPr>
        <p:style>
          <a:lnRef idx="1">
            <a:schemeClr val="accent1"/>
          </a:lnRef>
          <a:fillRef idx="2">
            <a:schemeClr val="accent1"/>
          </a:fillRef>
          <a:effectRef idx="1">
            <a:schemeClr val="accent1"/>
          </a:effectRef>
          <a:fontRef idx="minor">
            <a:schemeClr val="dk1"/>
          </a:fontRef>
        </p:style>
        <p:txBody>
          <a:bodyPr vertOverflow="overflow" horzOverflow="overflow" vert="horz" wrap="square" numCol="1" spcCol="0" rtlCol="0" fromWordArt="0" anchor="ctr" anchorCtr="0" forceAA="0" compatLnSpc="1">
            <a:noAutofit/>
          </a:bodyPr>
          <a:p>
            <a:pPr indent="452755" algn="ctr"/>
            <a:r>
              <a:rPr lang="zh-CN" altLang="en-US" sz="2600" b="1" spc="300" dirty="0">
                <a:solidFill>
                  <a:schemeClr val="lt1">
                    <a:lumMod val="100000"/>
                  </a:schemeClr>
                </a:solidFill>
                <a:latin typeface="+mj-ea"/>
              </a:rPr>
              <a:t>中长线</a:t>
            </a:r>
            <a:r>
              <a:rPr lang="zh-CN" altLang="en-US" sz="2600" b="1" spc="300" dirty="0">
                <a:solidFill>
                  <a:schemeClr val="lt1">
                    <a:lumMod val="100000"/>
                  </a:schemeClr>
                </a:solidFill>
                <a:latin typeface="+mj-ea"/>
              </a:rPr>
              <a:t>操作者</a:t>
            </a:r>
            <a:endParaRPr lang="zh-CN" altLang="en-US" sz="2600" b="1" spc="300" dirty="0">
              <a:solidFill>
                <a:schemeClr val="lt1">
                  <a:lumMod val="100000"/>
                </a:schemeClr>
              </a:solidFill>
              <a:latin typeface="+mj-ea"/>
            </a:endParaRPr>
          </a:p>
        </p:txBody>
      </p:sp>
    </p:spTree>
    <p:custDataLst>
      <p:tags r:id="rId8"/>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10490" y="0"/>
            <a:ext cx="12191365" cy="52197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主题</a:t>
            </a:r>
            <a:r>
              <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rPr>
              <a:t>机会</a:t>
            </a:r>
            <a:endParaRPr kumimoji="0" lang="zh-CN" altLang="en-US" sz="2800" b="1" i="0" u="none" strike="noStrike" kern="1200" cap="none" spc="0" normalizeH="0" baseline="0" noProof="0" dirty="0">
              <a:ln>
                <a:noFill/>
              </a:ln>
              <a:solidFill>
                <a:srgbClr val="FFFFFF"/>
              </a:solidFill>
              <a:effectLst/>
              <a:uLnTx/>
              <a:uFillTx/>
              <a:latin typeface="方正大标宋简体" panose="02000000000000000000" charset="-122"/>
              <a:ea typeface="方正大标宋简体" panose="02000000000000000000" charset="-122"/>
              <a:cs typeface="印品朗黑体" panose="00000800000000000000" charset="-122"/>
            </a:endParaRPr>
          </a:p>
        </p:txBody>
      </p:sp>
      <p:sp>
        <p:nvSpPr>
          <p:cNvPr id="91" name="平行四边形 90"/>
          <p:cNvSpPr/>
          <p:nvPr>
            <p:custDataLst>
              <p:tags r:id="rId2"/>
            </p:custDataLst>
          </p:nvPr>
        </p:nvSpPr>
        <p:spPr>
          <a:xfrm>
            <a:off x="8182610" y="2661603"/>
            <a:ext cx="2223770" cy="2489200"/>
          </a:xfrm>
          <a:prstGeom prst="parallelogram">
            <a:avLst>
              <a:gd name="adj" fmla="val 58133"/>
            </a:avLst>
          </a:prstGeom>
          <a:solidFill>
            <a:schemeClr val="accent5">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olidFill>
                <a:schemeClr val="lt1"/>
              </a:solidFill>
              <a:cs typeface="微软雅黑" panose="020B0503020204020204" pitchFamily="34" charset="-122"/>
              <a:sym typeface="+mn-ea"/>
            </a:endParaRPr>
          </a:p>
        </p:txBody>
      </p:sp>
      <p:sp>
        <p:nvSpPr>
          <p:cNvPr id="92" name="任意多边形 91"/>
          <p:cNvSpPr/>
          <p:nvPr>
            <p:custDataLst>
              <p:tags r:id="rId3"/>
            </p:custDataLst>
          </p:nvPr>
        </p:nvSpPr>
        <p:spPr>
          <a:xfrm flipH="1">
            <a:off x="7707630" y="1707833"/>
            <a:ext cx="2699385" cy="1233170"/>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gradFill>
            <a:gsLst>
              <a:gs pos="58000">
                <a:schemeClr val="accent5">
                  <a:lumMod val="91000"/>
                  <a:lumOff val="9000"/>
                  <a:alpha val="100000"/>
                </a:schemeClr>
              </a:gs>
              <a:gs pos="100000">
                <a:schemeClr val="accent5">
                  <a:lumMod val="40000"/>
                  <a:lumOff val="60000"/>
                  <a:alpha val="10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5990" tIns="252095" rIns="539750" bIns="252095" numCol="1" spcCol="0" rtlCol="0" fromWordArt="0" anchor="ctr" anchorCtr="0" forceAA="0" compatLnSpc="1">
            <a:noAutofit/>
          </a:bodyPr>
          <a:p>
            <a:pPr lvl="0" algn="l">
              <a:spcBef>
                <a:spcPct val="0"/>
              </a:spcBef>
              <a:spcAft>
                <a:spcPct val="0"/>
              </a:spcAft>
              <a:buClrTx/>
              <a:buSzTx/>
              <a:buFontTx/>
            </a:pPr>
            <a:r>
              <a:rPr lang="zh-CN" altLang="en-US" sz="1600" b="1">
                <a:solidFill>
                  <a:srgbClr val="FFFFFF"/>
                </a:solidFill>
                <a:latin typeface="+mn-ea"/>
                <a:cs typeface="+mn-ea"/>
                <a:sym typeface="+mn-ea"/>
              </a:rPr>
              <a:t>技术反复</a:t>
            </a:r>
            <a:r>
              <a:rPr lang="zh-CN" altLang="en-US" sz="1600" b="1">
                <a:solidFill>
                  <a:srgbClr val="FFFFFF"/>
                </a:solidFill>
                <a:latin typeface="+mn-ea"/>
                <a:cs typeface="+mn-ea"/>
                <a:sym typeface="+mn-ea"/>
              </a:rPr>
              <a:t>洗盘</a:t>
            </a:r>
            <a:endParaRPr lang="zh-CN" altLang="en-US" sz="1600" b="1">
              <a:solidFill>
                <a:srgbClr val="FFFFFF"/>
              </a:solidFill>
              <a:latin typeface="+mn-ea"/>
              <a:cs typeface="+mn-ea"/>
              <a:sym typeface="+mn-ea"/>
            </a:endParaRPr>
          </a:p>
        </p:txBody>
      </p:sp>
      <p:sp>
        <p:nvSpPr>
          <p:cNvPr id="94" name="平行四边形 93"/>
          <p:cNvSpPr/>
          <p:nvPr>
            <p:custDataLst>
              <p:tags r:id="rId4"/>
            </p:custDataLst>
          </p:nvPr>
        </p:nvSpPr>
        <p:spPr>
          <a:xfrm>
            <a:off x="8018780" y="3661728"/>
            <a:ext cx="1737995" cy="1489075"/>
          </a:xfrm>
          <a:prstGeom prst="parallelogram">
            <a:avLst>
              <a:gd name="adj" fmla="val 53069"/>
            </a:avLst>
          </a:prstGeom>
          <a:solidFill>
            <a:schemeClr val="accent6">
              <a:lumMod val="20000"/>
              <a:lumOff val="8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olidFill>
                <a:schemeClr val="lt1"/>
              </a:solidFill>
              <a:cs typeface="微软雅黑" panose="020B0503020204020204" pitchFamily="34" charset="-122"/>
              <a:sym typeface="+mn-ea"/>
            </a:endParaRPr>
          </a:p>
        </p:txBody>
      </p:sp>
      <p:sp>
        <p:nvSpPr>
          <p:cNvPr id="95" name="任意多边形 94"/>
          <p:cNvSpPr/>
          <p:nvPr>
            <p:custDataLst>
              <p:tags r:id="rId5"/>
            </p:custDataLst>
          </p:nvPr>
        </p:nvSpPr>
        <p:spPr>
          <a:xfrm flipH="1">
            <a:off x="6304280" y="3692208"/>
            <a:ext cx="2699385" cy="1233170"/>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gradFill>
            <a:gsLst>
              <a:gs pos="58000">
                <a:schemeClr val="accent5">
                  <a:lumMod val="91000"/>
                  <a:lumOff val="9000"/>
                  <a:alpha val="100000"/>
                </a:schemeClr>
              </a:gs>
              <a:gs pos="100000">
                <a:schemeClr val="accent5">
                  <a:lumMod val="40000"/>
                  <a:lumOff val="60000"/>
                  <a:alpha val="10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5990" tIns="252095" rIns="539750" bIns="252095" numCol="1" spcCol="0" rtlCol="0" fromWordArt="0" anchor="ctr" anchorCtr="0" forceAA="0" compatLnSpc="1">
            <a:noAutofit/>
          </a:bodyPr>
          <a:p>
            <a:pPr lvl="0" algn="l">
              <a:spcBef>
                <a:spcPct val="0"/>
              </a:spcBef>
              <a:spcAft>
                <a:spcPct val="0"/>
              </a:spcAft>
              <a:buClrTx/>
              <a:buSzTx/>
              <a:buFontTx/>
            </a:pPr>
            <a:r>
              <a:rPr lang="zh-CN" altLang="en-US" sz="1600" b="1">
                <a:solidFill>
                  <a:srgbClr val="FFFFFF"/>
                </a:solidFill>
                <a:latin typeface="+mn-ea"/>
                <a:cs typeface="+mn-ea"/>
                <a:sym typeface="+mn-ea"/>
              </a:rPr>
              <a:t>资金</a:t>
            </a:r>
            <a:r>
              <a:rPr lang="zh-CN" altLang="en-US" sz="1600" b="1">
                <a:solidFill>
                  <a:srgbClr val="FFFFFF"/>
                </a:solidFill>
                <a:latin typeface="+mn-ea"/>
                <a:cs typeface="+mn-ea"/>
                <a:sym typeface="+mn-ea"/>
              </a:rPr>
              <a:t>翻红</a:t>
            </a:r>
            <a:endParaRPr lang="zh-CN" altLang="en-US" sz="1600" b="1">
              <a:solidFill>
                <a:srgbClr val="FFFFFF"/>
              </a:solidFill>
              <a:latin typeface="+mn-ea"/>
              <a:cs typeface="+mn-ea"/>
              <a:sym typeface="+mn-ea"/>
            </a:endParaRPr>
          </a:p>
        </p:txBody>
      </p:sp>
      <p:sp>
        <p:nvSpPr>
          <p:cNvPr id="96" name="任意多边形 95"/>
          <p:cNvSpPr/>
          <p:nvPr>
            <p:custDataLst>
              <p:tags r:id="rId6"/>
            </p:custDataLst>
          </p:nvPr>
        </p:nvSpPr>
        <p:spPr>
          <a:xfrm flipH="1">
            <a:off x="7057390" y="2702878"/>
            <a:ext cx="2699385" cy="1233170"/>
          </a:xfrm>
          <a:custGeom>
            <a:avLst/>
            <a:gdLst>
              <a:gd name="connsiteX0" fmla="*/ 1000 w 3940"/>
              <a:gd name="connsiteY0" fmla="*/ 390 h 1800"/>
              <a:gd name="connsiteX1" fmla="*/ 3040 w 3940"/>
              <a:gd name="connsiteY1" fmla="*/ 390 h 1800"/>
              <a:gd name="connsiteX2" fmla="*/ 3040 w 3940"/>
              <a:gd name="connsiteY2" fmla="*/ 0 h 1800"/>
              <a:gd name="connsiteX3" fmla="*/ 3940 w 3940"/>
              <a:gd name="connsiteY3" fmla="*/ 900 h 1800"/>
              <a:gd name="connsiteX4" fmla="*/ 3040 w 3940"/>
              <a:gd name="connsiteY4" fmla="*/ 1800 h 1800"/>
              <a:gd name="connsiteX5" fmla="*/ 3040 w 3940"/>
              <a:gd name="connsiteY5" fmla="*/ 1410 h 1800"/>
              <a:gd name="connsiteX6" fmla="*/ 0 w 3940"/>
              <a:gd name="connsiteY6" fmla="*/ 1400 h 1800"/>
              <a:gd name="connsiteX7" fmla="*/ 1000 w 3940"/>
              <a:gd name="connsiteY7" fmla="*/ 390 h 1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40" h="1800">
                <a:moveTo>
                  <a:pt x="1000" y="390"/>
                </a:moveTo>
                <a:lnTo>
                  <a:pt x="3040" y="390"/>
                </a:lnTo>
                <a:lnTo>
                  <a:pt x="3040" y="0"/>
                </a:lnTo>
                <a:lnTo>
                  <a:pt x="3940" y="900"/>
                </a:lnTo>
                <a:lnTo>
                  <a:pt x="3040" y="1800"/>
                </a:lnTo>
                <a:lnTo>
                  <a:pt x="3040" y="1410"/>
                </a:lnTo>
                <a:lnTo>
                  <a:pt x="0" y="1400"/>
                </a:lnTo>
                <a:lnTo>
                  <a:pt x="1000" y="390"/>
                </a:lnTo>
                <a:close/>
              </a:path>
            </a:pathLst>
          </a:custGeom>
          <a:gradFill>
            <a:gsLst>
              <a:gs pos="30000">
                <a:schemeClr val="accent6">
                  <a:alpha val="100000"/>
                </a:schemeClr>
              </a:gs>
              <a:gs pos="86000">
                <a:schemeClr val="accent6">
                  <a:lumMod val="40000"/>
                  <a:lumOff val="60000"/>
                  <a:alpha val="100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lIns="935990" tIns="252095" rIns="539750" bIns="252095" numCol="1" spcCol="0" rtlCol="0" fromWordArt="0" anchor="ctr" anchorCtr="0" forceAA="0" compatLnSpc="1">
            <a:noAutofit/>
          </a:bodyPr>
          <a:p>
            <a:pPr lvl="0" algn="l">
              <a:spcBef>
                <a:spcPct val="0"/>
              </a:spcBef>
              <a:spcAft>
                <a:spcPct val="0"/>
              </a:spcAft>
              <a:buClrTx/>
              <a:buSzTx/>
              <a:buFontTx/>
            </a:pPr>
            <a:r>
              <a:rPr lang="zh-CN" altLang="en-US" sz="1600" b="1">
                <a:solidFill>
                  <a:srgbClr val="FFFFFF"/>
                </a:solidFill>
                <a:latin typeface="+mn-ea"/>
                <a:cs typeface="+mn-ea"/>
                <a:sym typeface="+mn-ea"/>
              </a:rPr>
              <a:t>中线控盘</a:t>
            </a:r>
            <a:r>
              <a:rPr lang="zh-CN" altLang="en-US" sz="1600" b="1">
                <a:solidFill>
                  <a:srgbClr val="FFFFFF"/>
                </a:solidFill>
                <a:latin typeface="+mn-ea"/>
                <a:cs typeface="+mn-ea"/>
                <a:sym typeface="+mn-ea"/>
              </a:rPr>
              <a:t>增加</a:t>
            </a:r>
            <a:endParaRPr lang="zh-CN" altLang="en-US" sz="1600" b="1">
              <a:solidFill>
                <a:srgbClr val="FFFFFF"/>
              </a:solidFill>
              <a:latin typeface="+mn-ea"/>
              <a:cs typeface="+mn-ea"/>
              <a:sym typeface="+mn-ea"/>
            </a:endParaRPr>
          </a:p>
        </p:txBody>
      </p:sp>
      <p:sp>
        <p:nvSpPr>
          <p:cNvPr id="97" name="平行四边形 96"/>
          <p:cNvSpPr/>
          <p:nvPr>
            <p:custDataLst>
              <p:tags r:id="rId7"/>
            </p:custDataLst>
          </p:nvPr>
        </p:nvSpPr>
        <p:spPr>
          <a:xfrm>
            <a:off x="7809865" y="4649788"/>
            <a:ext cx="1194435" cy="500380"/>
          </a:xfrm>
          <a:prstGeom prst="parallelogram">
            <a:avLst>
              <a:gd name="adj" fmla="val 50771"/>
            </a:avLst>
          </a:prstGeom>
          <a:solidFill>
            <a:schemeClr val="accent5">
              <a:lumMod val="20000"/>
              <a:lumOff val="80000"/>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p>
            <a:pPr lvl="0" algn="ctr">
              <a:buClrTx/>
              <a:buSzTx/>
              <a:buFontTx/>
            </a:pPr>
            <a:endParaRPr lang="en-US" altLang="zh-CN">
              <a:solidFill>
                <a:schemeClr val="lt1"/>
              </a:solidFill>
              <a:cs typeface="微软雅黑" panose="020B0503020204020204" pitchFamily="34" charset="-122"/>
              <a:sym typeface="+mn-ea"/>
            </a:endParaRPr>
          </a:p>
        </p:txBody>
      </p:sp>
      <p:sp>
        <p:nvSpPr>
          <p:cNvPr id="3" name="矩形 2"/>
          <p:cNvSpPr/>
          <p:nvPr>
            <p:custDataLst>
              <p:tags r:id="rId8"/>
            </p:custDataLst>
          </p:nvPr>
        </p:nvSpPr>
        <p:spPr>
          <a:xfrm>
            <a:off x="2548255" y="2000250"/>
            <a:ext cx="4792345" cy="668655"/>
          </a:xfrm>
          <a:prstGeom prst="rect">
            <a:avLst/>
          </a:prstGeom>
          <a:noFill/>
        </p:spPr>
        <p:txBody>
          <a:bodyPr wrap="square" lIns="0" tIns="0" rIns="0" bIns="0" rtlCol="0" anchor="t" anchorCtr="0">
            <a:noAutofit/>
          </a:bodyPr>
          <a:p>
            <a:pPr algn="r">
              <a:lnSpc>
                <a:spcPct val="130000"/>
              </a:lnSpc>
              <a:spcBef>
                <a:spcPct val="0"/>
              </a:spcBef>
              <a:spcAft>
                <a:spcPct val="0"/>
              </a:spcAft>
            </a:pPr>
            <a:r>
              <a:rPr lang="zh-CN" altLang="en-US" sz="1400">
                <a:solidFill>
                  <a:schemeClr val="tx1">
                    <a:lumMod val="65000"/>
                    <a:lumOff val="35000"/>
                  </a:schemeClr>
                </a:solidFill>
                <a:latin typeface="+mn-ea"/>
                <a:cs typeface="+mn-ea"/>
              </a:rPr>
              <a:t>股价在第一波回撤之后出现股价的反复震荡，上影线走势，或者下影线走势，但没有跌破五日线选择继续强势</a:t>
            </a:r>
            <a:r>
              <a:rPr lang="zh-CN" altLang="en-US" sz="1400">
                <a:solidFill>
                  <a:schemeClr val="tx1">
                    <a:lumMod val="65000"/>
                    <a:lumOff val="35000"/>
                  </a:schemeClr>
                </a:solidFill>
                <a:latin typeface="+mn-ea"/>
                <a:cs typeface="+mn-ea"/>
              </a:rPr>
              <a:t>阶段</a:t>
            </a:r>
            <a:endParaRPr lang="zh-CN" altLang="en-US" sz="1400">
              <a:solidFill>
                <a:schemeClr val="tx1">
                  <a:lumMod val="65000"/>
                  <a:lumOff val="35000"/>
                </a:schemeClr>
              </a:solidFill>
              <a:latin typeface="+mn-ea"/>
              <a:cs typeface="+mn-ea"/>
            </a:endParaRPr>
          </a:p>
        </p:txBody>
      </p:sp>
      <p:sp>
        <p:nvSpPr>
          <p:cNvPr id="5" name="矩形 4"/>
          <p:cNvSpPr/>
          <p:nvPr>
            <p:custDataLst>
              <p:tags r:id="rId9"/>
            </p:custDataLst>
          </p:nvPr>
        </p:nvSpPr>
        <p:spPr>
          <a:xfrm>
            <a:off x="1997075" y="3000375"/>
            <a:ext cx="4650105" cy="668655"/>
          </a:xfrm>
          <a:prstGeom prst="rect">
            <a:avLst/>
          </a:prstGeom>
          <a:noFill/>
        </p:spPr>
        <p:txBody>
          <a:bodyPr wrap="square" lIns="0" tIns="0" rIns="0" bIns="0" rtlCol="0" anchor="t" anchorCtr="0">
            <a:noAutofit/>
          </a:bodyPr>
          <a:p>
            <a:pPr algn="r">
              <a:lnSpc>
                <a:spcPct val="130000"/>
              </a:lnSpc>
              <a:spcBef>
                <a:spcPct val="0"/>
              </a:spcBef>
              <a:spcAft>
                <a:spcPct val="0"/>
              </a:spcAft>
            </a:pPr>
            <a:r>
              <a:rPr lang="zh-CN" altLang="en-US" sz="1400">
                <a:solidFill>
                  <a:schemeClr val="tx1">
                    <a:lumMod val="65000"/>
                    <a:lumOff val="35000"/>
                  </a:schemeClr>
                </a:solidFill>
                <a:latin typeface="+mn-ea"/>
                <a:cs typeface="+mn-ea"/>
              </a:rPr>
              <a:t>在反复震荡的情况下，控盘跟随，控盘代表中线的筹码集中和中线资金的持续进场，突破前期高点需控盘</a:t>
            </a:r>
            <a:r>
              <a:rPr lang="zh-CN" altLang="en-US" sz="1400">
                <a:solidFill>
                  <a:schemeClr val="tx1">
                    <a:lumMod val="65000"/>
                    <a:lumOff val="35000"/>
                  </a:schemeClr>
                </a:solidFill>
                <a:latin typeface="+mn-ea"/>
                <a:cs typeface="+mn-ea"/>
              </a:rPr>
              <a:t>配合</a:t>
            </a:r>
            <a:endParaRPr lang="zh-CN" altLang="en-US" sz="1400">
              <a:solidFill>
                <a:schemeClr val="tx1">
                  <a:lumMod val="65000"/>
                  <a:lumOff val="35000"/>
                </a:schemeClr>
              </a:solidFill>
              <a:latin typeface="+mn-ea"/>
              <a:cs typeface="+mn-ea"/>
            </a:endParaRPr>
          </a:p>
        </p:txBody>
      </p:sp>
      <p:sp>
        <p:nvSpPr>
          <p:cNvPr id="6" name="矩形 5"/>
          <p:cNvSpPr/>
          <p:nvPr>
            <p:custDataLst>
              <p:tags r:id="rId10"/>
            </p:custDataLst>
          </p:nvPr>
        </p:nvSpPr>
        <p:spPr>
          <a:xfrm>
            <a:off x="1785620" y="4000183"/>
            <a:ext cx="4168140" cy="668655"/>
          </a:xfrm>
          <a:prstGeom prst="rect">
            <a:avLst/>
          </a:prstGeom>
          <a:noFill/>
        </p:spPr>
        <p:txBody>
          <a:bodyPr wrap="square" lIns="0" tIns="0" rIns="0" bIns="0" rtlCol="0" anchor="t" anchorCtr="0">
            <a:noAutofit/>
          </a:bodyPr>
          <a:p>
            <a:pPr algn="r">
              <a:lnSpc>
                <a:spcPct val="130000"/>
              </a:lnSpc>
              <a:spcBef>
                <a:spcPct val="0"/>
              </a:spcBef>
              <a:spcAft>
                <a:spcPct val="0"/>
              </a:spcAft>
            </a:pPr>
            <a:r>
              <a:rPr lang="zh-CN" altLang="en-US" sz="1400">
                <a:solidFill>
                  <a:schemeClr val="tx1">
                    <a:lumMod val="65000"/>
                    <a:lumOff val="35000"/>
                  </a:schemeClr>
                </a:solidFill>
                <a:latin typeface="+mn-ea"/>
                <a:cs typeface="+mn-ea"/>
              </a:rPr>
              <a:t>流动资金与主力动向跟上资金搭配新入控盘增加，股价大概率会形成突破</a:t>
            </a:r>
            <a:r>
              <a:rPr lang="zh-CN" altLang="en-US" sz="1400">
                <a:solidFill>
                  <a:schemeClr val="tx1">
                    <a:lumMod val="65000"/>
                    <a:lumOff val="35000"/>
                  </a:schemeClr>
                </a:solidFill>
                <a:latin typeface="+mn-ea"/>
                <a:cs typeface="+mn-ea"/>
              </a:rPr>
              <a:t>走势</a:t>
            </a:r>
            <a:endParaRPr lang="zh-CN" altLang="en-US" sz="1400">
              <a:solidFill>
                <a:schemeClr val="tx1">
                  <a:lumMod val="65000"/>
                  <a:lumOff val="35000"/>
                </a:schemeClr>
              </a:solidFill>
              <a:latin typeface="+mn-ea"/>
              <a:cs typeface="+mn-ea"/>
            </a:endParaRPr>
          </a:p>
        </p:txBody>
      </p:sp>
      <p:sp>
        <p:nvSpPr>
          <p:cNvPr id="104" name="椭圆 103"/>
          <p:cNvSpPr/>
          <p:nvPr>
            <p:custDataLst>
              <p:tags r:id="rId11"/>
            </p:custDataLst>
          </p:nvPr>
        </p:nvSpPr>
        <p:spPr>
          <a:xfrm>
            <a:off x="8157845" y="2160588"/>
            <a:ext cx="330200" cy="3302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endParaRPr>
          </a:p>
        </p:txBody>
      </p:sp>
      <p:sp>
        <p:nvSpPr>
          <p:cNvPr id="106" name="椭圆 105"/>
          <p:cNvSpPr/>
          <p:nvPr>
            <p:custDataLst>
              <p:tags r:id="rId12"/>
            </p:custDataLst>
          </p:nvPr>
        </p:nvSpPr>
        <p:spPr>
          <a:xfrm>
            <a:off x="7508240" y="3155633"/>
            <a:ext cx="330200" cy="3302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endParaRPr>
          </a:p>
        </p:txBody>
      </p:sp>
      <p:sp>
        <p:nvSpPr>
          <p:cNvPr id="107" name="椭圆 106"/>
          <p:cNvSpPr/>
          <p:nvPr>
            <p:custDataLst>
              <p:tags r:id="rId13"/>
            </p:custDataLst>
          </p:nvPr>
        </p:nvSpPr>
        <p:spPr>
          <a:xfrm>
            <a:off x="6752590" y="4143693"/>
            <a:ext cx="330200" cy="330200"/>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rgbClr val="FFFFFF"/>
              </a:solidFill>
            </a:endParaRPr>
          </a:p>
        </p:txBody>
      </p:sp>
      <p:pic>
        <p:nvPicPr>
          <p:cNvPr id="18" name="图片 12" descr="343439383331313b343532303032383bbfcdbba7b9dcc0ed"/>
          <p:cNvPicPr>
            <a:picLocks noChangeAspect="1"/>
          </p:cNvPicPr>
          <p:nvPr>
            <p:custDataLst>
              <p:tags r:id="rId14"/>
            </p:custDataLst>
          </p:nvPr>
        </p:nvPicPr>
        <p:blipFill>
          <a:blip r:embed="rId15">
            <a:extLst>
              <a:ext uri="{96DAC541-7B7A-43D3-8B79-37D633B846F1}">
                <asvg:svgBlip xmlns:asvg="http://schemas.microsoft.com/office/drawing/2016/SVG/main" r:embed="rId16"/>
              </a:ext>
            </a:extLst>
          </a:blip>
          <a:stretch>
            <a:fillRect/>
          </a:stretch>
        </p:blipFill>
        <p:spPr>
          <a:xfrm>
            <a:off x="6827520" y="4218623"/>
            <a:ext cx="180000" cy="180000"/>
          </a:xfrm>
          <a:prstGeom prst="rect">
            <a:avLst/>
          </a:prstGeom>
        </p:spPr>
      </p:pic>
      <p:pic>
        <p:nvPicPr>
          <p:cNvPr id="8" name="图形 7"/>
          <p:cNvPicPr>
            <a:picLocks noChangeAspect="1"/>
          </p:cNvPicPr>
          <p:nvPr>
            <p:custDataLst>
              <p:tags r:id="rId17"/>
            </p:custDataLst>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574280" y="3230563"/>
            <a:ext cx="197705" cy="180000"/>
          </a:xfrm>
          <a:prstGeom prst="rect">
            <a:avLst/>
          </a:prstGeom>
        </p:spPr>
      </p:pic>
      <p:pic>
        <p:nvPicPr>
          <p:cNvPr id="21" name="图片 11" descr="343439383331313b343532303032373bbfcdbba7b5b5b0b8"/>
          <p:cNvPicPr>
            <a:picLocks noChangeAspect="1"/>
          </p:cNvPicPr>
          <p:nvPr>
            <p:custDataLst>
              <p:tags r:id="rId20"/>
            </p:custDataLst>
          </p:nvPr>
        </p:nvPicPr>
        <p:blipFill>
          <a:blip r:embed="rId21">
            <a:extLst>
              <a:ext uri="{96DAC541-7B7A-43D3-8B79-37D633B846F1}">
                <asvg:svgBlip xmlns:asvg="http://schemas.microsoft.com/office/drawing/2016/SVG/main" r:embed="rId22"/>
              </a:ext>
            </a:extLst>
          </a:blip>
          <a:stretch>
            <a:fillRect/>
          </a:stretch>
        </p:blipFill>
        <p:spPr>
          <a:xfrm>
            <a:off x="8232775" y="2235518"/>
            <a:ext cx="180000" cy="180000"/>
          </a:xfrm>
          <a:prstGeom prst="rect">
            <a:avLst/>
          </a:prstGeom>
        </p:spPr>
      </p:pic>
      <p:pic>
        <p:nvPicPr>
          <p:cNvPr id="2" name="图片 1"/>
          <p:cNvPicPr>
            <a:picLocks noChangeAspect="1"/>
          </p:cNvPicPr>
          <p:nvPr/>
        </p:nvPicPr>
        <p:blipFill>
          <a:blip r:embed="rId23"/>
          <a:stretch>
            <a:fillRect/>
          </a:stretch>
        </p:blipFill>
        <p:spPr>
          <a:xfrm>
            <a:off x="692150" y="771525"/>
            <a:ext cx="10807700" cy="5314950"/>
          </a:xfrm>
          <a:prstGeom prst="rect">
            <a:avLst/>
          </a:prstGeom>
        </p:spPr>
      </p:pic>
    </p:spTree>
    <p:custDataLst>
      <p:tags r:id="rId24"/>
    </p:custDataLst>
  </p:cSld>
  <p:clrMapOvr>
    <a:masterClrMapping/>
  </p:clrMapOvr>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00.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VALUE" val="81"/>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0938_2*m_h_f*1_2_1"/>
  <p:tag name="KSO_WM_TEMPLATE_CATEGORY" val="diagram"/>
  <p:tag name="KSO_WM_TEMPLATE_INDEX" val="20230938"/>
  <p:tag name="KSO_WM_UNIT_LAYERLEVEL" val="1_1_1"/>
  <p:tag name="KSO_WM_TAG_VERSION" val="3.0"/>
  <p:tag name="KSO_WM_BEAUTIFY_FLAG" val="#wm#"/>
  <p:tag name="KSO_WM_UNIT_PRESET_TEXT" val="单击此处输入你的智能图形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101.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0938_2*m_h_f*1_1_1"/>
  <p:tag name="KSO_WM_TEMPLATE_CATEGORY" val="diagram"/>
  <p:tag name="KSO_WM_TEMPLATE_INDEX" val="20230938"/>
  <p:tag name="KSO_WM_UNIT_LAYERLEVEL" val="1_1_1"/>
  <p:tag name="KSO_WM_TAG_VERSION" val="3.0"/>
  <p:tag name="KSO_WM_BEAUTIFY_FLAG" val="#wm#"/>
  <p:tag name="KSO_WM_UNIT_PRESET_TEXT" val="单击此处输入你的智能图形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ags/tag102.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30938_2*m_h_i*1_3_1"/>
  <p:tag name="KSO_WM_TEMPLATE_CATEGORY" val="diagram"/>
  <p:tag name="KSO_WM_TEMPLATE_INDEX" val="20230938"/>
  <p:tag name="KSO_WM_UNIT_LAYERLEVEL" val="1_1_1"/>
  <p:tag name="KSO_WM_TAG_VERSION" val="3.0"/>
  <p:tag name="KSO_WM_BEAUTIFY_FLAG" val="#wm#"/>
  <p:tag name="KSO_WM_DIAGRAM_USE_COLOR_VALUE" val="{&quot;color_scheme&quot;:1,&quot;color_type&quot;:1,&quot;theme_color_indexes&quot;:[9,10,9,10,9,10]}"/>
</p:tagLst>
</file>

<file path=ppt/tags/tag103.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0938_2*m_h_i*1_2_1"/>
  <p:tag name="KSO_WM_TEMPLATE_CATEGORY" val="diagram"/>
  <p:tag name="KSO_WM_TEMPLATE_INDEX" val="20230938"/>
  <p:tag name="KSO_WM_UNIT_LAYERLEVEL" val="1_1_1"/>
  <p:tag name="KSO_WM_TAG_VERSION" val="3.0"/>
  <p:tag name="KSO_WM_BEAUTIFY_FLAG" val="#wm#"/>
  <p:tag name="KSO_WM_DIAGRAM_USE_COLOR_VALUE" val="{&quot;color_scheme&quot;:1,&quot;color_type&quot;:1,&quot;theme_color_indexes&quot;:[9,10,9,10,9,10]}"/>
</p:tagLst>
</file>

<file path=ppt/tags/tag104.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0938_2*m_h_i*1_1_1"/>
  <p:tag name="KSO_WM_TEMPLATE_CATEGORY" val="diagram"/>
  <p:tag name="KSO_WM_TEMPLATE_INDEX" val="20230938"/>
  <p:tag name="KSO_WM_UNIT_LAYERLEVEL" val="1_1_1"/>
  <p:tag name="KSO_WM_TAG_VERSION" val="3.0"/>
  <p:tag name="KSO_WM_BEAUTIFY_FLAG" val="#wm#"/>
  <p:tag name="KSO_WM_DIAGRAM_USE_COLOR_VALUE" val="{&quot;color_scheme&quot;:1,&quot;color_type&quot;:1,&quot;theme_color_indexes&quot;:[9,10,9,10,9,10]}"/>
</p:tagLst>
</file>

<file path=ppt/tags/tag10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8_2*m_h_x*1_1_1"/>
  <p:tag name="KSO_WM_TEMPLATE_CATEGORY" val="diagram"/>
  <p:tag name="KSO_WM_TEMPLATE_INDEX" val="20230938"/>
  <p:tag name="KSO_WM_UNIT_LAYERLEVEL" val="1_1_1"/>
  <p:tag name="KSO_WM_TAG_VERSION" val="3.0"/>
  <p:tag name="KSO_WM_BEAUTIFY_FLAG" val="#wm#"/>
  <p:tag name="KSO_WM_DIAGRAM_VERSION" val="3"/>
  <p:tag name="KSO_WM_DIAGRAM_COLOR_TRICK" val="2"/>
  <p:tag name="KSO_WM_DIAGRAM_COLOR_TEXT_CAN_REMOVE" val="n"/>
  <p:tag name="KSO_WM_UNIT_VALUE" val="47*48"/>
  <p:tag name="KSO_WM_UNIT_TYPE" val="m_h_x"/>
  <p:tag name="KSO_WM_UNIT_INDEX" val="1_1_1"/>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DIAGRAM_USE_COLOR_VALUE" val="{&quot;color_scheme&quot;:1,&quot;color_type&quot;:1,&quot;theme_color_indexes&quot;:[9,10,9,10,9,10]}"/>
</p:tagLst>
</file>

<file path=ppt/tags/tag10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8_2*m_h_x*1_2_1"/>
  <p:tag name="KSO_WM_TEMPLATE_CATEGORY" val="diagram"/>
  <p:tag name="KSO_WM_TEMPLATE_INDEX" val="20230938"/>
  <p:tag name="KSO_WM_UNIT_LAYERLEVEL" val="1_1_1"/>
  <p:tag name="KSO_WM_TAG_VERSION" val="3.0"/>
  <p:tag name="KSO_WM_BEAUTIFY_FLAG" val="#wm#"/>
  <p:tag name="KSO_WM_DIAGRAM_VERSION" val="3"/>
  <p:tag name="KSO_WM_DIAGRAM_COLOR_TRICK" val="2"/>
  <p:tag name="KSO_WM_DIAGRAM_COLOR_TEXT_CAN_REMOVE" val="n"/>
  <p:tag name="KSO_WM_UNIT_VALUE" val="42*48"/>
  <p:tag name="KSO_WM_UNIT_TYPE" val="m_h_x"/>
  <p:tag name="KSO_WM_UNIT_INDEX" val="1_2_1"/>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gradient&quot;:[{&quot;brightness&quot;:0,&quot;colorType&quot;:1,&quot;foreColorIndex&quot;:8,&quot;pos&quot;:0,&quot;transparency&quot;:0},{&quot;brightness&quot;:0,&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8"/>
  <p:tag name="KSO_WM_UNIT_FILL_FORE_SCHEMECOLOR_INDEX_BRIGHTNESS" val="0"/>
  <p:tag name="KSO_WM_DIAGRAM_USE_COLOR_VALUE" val="{&quot;color_scheme&quot;:1,&quot;color_type&quot;:1,&quot;theme_color_indexes&quot;:[9,10,9,10,9,10]}"/>
</p:tagLst>
</file>

<file path=ppt/tags/tag10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8_2*m_h_x*1_3_1"/>
  <p:tag name="KSO_WM_TEMPLATE_CATEGORY" val="diagram"/>
  <p:tag name="KSO_WM_TEMPLATE_INDEX" val="20230938"/>
  <p:tag name="KSO_WM_UNIT_LAYERLEVEL" val="1_1_1"/>
  <p:tag name="KSO_WM_TAG_VERSION" val="3.0"/>
  <p:tag name="KSO_WM_BEAUTIFY_FLAG" val="#wm#"/>
  <p:tag name="KSO_WM_DIAGRAM_VERSION" val="3"/>
  <p:tag name="KSO_WM_DIAGRAM_COLOR_TRICK" val="2"/>
  <p:tag name="KSO_WM_DIAGRAM_COLOR_TEXT_CAN_REMOVE" val="n"/>
  <p:tag name="KSO_WM_UNIT_VALUE" val="45*48"/>
  <p:tag name="KSO_WM_UNIT_TYPE" val="m_h_x"/>
  <p:tag name="KSO_WM_UNIT_INDEX" val="1_3_1"/>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DIAGRAM_USE_COLOR_VALUE" val="{&quot;color_scheme&quot;:1,&quot;color_type&quot;:1,&quot;theme_color_indexes&quot;:[9,10,9,10,9,10]}"/>
</p:tagLst>
</file>

<file path=ppt/tags/tag108.xml><?xml version="1.0" encoding="utf-8"?>
<p:tagLst xmlns:p="http://schemas.openxmlformats.org/presentationml/2006/main">
  <p:tag name="KSO_WM_SPECIAL_SOURCE" val="bdnull"/>
  <p:tag name="RESOURCE_RECORD_KEY" val="{&quot;70&quot;:[3322475]}"/>
  <p:tag name="resource_record_key" val="{&quot;70&quot;:[3322475,3312345]}"/>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3_2*n_h_i*1_2_1"/>
  <p:tag name="KSO_WM_TEMPLATE_CATEGORY" val="diagram"/>
  <p:tag name="KSO_WM_TEMPLATE_INDEX" val="20231643"/>
  <p:tag name="KSO_WM_UNIT_LAYERLEVEL" val="1_1_1"/>
  <p:tag name="KSO_WM_TAG_VERSION" val="3.0"/>
  <p:tag name="KSO_WM_BEAUTIFY_FLAG" val="#wm#"/>
  <p:tag name="KSO_WM_DIAGRAM_GROUP_CODE" val="n1-1"/>
  <p:tag name="KSO_WM_UNIT_TYPE" val="n_h_i"/>
  <p:tag name="KSO_WM_UNIT_INDEX" val="1_2_1"/>
  <p:tag name="KSO_WM_DIAGRAM_VERSION" val="3"/>
  <p:tag name="KSO_WM_DIAGRAM_COLOR_TRICK" val="1"/>
  <p:tag name="KSO_WM_DIAGRAM_COLOR_TEXT_CAN_REMOVE" val="n"/>
  <p:tag name="KSO_WM_DIAGRAM_MAX_ITEMCNT" val="6"/>
  <p:tag name="KSO_WM_DIAGRAM_MIN_ITEMCNT" val="2"/>
  <p:tag name="KSO_WM_DIAGRAM_VIRTUALLY_FRAME" val="{&quot;height&quot;:389.05000000000007,&quot;left&quot;:54.80003326656315,&quot;top&quot;:75.52503937007874,&quot;width&quot;:850.4500122070312}"/>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5"/>
  <p:tag name="KSO_WM_DIAGRAM_USE_COLOR_VALUE" val="{&quot;color_scheme&quot;:1,&quot;color_type&quot;:1,&quot;theme_color_indexes&quot;:[5,6,5,6,5,6]}"/>
</p:tagLst>
</file>

<file path=ppt/tags/tag1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3_2*n_h_i*1_2_2"/>
  <p:tag name="KSO_WM_TEMPLATE_CATEGORY" val="diagram"/>
  <p:tag name="KSO_WM_TEMPLATE_INDEX" val="20231643"/>
  <p:tag name="KSO_WM_UNIT_LAYERLEVEL" val="1_1_1"/>
  <p:tag name="KSO_WM_TAG_VERSION" val="3.0"/>
  <p:tag name="KSO_WM_BEAUTIFY_FLAG" val="#wm#"/>
  <p:tag name="KSO_WM_DIAGRAM_GROUP_CODE" val="n1-1"/>
  <p:tag name="KSO_WM_UNIT_TYPE" val="n_h_i"/>
  <p:tag name="KSO_WM_UNIT_INDEX" val="1_2_2"/>
  <p:tag name="KSO_WM_DIAGRAM_VERSION" val="3"/>
  <p:tag name="KSO_WM_DIAGRAM_COLOR_TRICK" val="1"/>
  <p:tag name="KSO_WM_DIAGRAM_COLOR_TEXT_CAN_REMOVE" val="n"/>
  <p:tag name="KSO_WM_DIAGRAM_MAX_ITEMCNT" val="6"/>
  <p:tag name="KSO_WM_DIAGRAM_MIN_ITEMCNT" val="2"/>
  <p:tag name="KSO_WM_DIAGRAM_VIRTUALLY_FRAME" val="{&quot;height&quot;:389.05000000000007,&quot;left&quot;:54.80003326656315,&quot;top&quot;:75.52503937007874,&quot;width&quot;:850.4500122070312}"/>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5"/>
  <p:tag name="KSO_WM_DIAGRAM_USE_COLOR_VALUE" val="{&quot;color_scheme&quot;:1,&quot;color_type&quot;:1,&quot;theme_color_indexes&quot;:[5,6,5,6,5,6]}"/>
</p:tagLst>
</file>

<file path=ppt/tags/tag1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643_2*n_h_i*1_2_3"/>
  <p:tag name="KSO_WM_TEMPLATE_CATEGORY" val="diagram"/>
  <p:tag name="KSO_WM_TEMPLATE_INDEX" val="20231643"/>
  <p:tag name="KSO_WM_UNIT_LAYERLEVEL" val="1_1_1"/>
  <p:tag name="KSO_WM_TAG_VERSION" val="3.0"/>
  <p:tag name="KSO_WM_BEAUTIFY_FLAG" val="#wm#"/>
  <p:tag name="KSO_WM_DIAGRAM_GROUP_CODE" val="n1-1"/>
  <p:tag name="KSO_WM_UNIT_TYPE" val="n_h_i"/>
  <p:tag name="KSO_WM_UNIT_INDEX" val="1_2_3"/>
  <p:tag name="KSO_WM_DIAGRAM_VERSION" val="3"/>
  <p:tag name="KSO_WM_DIAGRAM_COLOR_TRICK" val="1"/>
  <p:tag name="KSO_WM_DIAGRAM_COLOR_TEXT_CAN_REMOVE" val="n"/>
  <p:tag name="KSO_WM_DIAGRAM_MAX_ITEMCNT" val="6"/>
  <p:tag name="KSO_WM_DIAGRAM_MIN_ITEMCNT" val="2"/>
  <p:tag name="KSO_WM_DIAGRAM_VIRTUALLY_FRAME" val="{&quot;height&quot;:389.05000000000007,&quot;left&quot;:54.80003326656315,&quot;top&quot;:75.52503937007874,&quot;width&quot;:850.4500122070312}"/>
  <p:tag name="KSO_WM_DIAGRAM_COLOR_MATCH_VALUE" val="{&quot;shape&quot;:{&quot;fill&quot;:{&quot;type&quot;:0},&quot;glow&quot;:{&quot;colorType&quot;:0},&quot;line&quot;:{&quot;solidLine&quot;:{&quot;brightness&quot;:0.4000000059604645,&quot;colorType&quot;:1,&quot;foreColorIndex&quot;:5,&quot;transparency&quot;:0},&quot;type&quot;:1},&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6"/>
  <p:tag name="KSO_WM_UNIT_FILL_FORE_SCHEMECOLOR_INDEX_BRIGHTNESS" val="0"/>
  <p:tag name="KSO_WM_UNIT_LINE_FORE_SCHEMECOLOR_INDEX" val="5"/>
  <p:tag name="KSO_WM_DIAGRAM_USE_COLOR_VALUE" val="{&quot;color_scheme&quot;:1,&quot;color_type&quot;:1,&quot;theme_color_indexes&quot;:[5,6,5,6,5,6]}"/>
</p:tagLst>
</file>

<file path=ppt/tags/tag11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643_2*n_h_h_f*1_2_1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89.05000000000007,&quot;left&quot;:54.80003326656315,&quot;top&quot;:75.52503937007874,&quot;width&quot;:850.4500122070312}"/>
  <p:tag name="KSO_WM_DIAGRAM_COLOR_MATCH_VALUE" val="{&quot;shape&quot;:{&quot;fill&quot;:{&quot;solid&quot;:{&quot;brightness&quot;:0.8999999761581421,&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输入你的项正文，文字是您思想的提炼，请尽量言简意赅的阐述观点。"/>
  <p:tag name="KSO_WM_UNIT_FILL_TYPE" val="1"/>
  <p:tag name="KSO_WM_UNIT_FILL_FORE_SCHEMECOLOR_INDEX" val="5"/>
  <p:tag name="KSO_WM_UNIT_FILL_FORE_SCHEMECOLOR_INDEX_BRIGHTNESS" val="0.9"/>
  <p:tag name="KSO_WM_UNIT_TEXT_TYPE" val="1"/>
  <p:tag name="KSO_WM_DIAGRAM_USE_COLOR_VALUE" val="{&quot;color_scheme&quot;:1,&quot;color_type&quot;:1,&quot;theme_color_indexes&quot;:[5,6,5,6,5,6]}"/>
</p:tagLst>
</file>

<file path=ppt/tags/tag1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1_1"/>
  <p:tag name="KSO_WM_UNIT_ID" val="diagram20231643_2*n_h_h_i*1_2_1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89.05000000000007,&quot;left&quot;:54.80003326656315,&quot;top&quot;:75.52503937007874,&quot;width&quot;:850.4500122070312}"/>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DIAGRAM_USE_COLOR_VALUE" val="{&quot;color_scheme&quot;:1,&quot;color_type&quot;:1,&quot;theme_color_indexes&quot;:[5,6,5,6,5,6]}"/>
</p:tagLst>
</file>

<file path=ppt/tags/tag11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643_2*n_h_h_f*1_2_2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89.05000000000007,&quot;left&quot;:54.80003326656315,&quot;top&quot;:75.52503937007874,&quot;width&quot;:850.4500122070312}"/>
  <p:tag name="KSO_WM_DIAGRAM_COLOR_MATCH_VALUE" val="{&quot;shape&quot;:{&quot;fill&quot;:{&quot;solid&quot;:{&quot;brightness&quot;:0.8999999761581421,&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输入你的项正文，文字是您思想的提炼，请尽量言简意赅的阐述观点。"/>
  <p:tag name="KSO_WM_UNIT_FILL_TYPE" val="1"/>
  <p:tag name="KSO_WM_UNIT_FILL_FORE_SCHEMECOLOR_INDEX" val="5"/>
  <p:tag name="KSO_WM_UNIT_FILL_FORE_SCHEMECOLOR_INDEX_BRIGHTNESS" val="0.9"/>
  <p:tag name="KSO_WM_UNIT_TEXT_TYPE" val="1"/>
  <p:tag name="KSO_WM_DIAGRAM_USE_COLOR_VALUE" val="{&quot;color_scheme&quot;:1,&quot;color_type&quot;:1,&quot;theme_color_indexes&quot;:[5,6,5,6,5,6]}"/>
</p:tagLst>
</file>

<file path=ppt/tags/tag1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2_1"/>
  <p:tag name="KSO_WM_UNIT_ID" val="diagram20231643_2*n_h_h_i*1_2_2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89.05000000000007,&quot;left&quot;:54.80003326656315,&quot;top&quot;:75.52503937007874,&quot;width&quot;:850.4500122070312}"/>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DIAGRAM_USE_COLOR_VALUE" val="{&quot;color_scheme&quot;:1,&quot;color_type&quot;:1,&quot;theme_color_indexes&quot;:[5,6,5,6,5,6]}"/>
</p:tagLst>
</file>

<file path=ppt/tags/tag11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643_2*n_h_h_f*1_2_3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89.05000000000007,&quot;left&quot;:54.80003326656315,&quot;top&quot;:75.52503937007874,&quot;width&quot;:850.4500122070312}"/>
  <p:tag name="KSO_WM_DIAGRAM_COLOR_MATCH_VALUE" val="{&quot;shape&quot;:{&quot;fill&quot;:{&quot;solid&quot;:{&quot;brightness&quot;:0.8999999761581421,&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262626&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输入你的项正文，文字是您思想的提炼，请尽量言简意赅的阐述观点。"/>
  <p:tag name="KSO_WM_UNIT_FILL_TYPE" val="1"/>
  <p:tag name="KSO_WM_UNIT_FILL_FORE_SCHEMECOLOR_INDEX" val="5"/>
  <p:tag name="KSO_WM_UNIT_FILL_FORE_SCHEMECOLOR_INDEX_BRIGHTNESS" val="0.9"/>
  <p:tag name="KSO_WM_UNIT_TEXT_TYPE" val="1"/>
  <p:tag name="KSO_WM_DIAGRAM_USE_COLOR_VALUE" val="{&quot;color_scheme&quot;:1,&quot;color_type&quot;:1,&quot;theme_color_indexes&quot;:[5,6,5,6,5,6]}"/>
</p:tagLst>
</file>

<file path=ppt/tags/tag1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n_h_h_i"/>
  <p:tag name="KSO_WM_UNIT_INDEX" val="1_2_3_1"/>
  <p:tag name="KSO_WM_UNIT_ID" val="diagram20231643_2*n_h_h_i*1_2_3_1"/>
  <p:tag name="KSO_WM_TEMPLATE_CATEGORY" val="diagram"/>
  <p:tag name="KSO_WM_TEMPLATE_INDEX" val="20231643"/>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89.05000000000007,&quot;left&quot;:54.80003326656315,&quot;top&quot;:75.52503937007874,&quot;width&quot;:850.4500122070312}"/>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FILL_TYPE" val="3"/>
  <p:tag name="KSO_WM_DIAGRAM_USE_COLOR_VALUE" val="{&quot;color_scheme&quot;:1,&quot;color_type&quot;:1,&quot;theme_color_indexes&quot;:[5,6,5,6,5,6]}"/>
</p:tagLst>
</file>

<file path=ppt/tags/tag11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643_2*n_h_a*1_1_1"/>
  <p:tag name="KSO_WM_TEMPLATE_CATEGORY" val="diagram"/>
  <p:tag name="KSO_WM_TEMPLATE_INDEX" val="20231643"/>
  <p:tag name="KSO_WM_UNIT_LAYERLEVEL" val="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6"/>
  <p:tag name="KSO_WM_DIAGRAM_MIN_ITEMCNT" val="2"/>
  <p:tag name="KSO_WM_DIAGRAM_VIRTUALLY_FRAME" val="{&quot;height&quot;:389.05000000000007,&quot;left&quot;:54.80003326656315,&quot;top&quot;:75.52503937007874,&quot;width&quot;:850.4500122070312}"/>
  <p:tag name="KSO_WM_DIAGRAM_COLOR_MATCH_VALUE" val="{&quot;shape&quot;:{&quot;fill&quot;:{&quot;gradient&quot;:[{&quot;brightness&quot;:0,&quot;colorType&quot;:1,&quot;foreColorIndex&quot;:5,&quot;pos&quot;:0,&quot;transparency&quot;:0},{&quot;brightness&quot;:0,&quot;colorType&quot;:1,&quot;foreColorIndex&quot;:6,&quot;pos&quot;:1,&quot;transparency&quot;:0}],&quot;type&quot;:3},&quot;glow&quot;:{&quot;colorType&quot;:0},&quot;line&quot;:{&quot;type&quot;:0},&quot;shadow&quot;:{&quot;brightness&quot;:0,&quot;colorType&quot;:2,&quot;rgb&quot;:&quot;#000000&quot;,&quot;transparency&quot;:0.600000023841857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TEXT_FILL_TYPE" val="1"/>
  <p:tag name="KSO_WM_UNIT_PRESET_TEXT" val="单击此处添加标题"/>
  <p:tag name="KSO_WM_UNIT_FILL_TYPE" val="3"/>
  <p:tag name="KSO_WM_UNIT_TEXT_TYPE" val="1"/>
  <p:tag name="KSO_WM_DIAGRAM_USE_COLOR_VALUE" val="{&quot;color_scheme&quot;:1,&quot;color_type&quot;:1,&quot;theme_color_indexes&quot;:[5,6,5,6,5,6]}"/>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20.xml><?xml version="1.0" encoding="utf-8"?>
<p:tagLst xmlns:p="http://schemas.openxmlformats.org/presentationml/2006/main">
  <p:tag name="KSO_WM_SPECIAL_SOURCE" val="bdnull"/>
  <p:tag name="RESOURCE_RECORD_KEY" val="{&quot;70&quot;:[3322475]}"/>
  <p:tag name="resource_record_key" val="{&quot;70&quot;:[3322475,3318903]}"/>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976_2*l_h_i*1_1_3"/>
  <p:tag name="KSO_WM_TEMPLATE_CATEGORY" val="diagram"/>
  <p:tag name="KSO_WM_TEMPLATE_INDEX" val="20231976"/>
  <p:tag name="KSO_WM_UNIT_LAYERLEVEL" val="1_1_1"/>
  <p:tag name="KSO_WM_TAG_VERSION" val="3.0"/>
  <p:tag name="KSO_WM_DIAGRAM_GROUP_CODE" val="l1-1"/>
  <p:tag name="KSO_WM_UNIT_TYPE" val="l_h_i"/>
  <p:tag name="KSO_WM_UNIT_INDEX" val="1_1_3"/>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UNIT_LINE_FORE_SCHEMECOLOR_INDEX" val="5"/>
  <p:tag name="KSO_WM_DIAGRAM_USE_COLOR_VALUE" val="{&quot;color_scheme&quot;:1,&quot;color_type&quot;:1,&quot;theme_color_indexes&quot;:[5,6,5,6,5,6]}"/>
</p:tagLst>
</file>

<file path=ppt/tags/tag12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1976_2*l_h_a*1_1_1"/>
  <p:tag name="KSO_WM_TEMPLATE_CATEGORY" val="diagram"/>
  <p:tag name="KSO_WM_TEMPLATE_INDEX" val="20231976"/>
  <p:tag name="KSO_WM_UNIT_LAYERLEVEL" val="1_1_1"/>
  <p:tag name="KSO_WM_TAG_VERSION" val="3.0"/>
  <p:tag name="KSO_WM_BEAUTIFY_FLAG" val="#wm#"/>
  <p:tag name="KSO_WM_DIAGRAM_GROUP_CODE" val="l1-1"/>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1976_2*l_h_f*1_1_1"/>
  <p:tag name="KSO_WM_TEMPLATE_CATEGORY" val="diagram"/>
  <p:tag name="KSO_WM_TEMPLATE_INDEX" val="20231976"/>
  <p:tag name="KSO_WM_UNIT_LAYERLEVEL" val="1_1_1"/>
  <p:tag name="KSO_WM_TAG_VERSION" val="3.0"/>
  <p:tag name="KSO_WM_BEAUTIFY_FLAG" val="#wm#"/>
  <p:tag name="KSO_WM_DIAGRAM_GROUP_CODE" val="l1-1"/>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333333&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PRESET_TEXT" val="单击此处输入(你的)智能图形项正文，文字是您思想的提炼，请尽量言简意赅"/>
  <p:tag name="KSO_WM_UNIT_TEXT_TYPE" val="1"/>
  <p:tag name="KSO_WM_DIAGRAM_USE_COLOR_VALUE" val="{&quot;color_scheme&quot;:1,&quot;color_type&quot;:1,&quot;theme_color_indexes&quot;:[5,6,5,6,5,6]}"/>
</p:tagLst>
</file>

<file path=ppt/tags/tag12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976_2*l_h_i*1_2_3"/>
  <p:tag name="KSO_WM_TEMPLATE_CATEGORY" val="diagram"/>
  <p:tag name="KSO_WM_TEMPLATE_INDEX" val="20231976"/>
  <p:tag name="KSO_WM_UNIT_LAYERLEVEL" val="1_1_1"/>
  <p:tag name="KSO_WM_TAG_VERSION" val="3.0"/>
  <p:tag name="KSO_WM_DIAGRAM_GROUP_CODE" val="l1-1"/>
  <p:tag name="KSO_WM_UNIT_TYPE" val="l_h_i"/>
  <p:tag name="KSO_WM_UNIT_INDEX" val="1_2_3"/>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UNIT_LINE_FORE_SCHEMECOLOR_INDEX" val="5"/>
  <p:tag name="KSO_WM_DIAGRAM_USE_COLOR_VALUE" val="{&quot;color_scheme&quot;:1,&quot;color_type&quot;:1,&quot;theme_color_indexes&quot;:[5,6,5,6,5,6]}"/>
</p:tagLst>
</file>

<file path=ppt/tags/tag12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1976_2*l_h_a*1_2_1"/>
  <p:tag name="KSO_WM_TEMPLATE_CATEGORY" val="diagram"/>
  <p:tag name="KSO_WM_TEMPLATE_INDEX" val="20231976"/>
  <p:tag name="KSO_WM_UNIT_LAYERLEVEL" val="1_1_1"/>
  <p:tag name="KSO_WM_TAG_VERSION" val="3.0"/>
  <p:tag name="KSO_WM_BEAUTIFY_FLAG" val="#wm#"/>
  <p:tag name="KSO_WM_DIAGRAM_GROUP_CODE" val="l1-1"/>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2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1976_2*l_h_f*1_2_1"/>
  <p:tag name="KSO_WM_TEMPLATE_CATEGORY" val="diagram"/>
  <p:tag name="KSO_WM_TEMPLATE_INDEX" val="20231976"/>
  <p:tag name="KSO_WM_UNIT_LAYERLEVEL" val="1_1_1"/>
  <p:tag name="KSO_WM_TAG_VERSION" val="3.0"/>
  <p:tag name="KSO_WM_BEAUTIFY_FLAG" val="#wm#"/>
  <p:tag name="KSO_WM_DIAGRAM_GROUP_CODE" val="l1-1"/>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333333&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PRESET_TEXT" val="单击此处输入(你的)智能图形项正文，文字是您思想的提炼，请尽量言简意赅"/>
  <p:tag name="KSO_WM_UNIT_TEXT_TYPE" val="1"/>
  <p:tag name="KSO_WM_DIAGRAM_USE_COLOR_VALUE" val="{&quot;color_scheme&quot;:1,&quot;color_type&quot;:1,&quot;theme_color_indexes&quot;:[5,6,5,6,5,6]}"/>
</p:tagLst>
</file>

<file path=ppt/tags/tag128.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976_2*l_h_i*1_3_3"/>
  <p:tag name="KSO_WM_TEMPLATE_CATEGORY" val="diagram"/>
  <p:tag name="KSO_WM_TEMPLATE_INDEX" val="20231976"/>
  <p:tag name="KSO_WM_UNIT_LAYERLEVEL" val="1_1_1"/>
  <p:tag name="KSO_WM_TAG_VERSION" val="3.0"/>
  <p:tag name="KSO_WM_DIAGRAM_GROUP_CODE" val="l1-1"/>
  <p:tag name="KSO_WM_UNIT_TYPE" val="l_h_i"/>
  <p:tag name="KSO_WM_UNIT_INDEX" val="1_3_3"/>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UNIT_LINE_FORE_SCHEMECOLOR_INDEX" val="5"/>
  <p:tag name="KSO_WM_DIAGRAM_USE_COLOR_VALUE" val="{&quot;color_scheme&quot;:1,&quot;color_type&quot;:1,&quot;theme_color_indexes&quot;:[5,6,5,6,5,6]}"/>
</p:tagLst>
</file>

<file path=ppt/tags/tag12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1976_2*l_h_a*1_3_1"/>
  <p:tag name="KSO_WM_TEMPLATE_CATEGORY" val="diagram"/>
  <p:tag name="KSO_WM_TEMPLATE_INDEX" val="20231976"/>
  <p:tag name="KSO_WM_UNIT_LAYERLEVEL" val="1_1_1"/>
  <p:tag name="KSO_WM_TAG_VERSION" val="3.0"/>
  <p:tag name="KSO_WM_BEAUTIFY_FLAG" val="#wm#"/>
  <p:tag name="KSO_WM_DIAGRAM_GROUP_CODE" val="l1-1"/>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13.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13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1976_2*l_h_f*1_3_1"/>
  <p:tag name="KSO_WM_TEMPLATE_CATEGORY" val="diagram"/>
  <p:tag name="KSO_WM_TEMPLATE_INDEX" val="20231976"/>
  <p:tag name="KSO_WM_UNIT_LAYERLEVEL" val="1_1_1"/>
  <p:tag name="KSO_WM_TAG_VERSION" val="3.0"/>
  <p:tag name="KSO_WM_BEAUTIFY_FLAG" val="#wm#"/>
  <p:tag name="KSO_WM_DIAGRAM_GROUP_CODE" val="l1-1"/>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333333&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TEXT_FILL_TYPE" val="1"/>
  <p:tag name="KSO_WM_UNIT_PRESET_TEXT" val="单击此处输入(你的)智能图形项正文，文字是您思想的提炼，请尽量言简意赅"/>
  <p:tag name="KSO_WM_UNIT_TEXT_TYPE" val="1"/>
  <p:tag name="KSO_WM_DIAGRAM_USE_COLOR_VALUE" val="{&quot;color_scheme&quot;:1,&quot;color_type&quot;:1,&quot;theme_color_indexes&quot;:[5,6,5,6,5,6]}"/>
</p:tagLst>
</file>

<file path=ppt/tags/tag131.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976_2*l_h_i*1_1_2"/>
  <p:tag name="KSO_WM_TEMPLATE_CATEGORY" val="diagram"/>
  <p:tag name="KSO_WM_TEMPLATE_INDEX" val="20231976"/>
  <p:tag name="KSO_WM_UNIT_LAYERLEVEL" val="1_1_1"/>
  <p:tag name="KSO_WM_TAG_VERSION" val="3.0"/>
  <p:tag name="KSO_WM_DIAGRAM_GROUP_CODE" val="l1-1"/>
  <p:tag name="KSO_WM_UNIT_TYPE" val="l_h_i"/>
  <p:tag name="KSO_WM_UNIT_INDEX" val="1_1_2"/>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DIAGRAM_USE_COLOR_VALUE" val="{&quot;color_scheme&quot;:1,&quot;color_type&quot;:1,&quot;theme_color_indexes&quot;:[5,6,5,6,5,6]}"/>
</p:tagLst>
</file>

<file path=ppt/tags/tag132.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976_2*l_h_i*1_1_1"/>
  <p:tag name="KSO_WM_TEMPLATE_CATEGORY" val="diagram"/>
  <p:tag name="KSO_WM_TEMPLATE_INDEX" val="20231976"/>
  <p:tag name="KSO_WM_UNIT_LAYERLEVEL" val="1_1_1"/>
  <p:tag name="KSO_WM_TAG_VERSION" val="3.0"/>
  <p:tag name="KSO_WM_DIAGRAM_GROUP_CODE" val="l1-1"/>
  <p:tag name="KSO_WM_UNIT_TYPE" val="l_h_i"/>
  <p:tag name="KSO_WM_UNIT_INDEX" val="1_1_1"/>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DIAGRAM_USE_COLOR_VALUE" val="{&quot;color_scheme&quot;:1,&quot;color_type&quot;:1,&quot;theme_color_indexes&quot;:[5,6,5,6,5,6]}"/>
</p:tagLst>
</file>

<file path=ppt/tags/tag133.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976_2*l_h_i*1_2_2"/>
  <p:tag name="KSO_WM_TEMPLATE_CATEGORY" val="diagram"/>
  <p:tag name="KSO_WM_TEMPLATE_INDEX" val="20231976"/>
  <p:tag name="KSO_WM_UNIT_LAYERLEVEL" val="1_1_1"/>
  <p:tag name="KSO_WM_TAG_VERSION" val="3.0"/>
  <p:tag name="KSO_WM_DIAGRAM_GROUP_CODE" val="l1-1"/>
  <p:tag name="KSO_WM_UNIT_TYPE" val="l_h_i"/>
  <p:tag name="KSO_WM_UNIT_INDEX" val="1_2_2"/>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DIAGRAM_USE_COLOR_VALUE" val="{&quot;color_scheme&quot;:1,&quot;color_type&quot;:1,&quot;theme_color_indexes&quot;:[5,6,5,6,5,6]}"/>
</p:tagLst>
</file>

<file path=ppt/tags/tag134.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976_2*l_h_i*1_2_1"/>
  <p:tag name="KSO_WM_TEMPLATE_CATEGORY" val="diagram"/>
  <p:tag name="KSO_WM_TEMPLATE_INDEX" val="20231976"/>
  <p:tag name="KSO_WM_UNIT_LAYERLEVEL" val="1_1_1"/>
  <p:tag name="KSO_WM_TAG_VERSION" val="3.0"/>
  <p:tag name="KSO_WM_DIAGRAM_GROUP_CODE" val="l1-1"/>
  <p:tag name="KSO_WM_UNIT_TYPE" val="l_h_i"/>
  <p:tag name="KSO_WM_UNIT_INDEX" val="1_2_1"/>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DIAGRAM_USE_COLOR_VALUE" val="{&quot;color_scheme&quot;:1,&quot;color_type&quot;:1,&quot;theme_color_indexes&quot;:[5,6,5,6,5,6]}"/>
</p:tagLst>
</file>

<file path=ppt/tags/tag135.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976_2*l_h_i*1_3_2"/>
  <p:tag name="KSO_WM_TEMPLATE_CATEGORY" val="diagram"/>
  <p:tag name="KSO_WM_TEMPLATE_INDEX" val="20231976"/>
  <p:tag name="KSO_WM_UNIT_LAYERLEVEL" val="1_1_1"/>
  <p:tag name="KSO_WM_TAG_VERSION" val="3.0"/>
  <p:tag name="KSO_WM_DIAGRAM_GROUP_CODE" val="l1-1"/>
  <p:tag name="KSO_WM_UNIT_TYPE" val="l_h_i"/>
  <p:tag name="KSO_WM_UNIT_INDEX" val="1_3_2"/>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TYPE" val="3"/>
  <p:tag name="KSO_WM_DIAGRAM_USE_COLOR_VALUE" val="{&quot;color_scheme&quot;:1,&quot;color_type&quot;:1,&quot;theme_color_indexes&quot;:[5,6,5,6,5,6]}"/>
</p:tagLst>
</file>

<file path=ppt/tags/tag136.xml><?xml version="1.0" encoding="utf-8"?>
<p:tagLst xmlns:p="http://schemas.openxmlformats.org/presentationml/2006/main">
  <p:tag name="KSO_WM_BEAUTIFY_FLAG" val="#wm#"/>
  <p:tag name="KSO_WM_UNIT_HIGHLIGHT" val="0"/>
  <p:tag name="KSO_WM_UNIT_COMPATIBLE" val="0"/>
  <p:tag name="KSO_WM_UNIT_DIAGRAM_ISNUMVISUAL" val="0"/>
  <p:tag name="KSO_WM_UNIT_DIAGRAM_ISREFERUNIT" val="0"/>
  <p:tag name="KSO_WM_UNIT_ID" val="diagram20231976_2*l_h_i*1_3_1"/>
  <p:tag name="KSO_WM_TEMPLATE_CATEGORY" val="diagram"/>
  <p:tag name="KSO_WM_TEMPLATE_INDEX" val="20231976"/>
  <p:tag name="KSO_WM_UNIT_LAYERLEVEL" val="1_1_1"/>
  <p:tag name="KSO_WM_TAG_VERSION" val="3.0"/>
  <p:tag name="KSO_WM_DIAGRAM_GROUP_CODE" val="l1-1"/>
  <p:tag name="KSO_WM_UNIT_TYPE" val="l_h_i"/>
  <p:tag name="KSO_WM_UNIT_INDEX" val="1_3_1"/>
  <p:tag name="KSO_WM_DIAGRAM_MAX_ITEMCNT" val="6"/>
  <p:tag name="KSO_WM_DIAGRAM_MIN_ITEMCNT" val="2"/>
  <p:tag name="KSO_WM_DIAGRAM_VIRTUALLY_FRAME" val="{&quot;height&quot;:387.25000000000006,&quot;left&quot;:54.42503937007874,&quot;top&quot;:76.42503937007874,&quot;width&quot;:851.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1"/>
  <p:tag name="KSO_WM_DIAGRAM_COLOR_TEXT_CAN_REMOVE" val="n"/>
  <p:tag name="KSO_WM_UNIT_FILL_FORE_SCHEMECOLOR_INDEX" val="14"/>
  <p:tag name="KSO_WM_UNIT_FILL_FORE_SCHEMECOLOR_INDEX_BRIGHTNESS" val="0"/>
  <p:tag name="KSO_WM_DIAGRAM_USE_COLOR_VALUE" val="{&quot;color_scheme&quot;:1,&quot;color_type&quot;:1,&quot;theme_color_indexes&quot;:[5,6,5,6,5,6]}"/>
</p:tagLst>
</file>

<file path=ppt/tags/tag137.xml><?xml version="1.0" encoding="utf-8"?>
<p:tagLst xmlns:p="http://schemas.openxmlformats.org/presentationml/2006/main">
  <p:tag name="KSO_WM_SPECIAL_SOURCE" val="bdnull"/>
  <p:tag name="RESOURCE_RECORD_KEY" val="{&quot;70&quot;:[3322475]}"/>
  <p:tag name="resource_record_key" val="{&quot;70&quot;:[3322475,3321502]}"/>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SPECIAL_SOURCE" val="bdnull"/>
  <p:tag name="RESOURCE_RECORD_KEY" val="{&quot;70&quot;:[3322475]}"/>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SPECIAL_SOURCE" val="bdnull"/>
  <p:tag name="RESOURCE_RECORD_KEY" val="{&quot;70&quot;:[3322475]}"/>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SPECIAL_SOURCE" val="bdnull"/>
  <p:tag name="RESOURCE_RECORD_KEY" val="{&quot;70&quot;:[3322475]}"/>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SPECIAL_SOURCE" val="bdnull"/>
  <p:tag name="RESOURCE_RECORD_KEY" val="{&quot;70&quot;:[3322475]}"/>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1861_1*l_h_i*1_1_1"/>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quot;colorType&quot;:1,&quot;foreColorIndex&quot;:5,&quot;pos&quot;:1,&quot;transparency&quot;:0.3499999940395355}],&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48.xml><?xml version="1.0" encoding="utf-8"?>
<p:tagLst xmlns:p="http://schemas.openxmlformats.org/presentationml/2006/main">
  <p:tag name="KSO_WM_UNIT_ISCONTENTSTITLE" val="0"/>
  <p:tag name="KSO_WM_UNIT_ISNUMDGMTITLE" val="0"/>
  <p:tag name="KSO_WM_UNIT_PRESET_TEXT_INDEX" val="0"/>
  <p:tag name="KSO_WM_UNIT_PRESET_TEXT_LEN" val="0"/>
  <p:tag name="KSO_WM_UNIT_NOCLEAR" val="0"/>
  <p:tag name="KSO_WM_UNIT_VALUE" val="14"/>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1861_1*l_h_a*1_1_1"/>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UNIT_PRESET_TEXT" val="添加标题"/>
  <p:tag name="KSO_WM_UNIT_TEXT_FILL_FORE_SCHEMECOLOR_INDEX" val="1"/>
  <p:tag name="KSO_WM_UNIT_TEXT_FILL_TYPE" val="1"/>
  <p:tag name="KSO_WM_UNIT_TEXT_TYPE" val="1"/>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4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861_1*l_h_i*1_1_2"/>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UNIT_SUBTYPE" val="a"/>
  <p:tag name="KSO_WM_UNIT_PRESET_TEXT_INDEX" val="0"/>
  <p:tag name="KSO_WM_UNIT_PRESET_TEXT_LEN" val="0"/>
  <p:tag name="KSO_WM_UNIT_NOCLEAR" val="0"/>
  <p:tag name="KSO_WM_UNIT_VALUE" val="133"/>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1861_1*l_h_f*1_1_1"/>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FILL_FORE_SCHEMECOLOR_INDEX" val="1"/>
  <p:tag name="KSO_WM_UNIT_TEXT_FILL_TYPE" val="1"/>
  <p:tag name="KSO_WM_UNIT_TEXT_TYPE" val="1"/>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5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1861_1*l_h_i*1_2_1"/>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gradient&quot;:[{&quot;brightness&quot;:0,&quot;colorType&quot;:1,&quot;foreColorIndex&quot;:5,&quot;pos&quot;:1,&quot;transparency&quot;:1},{&quot;brightness&quot;:0,&quot;colorType&quot;:1,&quot;foreColorIndex&quot;:5,&quot;pos&quot;:1,&quot;transparency&quot;:0},{&quot;brightness&quot;:0.800000011920929,&quot;colorType&quot;:1,&quot;foreColorIndex&quot;:5,&quot;pos&quot;:0,&quot;transparency&quot;:0.8999999761581421}],&quot;type&quot;:3},&quot;glow&quot;:{&quot;colorType&quot;:0},&quot;line&quot;:{&quot;gradient&quot;:[{&quot;brightness&quot;:0,&quot;colorType&quot;:1,&quot;foreColorIndex&quot;:5,&quot;pos&quot;:0.20000000298023224,&quot;transparency&quot;:1},{&quot;brightness&quot;:0,&quot;colorType&quot;:1,&quot;foreColorIndex&quot;:5,&quot;pos&quot;:1,&quot;transparency&quot;:0.3499999940395355}],&quot;type&quot;:2},&quot;shadow&quot;:{&quot;brightness&quot;:-0.25,&quot;colorType&quot;:1,&quot;foreColorIndex&quot;:5,&quot;transparency&quot;:0.9300000071525574},&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5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1861_1*l_h_i*1_1_4"/>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5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1861_1*l_h_i*1_1_3"/>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54.xml><?xml version="1.0" encoding="utf-8"?>
<p:tagLst xmlns:p="http://schemas.openxmlformats.org/presentationml/2006/main">
  <p:tag name="KSO_WM_UNIT_ISCONTENTSTITLE" val="0"/>
  <p:tag name="KSO_WM_UNIT_ISNUMDGMTITLE" val="0"/>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1861_1*l_h_a*1_2_1"/>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UNIT_VALUE" val="14"/>
  <p:tag name="KSO_WM_UNIT_PRESET_TEXT" val="添加标题"/>
  <p:tag name="KSO_WM_UNIT_TEXT_FILL_FORE_SCHEMECOLOR_INDEX" val="1"/>
  <p:tag name="KSO_WM_UNIT_TEXT_FILL_TYPE" val="1"/>
  <p:tag name="KSO_WM_UNIT_TEXT_TYPE" val="1"/>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5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861_1*l_h_i*1_2_2"/>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type&quot;:0},&quot;glow&quot;:{&quot;colorType&quot;:0},&quot;line&quot;:{&quot;gradient&quot;:[{&quot;brightness&quot;:0,&quot;colorType&quot;:1,&quot;foreColorIndex&quot;:5,&quot;pos&quot;:0,&quot;transparency&quot;:0.8999999761581421},{&quot;brightness&quot;:0,&quot;colorType&quot;:1,&quot;foreColorIndex&quot;:5,&quot;pos&quot;:1,&quot;transparency&quot;:0.20000000298023224}],&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156.xml><?xml version="1.0" encoding="utf-8"?>
<p:tagLst xmlns:p="http://schemas.openxmlformats.org/presentationml/2006/main">
  <p:tag name="KSO_WM_UNIT_SUBTYPE" val="a"/>
  <p:tag name="KSO_WM_UNIT_PRESET_TEXT_INDEX" val="0"/>
  <p:tag name="KSO_WM_UNIT_PRESET_TEXT_LEN" val="0"/>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1861_1*l_h_f*1_2_1"/>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UNIT_VALUE" val="133"/>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10;"/>
  <p:tag name="KSO_WM_UNIT_TEXT_FILL_FORE_SCHEMECOLOR_INDEX" val="1"/>
  <p:tag name="KSO_WM_UNIT_TEXT_FILL_TYPE" val="1"/>
  <p:tag name="KSO_WM_UNIT_TEXT_TYPE" val="1"/>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5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1861_1*l_h_i*1_2_4"/>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solid&quot;:{&quot;brightness&quot;:0,&quot;colorType&quot;:1,&quot;foreColorIndex&quot;:5,&quot;transparency&quot;:0},&quot;type&quot;:1},&quot;glow&quot;:{&quot;colorType&quot;:0},&quot;line&quot;:{&quot;type&quot;:0},&quot;shadow&quot;:{&quot;brightness&quot;:-0.25,&quot;colorType&quot;:1,&quot;foreColorIndex&quot;:5,&quot;transparency&quot;:0.850000023841857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5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1861_1*l_h_i*1_2_3"/>
  <p:tag name="KSO_WM_TEMPLATE_CATEGORY" val="diagram"/>
  <p:tag name="KSO_WM_TEMPLATE_INDEX" val="20231861"/>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3"/>
  <p:tag name="KSO_WM_DIAGRAM_MIN_ITEMCNT" val="2"/>
  <p:tag name="KSO_WM_DIAGRAM_VIRTUALLY_FRAME" val="{&quot;height&quot;:356.15000000000003,&quot;left&quot;:59.65003937007877,&quot;top&quot;:91.97503937007875,&quot;width&quot;:840.7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159.xml><?xml version="1.0" encoding="utf-8"?>
<p:tagLst xmlns:p="http://schemas.openxmlformats.org/presentationml/2006/main">
  <p:tag name="KSO_WM_SPECIAL_SOURCE" val="bdnull"/>
  <p:tag name="RESOURCE_RECORD_KEY" val="{&quot;70&quot;:[3322475]}"/>
  <p:tag name="resource_record_key" val="{&quot;70&quot;:[3322475,3323868]}"/>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6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1.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63.xml><?xml version="1.0" encoding="utf-8"?>
<p:tagLst xmlns:p="http://schemas.openxmlformats.org/presentationml/2006/main">
  <p:tag name="KSO_WPP_MARK_KEY" val="5d6e9262-ca8a-4070-8ad5-698f89e303ea"/>
  <p:tag name="COMMONDATA" val="eyJoZGlkIjoiZWRlYjNmNTQ1MzZkMTYyOWVmOTkwZmFjYjg5ZTRlZDgifQ=="/>
  <p:tag name="commondata" val="eyJoZGlkIjoiNDI1NGQ4MDY4NjMxYWVlMzc3ODM2NDE0MmU1ODUxYzYifQ=="/>
  <p:tag name="resource_record_key" val="{&quot;70&quot;:[3312563,3314338,3312530,3314312,3324109,3324630,3318477,3315857,3320071,3314290,3323785,3316230,3327011,3317789,3330155,3312140,3328082,3322475,3314398,3321989,3312419,3319356,3318903,3332761,3321502,3323868,3312345,3317102]}"/>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solid&quot;:{&quot;brightness&quot;:0.800000011920929,&quot;colorType&quot;:1,&quot;foreColorIndex&quot;:5,&quot;transparency&quot;:0.64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0938_2*m_h_i*1_3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5,6,5,6,5,6]}"/>
</p:tagLst>
</file>

<file path=ppt/tags/tag28.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gradient&quot;:[{&quot;brightness&quot;:0.09000000357627869,&quot;colorType&quot;:1,&quot;foreColorIndex&quot;:5,&quot;pos&quot;:0.5799999833106995,&quot;transparency&quot;:0},{&quot;brightness&quot;:0.6000000238418579,&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30938_2*m_h_a*1_3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UNIT_TEXT_TYPE" val="1"/>
  <p:tag name="KSO_WM_DIAGRAM_USE_COLOR_VALUE" val="{&quot;color_scheme&quot;:1,&quot;color_type&quot;:1,&quot;theme_color_indexes&quot;:[5,6,5,6,5,6]}"/>
</p:tagLst>
</file>

<file path=ppt/tags/tag29.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solid&quot;:{&quot;brightness&quot;:0.800000011920929,&quot;colorType&quot;:1,&quot;foreColorIndex&quot;:8,&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938_2*m_h_i*1_2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8"/>
  <p:tag name="KSO_WM_UNIT_FILL_FORE_SCHEMECOLOR_INDEX_BRIGHTNESS" val="0.8"/>
  <p:tag name="KSO_WM_DIAGRAM_USE_COLOR_VALUE" val="{&quot;color_scheme&quot;:1,&quot;color_type&quot;:1,&quot;theme_color_indexes&quot;:[5,6,5,6,5,6]}"/>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gradient&quot;:[{&quot;brightness&quot;:0.09000000357627869,&quot;colorType&quot;:1,&quot;foreColorIndex&quot;:5,&quot;pos&quot;:0.5799999833106995,&quot;transparency&quot;:0},{&quot;brightness&quot;:0.6000000238418579,&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0938_2*m_h_a*1_1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UNIT_TEXT_TYPE" val="1"/>
  <p:tag name="KSO_WM_DIAGRAM_USE_COLOR_VALUE" val="{&quot;color_scheme&quot;:1,&quot;color_type&quot;:1,&quot;theme_color_indexes&quot;:[5,6,5,6,5,6]}"/>
</p:tagLst>
</file>

<file path=ppt/tags/tag31.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gradient&quot;:[{&quot;brightness&quot;:0,&quot;colorType&quot;:1,&quot;foreColorIndex&quot;:8,&quot;pos&quot;:0.30000001192092896,&quot;transparency&quot;:0},{&quot;brightness&quot;:0.6000000238418579,&quot;colorType&quot;:1,&quot;foreColorIndex&quot;:8,&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30938_2*m_h_a*1_2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UNIT_TEXT_TYPE" val="1"/>
  <p:tag name="KSO_WM_DIAGRAM_USE_COLOR_VALUE" val="{&quot;color_scheme&quot;:1,&quot;color_type&quot;:1,&quot;theme_color_indexes&quot;:[5,6,5,6,5,6]}"/>
</p:tagLst>
</file>

<file path=ppt/tags/tag32.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solid&quot;:{&quot;brightness&quot;:0.800000011920929,&quot;colorType&quot;:1,&quot;foreColorIndex&quot;:5,&quot;transparency&quot;:0.4499999880790710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0938_2*m_h_i*1_1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5,6,5,6,5,6]}"/>
</p:tagLst>
</file>

<file path=ppt/tags/tag33.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VALUE" val="81"/>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0938_2*m_h_f*1_3_1"/>
  <p:tag name="KSO_WM_TEMPLATE_CATEGORY" val="diagram"/>
  <p:tag name="KSO_WM_TEMPLATE_INDEX" val="20230938"/>
  <p:tag name="KSO_WM_UNIT_LAYERLEVEL" val="1_1_1"/>
  <p:tag name="KSO_WM_TAG_VERSION" val="3.0"/>
  <p:tag name="KSO_WM_BEAUTIFY_FLAG" val="#wm#"/>
  <p:tag name="KSO_WM_UNIT_PRESET_TEXT" val="单击此处输入你的智能图形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4.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VALUE" val="81"/>
  <p:tag name="KSO_WM_UNIT_HIGHLIGHT" val="0"/>
  <p:tag name="KSO_WM_UNIT_COMPATIBLE" val="0"/>
  <p:tag name="KSO_WM_UNIT_DIAGRAM_ISNUMVISUAL" val="0"/>
  <p:tag name="KSO_WM_UNIT_DIAGRAM_ISREFERUNIT" val="0"/>
  <p:tag name="KSO_WM_DIAGRAM_GROUP_CODE" val="m1-1"/>
  <p:tag name="KSO_WM_UNIT_TYPE" val="m_h_f"/>
  <p:tag name="KSO_WM_UNIT_INDEX" val="1_2_1"/>
  <p:tag name="KSO_WM_UNIT_ID" val="diagram20230938_2*m_h_f*1_2_1"/>
  <p:tag name="KSO_WM_TEMPLATE_CATEGORY" val="diagram"/>
  <p:tag name="KSO_WM_TEMPLATE_INDEX" val="20230938"/>
  <p:tag name="KSO_WM_UNIT_LAYERLEVEL" val="1_1_1"/>
  <p:tag name="KSO_WM_TAG_VERSION" val="3.0"/>
  <p:tag name="KSO_WM_BEAUTIFY_FLAG" val="#wm#"/>
  <p:tag name="KSO_WM_UNIT_PRESET_TEXT" val="单击此处输入你的智能图形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5.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m1-1"/>
  <p:tag name="KSO_WM_UNIT_TYPE" val="m_h_f"/>
  <p:tag name="KSO_WM_UNIT_INDEX" val="1_1_1"/>
  <p:tag name="KSO_WM_UNIT_ID" val="diagram20230938_2*m_h_f*1_1_1"/>
  <p:tag name="KSO_WM_TEMPLATE_CATEGORY" val="diagram"/>
  <p:tag name="KSO_WM_TEMPLATE_INDEX" val="20230938"/>
  <p:tag name="KSO_WM_UNIT_LAYERLEVEL" val="1_1_1"/>
  <p:tag name="KSO_WM_TAG_VERSION" val="3.0"/>
  <p:tag name="KSO_WM_BEAUTIFY_FLAG" val="#wm#"/>
  <p:tag name="KSO_WM_UNIT_PRESET_TEXT" val="单击此处输入你的智能图形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36.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1"/>
  <p:tag name="KSO_WM_UNIT_ID" val="diagram20230938_2*m_h_i*1_3_1"/>
  <p:tag name="KSO_WM_TEMPLATE_CATEGORY" val="diagram"/>
  <p:tag name="KSO_WM_TEMPLATE_INDEX" val="20230938"/>
  <p:tag name="KSO_WM_UNIT_LAYERLEVEL" val="1_1_1"/>
  <p:tag name="KSO_WM_TAG_VERSION" val="3.0"/>
  <p:tag name="KSO_WM_BEAUTIFY_FLAG" val="#wm#"/>
  <p:tag name="KSO_WM_DIAGRAM_USE_COLOR_VALUE" val="{&quot;color_scheme&quot;:1,&quot;color_type&quot;:1,&quot;theme_color_indexes&quot;:[5,6,5,6,5,6]}"/>
</p:tagLst>
</file>

<file path=ppt/tags/tag37.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1"/>
  <p:tag name="KSO_WM_UNIT_ID" val="diagram20230938_2*m_h_i*1_2_1"/>
  <p:tag name="KSO_WM_TEMPLATE_CATEGORY" val="diagram"/>
  <p:tag name="KSO_WM_TEMPLATE_INDEX" val="20230938"/>
  <p:tag name="KSO_WM_UNIT_LAYERLEVEL" val="1_1_1"/>
  <p:tag name="KSO_WM_TAG_VERSION" val="3.0"/>
  <p:tag name="KSO_WM_BEAUTIFY_FLAG" val="#wm#"/>
  <p:tag name="KSO_WM_DIAGRAM_USE_COLOR_VALUE" val="{&quot;color_scheme&quot;:1,&quot;color_type&quot;:1,&quot;theme_color_indexes&quot;:[5,6,5,6,5,6]}"/>
</p:tagLst>
</file>

<file path=ppt/tags/tag38.xml><?xml version="1.0" encoding="utf-8"?>
<p:tagLst xmlns:p="http://schemas.openxmlformats.org/presentationml/2006/main">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1"/>
  <p:tag name="KSO_WM_UNIT_ID" val="diagram20230938_2*m_h_i*1_1_1"/>
  <p:tag name="KSO_WM_TEMPLATE_CATEGORY" val="diagram"/>
  <p:tag name="KSO_WM_TEMPLATE_INDEX" val="20230938"/>
  <p:tag name="KSO_WM_UNIT_LAYERLEVEL" val="1_1_1"/>
  <p:tag name="KSO_WM_TAG_VERSION" val="3.0"/>
  <p:tag name="KSO_WM_BEAUTIFY_FLAG" val="#wm#"/>
  <p:tag name="KSO_WM_DIAGRAM_USE_COLOR_VALUE" val="{&quot;color_scheme&quot;:1,&quot;color_type&quot;:1,&quot;theme_color_indexes&quot;:[5,6,5,6,5,6]}"/>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8_2*m_h_x*1_1_1"/>
  <p:tag name="KSO_WM_TEMPLATE_CATEGORY" val="diagram"/>
  <p:tag name="KSO_WM_TEMPLATE_INDEX" val="20230938"/>
  <p:tag name="KSO_WM_UNIT_LAYERLEVEL" val="1_1_1"/>
  <p:tag name="KSO_WM_TAG_VERSION" val="3.0"/>
  <p:tag name="KSO_WM_BEAUTIFY_FLAG" val="#wm#"/>
  <p:tag name="KSO_WM_DIAGRAM_VERSION" val="3"/>
  <p:tag name="KSO_WM_DIAGRAM_COLOR_TRICK" val="2"/>
  <p:tag name="KSO_WM_DIAGRAM_COLOR_TEXT_CAN_REMOVE" val="n"/>
  <p:tag name="KSO_WM_UNIT_VALUE" val="47*48"/>
  <p:tag name="KSO_WM_UNIT_TYPE" val="m_h_x"/>
  <p:tag name="KSO_WM_UNIT_INDEX" val="1_1_1"/>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DIAGRAM_USE_COLOR_VALUE" val="{&quot;color_scheme&quot;:1,&quot;color_type&quot;:1,&quot;theme_color_indexes&quot;:[5,6,5,6,5,6]}"/>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8_2*m_h_x*1_2_1"/>
  <p:tag name="KSO_WM_TEMPLATE_CATEGORY" val="diagram"/>
  <p:tag name="KSO_WM_TEMPLATE_INDEX" val="20230938"/>
  <p:tag name="KSO_WM_UNIT_LAYERLEVEL" val="1_1_1"/>
  <p:tag name="KSO_WM_TAG_VERSION" val="3.0"/>
  <p:tag name="KSO_WM_BEAUTIFY_FLAG" val="#wm#"/>
  <p:tag name="KSO_WM_DIAGRAM_VERSION" val="3"/>
  <p:tag name="KSO_WM_DIAGRAM_COLOR_TRICK" val="2"/>
  <p:tag name="KSO_WM_DIAGRAM_COLOR_TEXT_CAN_REMOVE" val="n"/>
  <p:tag name="KSO_WM_UNIT_VALUE" val="42*48"/>
  <p:tag name="KSO_WM_UNIT_TYPE" val="m_h_x"/>
  <p:tag name="KSO_WM_UNIT_INDEX" val="1_2_1"/>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gradient&quot;:[{&quot;brightness&quot;:0,&quot;colorType&quot;:1,&quot;foreColorIndex&quot;:8,&quot;pos&quot;:0,&quot;transparency&quot;:0},{&quot;brightness&quot;:0,&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8"/>
  <p:tag name="KSO_WM_UNIT_FILL_FORE_SCHEMECOLOR_INDEX_BRIGHTNESS" val="0"/>
  <p:tag name="KSO_WM_DIAGRAM_USE_COLOR_VALUE" val="{&quot;color_scheme&quot;:1,&quot;color_type&quot;:1,&quot;theme_color_indexes&quot;:[5,6,5,6,5,6]}"/>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m1-1"/>
  <p:tag name="KSO_WM_UNIT_ID" val="diagram20230938_2*m_h_x*1_3_1"/>
  <p:tag name="KSO_WM_TEMPLATE_CATEGORY" val="diagram"/>
  <p:tag name="KSO_WM_TEMPLATE_INDEX" val="20230938"/>
  <p:tag name="KSO_WM_UNIT_LAYERLEVEL" val="1_1_1"/>
  <p:tag name="KSO_WM_TAG_VERSION" val="3.0"/>
  <p:tag name="KSO_WM_BEAUTIFY_FLAG" val="#wm#"/>
  <p:tag name="KSO_WM_DIAGRAM_VERSION" val="3"/>
  <p:tag name="KSO_WM_DIAGRAM_COLOR_TRICK" val="2"/>
  <p:tag name="KSO_WM_DIAGRAM_COLOR_TEXT_CAN_REMOVE" val="n"/>
  <p:tag name="KSO_WM_UNIT_VALUE" val="45*48"/>
  <p:tag name="KSO_WM_UNIT_TYPE" val="m_h_x"/>
  <p:tag name="KSO_WM_UNIT_INDEX" val="1_3_1"/>
  <p:tag name="KSO_WM_DIAGRAM_MAX_ITEMCNT" val="6"/>
  <p:tag name="KSO_WM_DIAGRAM_MIN_ITEMCNT" val="2"/>
  <p:tag name="KSO_WM_DIAGRAM_VIRTUALLY_FRAME" val="{&quot;height&quot;:373.85001220703134,&quot;left&quot;:38.10001220703125,&quot;top&quot;:69.97499389648438,&quot;width&quot;:805.0999755859377}"/>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UNIT_FILL_FORE_SCHEMECOLOR_INDEX" val="5"/>
  <p:tag name="KSO_WM_UNIT_FILL_FORE_SCHEMECOLOR_INDEX_BRIGHTNESS" val="0"/>
  <p:tag name="KSO_WM_DIAGRAM_USE_COLOR_VALUE" val="{&quot;color_scheme&quot;:1,&quot;color_type&quot;:1,&quot;theme_color_indexes&quot;:[5,6,5,6,5,6]}"/>
</p:tagLst>
</file>

<file path=ppt/tags/tag42.xml><?xml version="1.0" encoding="utf-8"?>
<p:tagLst xmlns:p="http://schemas.openxmlformats.org/presentationml/2006/main">
  <p:tag name="KSO_WM_SPECIAL_SOURCE" val="bdnull"/>
  <p:tag name="RESOURCE_RECORD_KEY" val="{&quot;70&quot;:[3322475]}"/>
  <p:tag name="resource_record_key" val="{&quot;70&quot;:[3322475,3312345]}"/>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SPECIAL_SOURCE" val="bdnull"/>
  <p:tag name="resource_record_key" val="{&quot;70&quot;:[3332761]}"/>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SPECIAL_SOURCE" val="bdnull"/>
  <p:tag name="resource_record_key" val="{&quot;70&quot;:[3332761]}"/>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35_1*m_i*1_1"/>
  <p:tag name="KSO_WM_TEMPLATE_CATEGORY" val="diagram"/>
  <p:tag name="KSO_WM_TEMPLATE_INDEX" val="20236935"/>
  <p:tag name="KSO_WM_UNIT_LAYERLEVEL" val="1_1"/>
  <p:tag name="KSO_WM_TAG_VERSION" val="3.0"/>
  <p:tag name="KSO_WM_BEAUTIFY_FLAG" val="#wm#"/>
  <p:tag name="KSO_WM_DIAGRAM_GROUP_CODE" val="m1-1"/>
  <p:tag name="KSO_WM_UNIT_TYPE" val="m_i"/>
  <p:tag name="KSO_WM_UNIT_INDEX" val="1_1"/>
  <p:tag name="KSO_WM_DIAGRAM_VERSION" val="3"/>
  <p:tag name="KSO_WM_DIAGRAM_COLOR_TRICK" val="1"/>
  <p:tag name="KSO_WM_DIAGRAM_COLOR_TEXT_CAN_REMOVE" val="n"/>
  <p:tag name="KSO_WM_UNIT_FILL_TYPE" val="3"/>
  <p:tag name="KSO_WM_DIAGRAM_MAX_ITEMCNT" val="5"/>
  <p:tag name="KSO_WM_DIAGRAM_MIN_ITEMCNT" val="3"/>
  <p:tag name="KSO_WM_DIAGRAM_VIRTUALLY_FRAME" val="{&quot;height&quot;:406.0899353027344,&quot;left&quot;:0,&quot;top&quot;:66.98219770296355,&quot;width&quot;:960}"/>
  <p:tag name="KSO_WM_DIAGRAM_COLOR_MATCH_VALUE" val="{&quot;shape&quot;:{&quot;fill&quot;:{&quot;gradient&quot;:[{&quot;brightness&quot;:0.5,&quot;colorType&quot;:1,&quot;foreColorIndex&quot;:5,&quot;pos&quot;:1,&quot;transparency&quot;:0.20000000298023224},{&quot;brightness&quot;:0.5,&quot;colorType&quot;:1,&quot;foreColorIndex&quot;:5,&quot;pos&quot;:0,&quot;transparency&quot;:0.8999999761581421}],&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35_1*m_i*1_2"/>
  <p:tag name="KSO_WM_TEMPLATE_CATEGORY" val="diagram"/>
  <p:tag name="KSO_WM_TEMPLATE_INDEX" val="20236935"/>
  <p:tag name="KSO_WM_UNIT_LAYERLEVEL" val="1_1"/>
  <p:tag name="KSO_WM_TAG_VERSION" val="3.0"/>
  <p:tag name="KSO_WM_BEAUTIFY_FLAG" val="#wm#"/>
  <p:tag name="KSO_WM_DIAGRAM_GROUP_CODE" val="m1-1"/>
  <p:tag name="KSO_WM_UNIT_TYPE" val="m_i"/>
  <p:tag name="KSO_WM_UNIT_INDEX" val="1_2"/>
  <p:tag name="KSO_WM_DIAGRAM_VERSION" val="3"/>
  <p:tag name="KSO_WM_DIAGRAM_COLOR_TRICK" val="1"/>
  <p:tag name="KSO_WM_DIAGRAM_COLOR_TEXT_CAN_REMOVE" val="n"/>
  <p:tag name="KSO_WM_UNIT_FILL_TYPE" val="3"/>
  <p:tag name="KSO_WM_DIAGRAM_MAX_ITEMCNT" val="5"/>
  <p:tag name="KSO_WM_DIAGRAM_MIN_ITEMCNT" val="3"/>
  <p:tag name="KSO_WM_DIAGRAM_VIRTUALLY_FRAME" val="{&quot;height&quot;:406.0899353027344,&quot;left&quot;:0,&quot;top&quot;:66.98219770296355,&quot;width&quot;:960}"/>
  <p:tag name="KSO_WM_DIAGRAM_COLOR_MATCH_VALUE" val="{&quot;shape&quot;:{&quot;fill&quot;:{&quot;gradient&quot;:[{&quot;brightness&quot;:0.4000000059604645,&quot;colorType&quot;:1,&quot;foreColorIndex&quot;:5,&quot;pos&quot;:0.30000001192092896,&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6935_1*m_h_i*1_1_1"/>
  <p:tag name="KSO_WM_TEMPLATE_CATEGORY" val="diagram"/>
  <p:tag name="KSO_WM_TEMPLATE_INDEX" val="20236935"/>
  <p:tag name="KSO_WM_UNIT_LAYERLEVEL" val="1_1_1"/>
  <p:tag name="KSO_WM_TAG_VERSION" val="3.0"/>
  <p:tag name="KSO_WM_BEAUTIFY_FLAG" val="#wm#"/>
  <p:tag name="KSO_WM_DIAGRAM_GROUP_CODE" val="m1-1"/>
  <p:tag name="KSO_WM_UNIT_TYPE" val="m_h_i"/>
  <p:tag name="KSO_WM_UNIT_INDEX" val="1_1_1"/>
  <p:tag name="KSO_WM_DIAGRAM_VERSION" val="3"/>
  <p:tag name="KSO_WM_DIAGRAM_COLOR_TRICK" val="1"/>
  <p:tag name="KSO_WM_DIAGRAM_COLOR_TEXT_CAN_REMOVE" val="n"/>
  <p:tag name="KSO_WM_DIAGRAM_MAX_ITEMCNT" val="5"/>
  <p:tag name="KSO_WM_DIAGRAM_MIN_ITEMCNT" val="3"/>
  <p:tag name="KSO_WM_DIAGRAM_VIRTUALLY_FRAME" val="{&quot;height&quot;:406.0899353027344,&quot;left&quot;:0,&quot;top&quot;:66.98219770296355,&quot;width&quot;:960}"/>
  <p:tag name="KSO_WM_DIAGRAM_COLOR_MATCH_VALUE" val="{&quot;shape&quot;:{&quot;fill&quot;:{&quot;type&quot;:0},&quot;glow&quot;:{&quot;colorType&quot;:0},&quot;line&quot;:{&quot;gradient&quot;:[{&quot;brightness&quot;:0,&quot;colorType&quot;:1,&quot;foreColorIndex&quot;:5,&quot;pos&quot;:0.6800000071525574,&quot;transparency&quot;:0.5},{&quot;brightness&quot;:0,&quot;colorType&quot;:1,&quot;foreColorIndex&quot;:5,&quot;pos&quot;:0.1599999964237213,&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3.xml><?xml version="1.0" encoding="utf-8"?>
<p:tagLst xmlns:p="http://schemas.openxmlformats.org/presentationml/2006/main">
  <p:tag name="KSO_WM_DIAGRAM_VIRTUALLY_FRAME" val="{&quot;height&quot;:406.0899353027344,&quot;left&quot;:0,&quot;top&quot;:66.98219770296355,&quot;width&quot;:960}"/>
  <p:tag name="KSO_WM_UNIT_HIGHLIGHT" val="0"/>
  <p:tag name="KSO_WM_UNIT_COMPATIBLE" val="0"/>
  <p:tag name="KSO_WM_UNIT_DIAGRAM_ISNUMVISUAL" val="0"/>
  <p:tag name="KSO_WM_UNIT_DIAGRAM_ISREFERUNIT" val="0"/>
  <p:tag name="KSO_WM_UNIT_ID" val="diagram20236935_1*m_h_i*1_1_2"/>
  <p:tag name="KSO_WM_TEMPLATE_CATEGORY" val="diagram"/>
  <p:tag name="KSO_WM_TEMPLATE_INDEX" val="20236935"/>
  <p:tag name="KSO_WM_UNIT_LAYERLEVEL" val="1_1_1"/>
  <p:tag name="KSO_WM_TAG_VERSION" val="3.0"/>
  <p:tag name="KSO_WM_BEAUTIFY_FLAG" val="#wm#"/>
  <p:tag name="KSO_WM_DIAGRAM_GROUP_CODE" val="m1-1"/>
  <p:tag name="KSO_WM_UNIT_SUBTYPE" val="nb"/>
  <p:tag name="KSO_WM_UNIT_TYPE" val="m_h_i"/>
  <p:tag name="KSO_WM_UNIT_INDEX" val="1_1_2"/>
  <p:tag name="KSO_WM_DIAGRAM_VERSION" val="3"/>
  <p:tag name="KSO_WM_DIAGRAM_COLOR_TRICK" val="1"/>
  <p:tag name="KSO_WM_DIAGRAM_COLOR_TEXT_CAN_REMOVE" val="n"/>
  <p:tag name="KSO_WM_UNIT_FILL_TYPE" val="3"/>
  <p:tag name="KSO_WM_DIAGRAM_MAX_ITEMCNT" val="5"/>
  <p:tag name="KSO_WM_DIAGRAM_MIN_ITEMCNT" val="3"/>
  <p:tag name="KSO_WM_DIAGRAM_COLOR_MATCH_VALUE" val="{&quot;shape&quot;:{&quot;fill&quot;:{&quot;gradient&quot;:[{&quot;brightness&quot;:0.4000000059604645,&quot;colorType&quot;:1,&quot;foreColorIndex&quot;:5,&quot;pos&quot;:0.10999999940395355,&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4.xml><?xml version="1.0" encoding="utf-8"?>
<p:tagLst xmlns:p="http://schemas.openxmlformats.org/presentationml/2006/main">
  <p:tag name="KSO_WM_DIAGRAM_VIRTUALLY_FRAME" val="{&quot;height&quot;:406.0899353027344,&quot;left&quot;:0,&quot;top&quot;:66.98219770296355,&quot;width&quot;:960}"/>
  <p:tag name="KSO_WM_UNIT_HIGHLIGHT" val="0"/>
  <p:tag name="KSO_WM_UNIT_COMPATIBLE" val="0"/>
  <p:tag name="KSO_WM_UNIT_DIAGRAM_ISNUMVISUAL" val="0"/>
  <p:tag name="KSO_WM_UNIT_DIAGRAM_ISREFERUNIT" val="0"/>
  <p:tag name="KSO_WM_UNIT_ID" val="diagram20236935_1*m_h_f*1_1_1"/>
  <p:tag name="KSO_WM_TEMPLATE_CATEGORY" val="diagram"/>
  <p:tag name="KSO_WM_TEMPLATE_INDEX" val="20236935"/>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1_1"/>
  <p:tag name="KSO_WM_DIAGRAM_VERSION" val="3"/>
  <p:tag name="KSO_WM_DIAGRAM_COLOR_TRICK" val="1"/>
  <p:tag name="KSO_WM_DIAGRAM_COLOR_TEXT_CAN_REMOVE" val="n"/>
  <p:tag name="KSO_WM_UNIT_PRESET_TEXT" val="单击此处输入正文，文字是您思想的提炼。"/>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55.xml><?xml version="1.0" encoding="utf-8"?>
<p:tagLst xmlns:p="http://schemas.openxmlformats.org/presentationml/2006/main">
  <p:tag name="KSO_WM_DIAGRAM_VIRTUALLY_FRAME" val="{&quot;height&quot;:406.0899353027344,&quot;left&quot;:0,&quot;top&quot;:66.98219770296355,&quot;width&quot;:960}"/>
  <p:tag name="KSO_WM_UNIT_HIGHLIGHT" val="0"/>
  <p:tag name="KSO_WM_UNIT_COMPATIBLE" val="0"/>
  <p:tag name="KSO_WM_UNIT_DIAGRAM_ISNUMVISUAL" val="0"/>
  <p:tag name="KSO_WM_UNIT_DIAGRAM_ISREFERUNIT" val="0"/>
  <p:tag name="KSO_WM_UNIT_ID" val="diagram20236935_1*m_h_i*1_2_1"/>
  <p:tag name="KSO_WM_TEMPLATE_CATEGORY" val="diagram"/>
  <p:tag name="KSO_WM_TEMPLATE_INDEX" val="20236935"/>
  <p:tag name="KSO_WM_UNIT_LAYERLEVEL" val="1_1_1"/>
  <p:tag name="KSO_WM_TAG_VERSION" val="3.0"/>
  <p:tag name="KSO_WM_BEAUTIFY_FLAG" val="#wm#"/>
  <p:tag name="KSO_WM_DIAGRAM_GROUP_CODE" val="m1-1"/>
  <p:tag name="KSO_WM_UNIT_SUBTYPE" val="nb"/>
  <p:tag name="KSO_WM_UNIT_TYPE" val="m_h_i"/>
  <p:tag name="KSO_WM_UNIT_INDEX" val="1_2_1"/>
  <p:tag name="KSO_WM_DIAGRAM_VERSION" val="3"/>
  <p:tag name="KSO_WM_DIAGRAM_COLOR_TRICK" val="1"/>
  <p:tag name="KSO_WM_DIAGRAM_COLOR_TEXT_CAN_REMOVE" val="n"/>
  <p:tag name="KSO_WM_UNIT_FILL_TYPE" val="3"/>
  <p:tag name="KSO_WM_DIAGRAM_MAX_ITEMCNT" val="5"/>
  <p:tag name="KSO_WM_DIAGRAM_MIN_ITEMCNT" val="3"/>
  <p:tag name="KSO_WM_DIAGRAM_COLOR_MATCH_VALUE" val="{&quot;shape&quot;:{&quot;fill&quot;:{&quot;gradient&quot;:[{&quot;brightness&quot;:0.4000000059604645,&quot;colorType&quot;:1,&quot;foreColorIndex&quot;:5,&quot;pos&quot;:0.10999999940395355,&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56.xml><?xml version="1.0" encoding="utf-8"?>
<p:tagLst xmlns:p="http://schemas.openxmlformats.org/presentationml/2006/main">
  <p:tag name="KSO_WM_DIAGRAM_VIRTUALLY_FRAME" val="{&quot;height&quot;:406.0899353027344,&quot;left&quot;:0,&quot;top&quot;:66.98219770296355,&quot;width&quot;:960}"/>
  <p:tag name="KSO_WM_UNIT_HIGHLIGHT" val="0"/>
  <p:tag name="KSO_WM_UNIT_COMPATIBLE" val="0"/>
  <p:tag name="KSO_WM_UNIT_DIAGRAM_ISNUMVISUAL" val="0"/>
  <p:tag name="KSO_WM_UNIT_DIAGRAM_ISREFERUNIT" val="0"/>
  <p:tag name="KSO_WM_UNIT_ID" val="diagram20236935_1*m_h_i*1_2_2"/>
  <p:tag name="KSO_WM_TEMPLATE_CATEGORY" val="diagram"/>
  <p:tag name="KSO_WM_TEMPLATE_INDEX" val="20236935"/>
  <p:tag name="KSO_WM_UNIT_LAYERLEVEL" val="1_1_1"/>
  <p:tag name="KSO_WM_TAG_VERSION" val="3.0"/>
  <p:tag name="KSO_WM_BEAUTIFY_FLAG" val="#wm#"/>
  <p:tag name="KSO_WM_DIAGRAM_GROUP_CODE" val="m1-1"/>
  <p:tag name="KSO_WM_UNIT_TYPE" val="m_h_i"/>
  <p:tag name="KSO_WM_UNIT_INDEX" val="1_2_2"/>
  <p:tag name="KSO_WM_DIAGRAM_VERSION" val="3"/>
  <p:tag name="KSO_WM_DIAGRAM_COLOR_TRICK" val="1"/>
  <p:tag name="KSO_WM_DIAGRAM_COLOR_TEXT_CAN_REMOVE" val="n"/>
  <p:tag name="KSO_WM_DIAGRAM_MAX_ITEMCNT" val="5"/>
  <p:tag name="KSO_WM_DIAGRAM_MIN_ITEMCNT" val="3"/>
  <p:tag name="KSO_WM_DIAGRAM_COLOR_MATCH_VALUE" val="{&quot;shape&quot;:{&quot;fill&quot;:{&quot;type&quot;:0},&quot;glow&quot;:{&quot;colorType&quot;:0},&quot;line&quot;:{&quot;gradient&quot;:[{&quot;brightness&quot;:0,&quot;colorType&quot;:1,&quot;foreColorIndex&quot;:5,&quot;pos&quot;:0.6800000071525574,&quot;transparency&quot;:0.5},{&quot;brightness&quot;:0,&quot;colorType&quot;:1,&quot;foreColorIndex&quot;:5,&quot;pos&quot;:0.1599999964237213,&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7.xml><?xml version="1.0" encoding="utf-8"?>
<p:tagLst xmlns:p="http://schemas.openxmlformats.org/presentationml/2006/main">
  <p:tag name="KSO_WM_DIAGRAM_VIRTUALLY_FRAME" val="{&quot;height&quot;:406.0899353027344,&quot;left&quot;:0,&quot;top&quot;:66.98219770296355,&quot;width&quot;:960}"/>
  <p:tag name="KSO_WM_UNIT_HIGHLIGHT" val="0"/>
  <p:tag name="KSO_WM_UNIT_COMPATIBLE" val="0"/>
  <p:tag name="KSO_WM_UNIT_DIAGRAM_ISNUMVISUAL" val="0"/>
  <p:tag name="KSO_WM_UNIT_DIAGRAM_ISREFERUNIT" val="0"/>
  <p:tag name="KSO_WM_UNIT_ID" val="diagram20236935_1*m_h_f*1_2_1"/>
  <p:tag name="KSO_WM_TEMPLATE_CATEGORY" val="diagram"/>
  <p:tag name="KSO_WM_TEMPLATE_INDEX" val="20236935"/>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2_1"/>
  <p:tag name="KSO_WM_DIAGRAM_VERSION" val="3"/>
  <p:tag name="KSO_WM_DIAGRAM_COLOR_TRICK" val="1"/>
  <p:tag name="KSO_WM_DIAGRAM_COLOR_TEXT_CAN_REMOVE" val="n"/>
  <p:tag name="KSO_WM_UNIT_PRESET_TEXT" val="单击此处输入正文，文字是您思想的提炼。"/>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58.xml><?xml version="1.0" encoding="utf-8"?>
<p:tagLst xmlns:p="http://schemas.openxmlformats.org/presentationml/2006/main">
  <p:tag name="KSO_WM_DIAGRAM_VIRTUALLY_FRAME" val="{&quot;height&quot;:406.0899353027344,&quot;left&quot;:0,&quot;top&quot;:66.98219770296355,&quot;width&quot;:960}"/>
  <p:tag name="KSO_WM_UNIT_HIGHLIGHT" val="0"/>
  <p:tag name="KSO_WM_UNIT_COMPATIBLE" val="0"/>
  <p:tag name="KSO_WM_UNIT_DIAGRAM_ISNUMVISUAL" val="0"/>
  <p:tag name="KSO_WM_UNIT_DIAGRAM_ISREFERUNIT" val="0"/>
  <p:tag name="KSO_WM_UNIT_ID" val="diagram20236935_1*m_h_i*1_3_1"/>
  <p:tag name="KSO_WM_TEMPLATE_CATEGORY" val="diagram"/>
  <p:tag name="KSO_WM_TEMPLATE_INDEX" val="20236935"/>
  <p:tag name="KSO_WM_UNIT_LAYERLEVEL" val="1_1_1"/>
  <p:tag name="KSO_WM_TAG_VERSION" val="3.0"/>
  <p:tag name="KSO_WM_BEAUTIFY_FLAG" val="#wm#"/>
  <p:tag name="KSO_WM_DIAGRAM_GROUP_CODE" val="m1-1"/>
  <p:tag name="KSO_WM_UNIT_TYPE" val="m_h_i"/>
  <p:tag name="KSO_WM_UNIT_INDEX" val="1_3_1"/>
  <p:tag name="KSO_WM_DIAGRAM_VERSION" val="3"/>
  <p:tag name="KSO_WM_DIAGRAM_COLOR_TRICK" val="1"/>
  <p:tag name="KSO_WM_DIAGRAM_COLOR_TEXT_CAN_REMOVE" val="n"/>
  <p:tag name="KSO_WM_DIAGRAM_MAX_ITEMCNT" val="5"/>
  <p:tag name="KSO_WM_DIAGRAM_MIN_ITEMCNT" val="3"/>
  <p:tag name="KSO_WM_DIAGRAM_COLOR_MATCH_VALUE" val="{&quot;shape&quot;:{&quot;fill&quot;:{&quot;type&quot;:0},&quot;glow&quot;:{&quot;colorType&quot;:0},&quot;line&quot;:{&quot;gradient&quot;:[{&quot;brightness&quot;:0,&quot;colorType&quot;:1,&quot;foreColorIndex&quot;:5,&quot;pos&quot;:0.6800000071525574,&quot;transparency&quot;:0.5},{&quot;brightness&quot;:0,&quot;colorType&quot;:1,&quot;foreColorIndex&quot;:5,&quot;pos&quot;:0.1599999964237213,&quot;transparency&quot;:1},{&quot;brightness&quot;:0,&quot;colorType&quot;:1,&quot;foreColorIndex&quot;:5,&quot;pos&quot;:1,&quot;transparency&quot;:0}],&quot;type&quot;:2},&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59.xml><?xml version="1.0" encoding="utf-8"?>
<p:tagLst xmlns:p="http://schemas.openxmlformats.org/presentationml/2006/main">
  <p:tag name="KSO_WM_DIAGRAM_VIRTUALLY_FRAME" val="{&quot;height&quot;:406.0899353027344,&quot;left&quot;:0,&quot;top&quot;:66.98219770296355,&quot;width&quot;:960}"/>
  <p:tag name="KSO_WM_UNIT_HIGHLIGHT" val="0"/>
  <p:tag name="KSO_WM_UNIT_COMPATIBLE" val="0"/>
  <p:tag name="KSO_WM_UNIT_DIAGRAM_ISNUMVISUAL" val="0"/>
  <p:tag name="KSO_WM_UNIT_DIAGRAM_ISREFERUNIT" val="0"/>
  <p:tag name="KSO_WM_UNIT_ID" val="diagram20236935_1*m_h_i*1_3_2"/>
  <p:tag name="KSO_WM_TEMPLATE_CATEGORY" val="diagram"/>
  <p:tag name="KSO_WM_TEMPLATE_INDEX" val="20236935"/>
  <p:tag name="KSO_WM_UNIT_LAYERLEVEL" val="1_1_1"/>
  <p:tag name="KSO_WM_TAG_VERSION" val="3.0"/>
  <p:tag name="KSO_WM_BEAUTIFY_FLAG" val="#wm#"/>
  <p:tag name="KSO_WM_DIAGRAM_GROUP_CODE" val="m1-1"/>
  <p:tag name="KSO_WM_UNIT_SUBTYPE" val="nb"/>
  <p:tag name="KSO_WM_UNIT_TYPE" val="m_h_i"/>
  <p:tag name="KSO_WM_UNIT_INDEX" val="1_3_2"/>
  <p:tag name="KSO_WM_DIAGRAM_VERSION" val="3"/>
  <p:tag name="KSO_WM_DIAGRAM_COLOR_TRICK" val="1"/>
  <p:tag name="KSO_WM_DIAGRAM_COLOR_TEXT_CAN_REMOVE" val="n"/>
  <p:tag name="KSO_WM_UNIT_FILL_TYPE" val="3"/>
  <p:tag name="KSO_WM_DIAGRAM_MAX_ITEMCNT" val="5"/>
  <p:tag name="KSO_WM_DIAGRAM_MIN_ITEMCNT" val="3"/>
  <p:tag name="KSO_WM_DIAGRAM_COLOR_MATCH_VALUE" val="{&quot;shape&quot;:{&quot;fill&quot;:{&quot;gradient&quot;:[{&quot;brightness&quot;:0.4000000059604645,&quot;colorType&quot;:1,&quot;foreColorIndex&quot;:5,&quot;pos&quot;:0.10999999940395355,&quot;transparency&quot;:0},{&quot;brightness&quot;:0,&quot;colorType&quot;:1,&quot;foreColorIndex&quot;:5,&quot;pos&quot;:1,&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0.xml><?xml version="1.0" encoding="utf-8"?>
<p:tagLst xmlns:p="http://schemas.openxmlformats.org/presentationml/2006/main">
  <p:tag name="KSO_WM_DIAGRAM_VIRTUALLY_FRAME" val="{&quot;height&quot;:406.0899353027344,&quot;left&quot;:0,&quot;top&quot;:66.98219770296355,&quot;width&quot;:960}"/>
  <p:tag name="KSO_WM_UNIT_HIGHLIGHT" val="0"/>
  <p:tag name="KSO_WM_UNIT_COMPATIBLE" val="0"/>
  <p:tag name="KSO_WM_UNIT_DIAGRAM_ISNUMVISUAL" val="0"/>
  <p:tag name="KSO_WM_UNIT_DIAGRAM_ISREFERUNIT" val="0"/>
  <p:tag name="KSO_WM_UNIT_ID" val="diagram20236935_1*m_h_f*1_3_1"/>
  <p:tag name="KSO_WM_TEMPLATE_CATEGORY" val="diagram"/>
  <p:tag name="KSO_WM_TEMPLATE_INDEX" val="20236935"/>
  <p:tag name="KSO_WM_UNIT_LAYERLEVEL" val="1_1_1"/>
  <p:tag name="KSO_WM_TAG_VERSION" val="3.0"/>
  <p:tag name="KSO_WM_BEAUTIFY_FLAG" val="#wm#"/>
  <p:tag name="KSO_WM_UNIT_SUBTYPE" val="a"/>
  <p:tag name="KSO_WM_UNIT_NOCLEAR" val="0"/>
  <p:tag name="KSO_WM_DIAGRAM_GROUP_CODE" val="m1-1"/>
  <p:tag name="KSO_WM_UNIT_TYPE" val="m_h_f"/>
  <p:tag name="KSO_WM_UNIT_INDEX" val="1_3_1"/>
  <p:tag name="KSO_WM_DIAGRAM_VERSION" val="3"/>
  <p:tag name="KSO_WM_DIAGRAM_COLOR_TRICK" val="1"/>
  <p:tag name="KSO_WM_DIAGRAM_COLOR_TEXT_CAN_REMOVE" val="n"/>
  <p:tag name="KSO_WM_UNIT_PRESET_TEXT" val="单击此处输入正文，文字是您思想的提炼。"/>
  <p:tag name="KSO_WM_UNIT_TEXT_FILL_FORE_SCHEMECOLOR_INDEX" val="1"/>
  <p:tag name="KSO_WM_UNIT_TEXT_FILL_TYPE" val="1"/>
  <p:tag name="KSO_WM_DIAGRAM_MAX_ITEMCNT" val="5"/>
  <p:tag name="KSO_WM_DIAGRAM_MIN_ITEMCNT" val="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5,6,5,6,5,6]}"/>
</p:tagLst>
</file>

<file path=ppt/tags/tag61.xml><?xml version="1.0" encoding="utf-8"?>
<p:tagLst xmlns:p="http://schemas.openxmlformats.org/presentationml/2006/main">
  <p:tag name="KSO_WM_SPECIAL_SOURCE" val="bdnull"/>
  <p:tag name="RESOURCE_RECORD_KEY" val="{&quot;70&quot;:[3322475]}"/>
  <p:tag name="resource_record_key" val="{&quot;70&quot;:[3322475,3328082]}"/>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i*1_2_5"/>
  <p:tag name="KSO_WM_TEMPLATE_CATEGORY" val="diagram"/>
  <p:tag name="KSO_WM_TEMPLATE_INDEX" val="20231406"/>
  <p:tag name="KSO_WM_UNIT_LAYERLEVEL" val="1_1_1"/>
  <p:tag name="KSO_WM_TAG_VERSION" val="3.0"/>
  <p:tag name="KSO_WM_BEAUTIFY_FLAG" val="#wm#"/>
  <p:tag name="KSO_WM_DIAGRAM_GROUP_CODE" val="n1-1"/>
  <p:tag name="KSO_WM_UNIT_TYPE" val="n_h_i"/>
  <p:tag name="KSO_WM_UNIT_INDEX" val="1_2_5"/>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gradient&quot;:[{&quot;brightness&quot;:0,&quot;colorType&quot;:1,&quot;foreColorIndex&quot;:5,&quot;pos&quot;:0,&quot;transparency&quot;:1},{&quot;brightness&quot;:0,&quot;colorType&quot;:1,&quot;foreColorIndex&quot;:5,&quot;pos&quot;:1,&quot;transparency&quot;:0.8799999952316284}],&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3"/>
  <p:tag name="KSO_WM_DIAGRAM_USE_COLOR_VALUE" val="{&quot;color_scheme&quot;:1,&quot;color_type&quot;:1,&quot;theme_color_indexes&quot;:[5,6,5,6,5,6]}"/>
</p:tagLst>
</file>

<file path=ppt/tags/tag6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i*1_2_4"/>
  <p:tag name="KSO_WM_TEMPLATE_CATEGORY" val="diagram"/>
  <p:tag name="KSO_WM_TEMPLATE_INDEX" val="20231406"/>
  <p:tag name="KSO_WM_UNIT_LAYERLEVEL" val="1_1_1"/>
  <p:tag name="KSO_WM_TAG_VERSION" val="3.0"/>
  <p:tag name="KSO_WM_BEAUTIFY_FLAG" val="#wm#"/>
  <p:tag name="KSO_WM_DIAGRAM_GROUP_CODE" val="n1-1"/>
  <p:tag name="KSO_WM_UNIT_TYPE" val="n_h_i"/>
  <p:tag name="KSO_WM_UNIT_INDEX" val="1_2_4"/>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type&quot;:0},&quot;glow&quot;:{&quot;colorType&quot;:0},&quot;line&quot;:{&quot;gradient&quot;:[{&quot;brightness&quot;:0,&quot;colorType&quot;:1,&quot;foreColorIndex&quot;:5,&quot;pos&quot;:0.9100000262260437,&quot;transparency&quot;:1},{&quot;brightness&quot;:0,&quot;colorType&quot;:1,&quot;foreColorIndex&quot;:5,&quot;pos&quot;:0,&quot;transparency&quot;:0}],&quot;type&quot;:2},&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5,6,5,6,5,6]}"/>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i*1_1_4"/>
  <p:tag name="KSO_WM_TEMPLATE_CATEGORY" val="diagram"/>
  <p:tag name="KSO_WM_TEMPLATE_INDEX" val="20231406"/>
  <p:tag name="KSO_WM_UNIT_LAYERLEVEL" val="1_1_1"/>
  <p:tag name="KSO_WM_TAG_VERSION" val="3.0"/>
  <p:tag name="KSO_WM_BEAUTIFY_FLAG" val="#wm#"/>
  <p:tag name="KSO_WM_DIAGRAM_GROUP_CODE" val="n1-1"/>
  <p:tag name="KSO_WM_UNIT_TYPE" val="n_h_i"/>
  <p:tag name="KSO_WM_UNIT_INDEX" val="1_1_4"/>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solid&quot;:{&quot;brightness&quot;:0,&quot;colorType&quot;:1,&quot;foreColorIndex&quot;:5,&quot;transparency&quot;:0.77999997138977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000000&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
  <p:tag name="KSO_WM_DIAGRAM_USE_COLOR_VALUE" val="{&quot;color_scheme&quot;:1,&quot;color_type&quot;:1,&quot;theme_color_indexes&quot;:[5,6,5,6,5,6]}"/>
</p:tagLst>
</file>

<file path=ppt/tags/tag6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a"/>
  <p:tag name="KSO_WM_UNIT_INDEX" val="1_1_1"/>
  <p:tag name="KSO_WM_UNIT_ID" val="diagram20231406_2*n_h_a*1_1_1"/>
  <p:tag name="KSO_WM_TEMPLATE_CATEGORY" val="diagram"/>
  <p:tag name="KSO_WM_TEMPLATE_INDEX" val="20231406"/>
  <p:tag name="KSO_WM_UNIT_LAYERLEVEL" val="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添加项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x*1_1_1"/>
  <p:tag name="KSO_WM_TEMPLATE_CATEGORY" val="diagram"/>
  <p:tag name="KSO_WM_TEMPLATE_INDEX" val="20231406"/>
  <p:tag name="KSO_WM_UNIT_LAYERLEVEL" val="1_1_1"/>
  <p:tag name="KSO_WM_TAG_VERSION" val="3.0"/>
  <p:tag name="KSO_WM_BEAUTIFY_FLAG" val="#wm#"/>
  <p:tag name="KSO_WM_DIAGRAM_GROUP_CODE" val="n1-1"/>
  <p:tag name="KSO_WM_UNIT_TYPE" val="n_h_x"/>
  <p:tag name="KSO_WM_UNIT_INDEX" val="1_1_1"/>
  <p:tag name="KSO_WM_UNIT_VALUE" val="138*138"/>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gradient&quot;:[{&quot;brightness&quot;:0,&quot;colorType&quot;:1,&quot;foreColorIndex&quot;:5,&quot;pos&quot;:0,&quot;transparency&quot;:0},{&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5,6,5,6,5,6]}"/>
</p:tagLst>
</file>

<file path=ppt/tags/tag6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h_i*1_2_1_3"/>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1_3"/>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solid&quot;:{&quot;brightness&quot;:-0.2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h_i*1_2_1_2"/>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1_2"/>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7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h_i*1_2_1_1"/>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1_1"/>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FILL_TYPE" val="3"/>
  <p:tag name="KSO_WM_DIAGRAM_USE_COLOR_VALUE" val="{&quot;color_scheme&quot;:1,&quot;color_type&quot;:1,&quot;theme_color_indexes&quot;:[5,6,5,6,5,6]}"/>
</p:tagLst>
</file>

<file path=ppt/tags/tag7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1_1"/>
  <p:tag name="KSO_WM_UNIT_ID" val="diagram20231406_2*n_h_h_a*1_2_1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1_1"/>
  <p:tag name="KSO_WM_UNIT_ID" val="diagram20231406_2*n_h_h_f*1_2_1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h_i*1_2_2_3"/>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2_3"/>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solid&quot;:{&quot;brightness&quot;:-0.2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h_i*1_2_2_2"/>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2_2"/>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h_i*1_2_2_1"/>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2_1"/>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FILL_TYPE" val="3"/>
  <p:tag name="KSO_WM_DIAGRAM_USE_COLOR_VALUE" val="{&quot;color_scheme&quot;:1,&quot;color_type&quot;:1,&quot;theme_color_indexes&quot;:[5,6,5,6,5,6]}"/>
</p:tagLst>
</file>

<file path=ppt/tags/tag7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2_1"/>
  <p:tag name="KSO_WM_UNIT_ID" val="diagram20231406_2*n_h_h_a*1_2_2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7.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2_1"/>
  <p:tag name="KSO_WM_UNIT_ID" val="diagram20231406_2*n_h_h_f*1_2_2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h_i*1_2_3_3"/>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3_3"/>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solid&quot;:{&quot;brightness&quot;:-0.25,&quot;colorType&quot;:1,&quot;foreColorIndex&quot;:5,&quot;transparency&quot;:0.680000007152557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h_i*1_2_3_2"/>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3_2"/>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solid&quot;:{&quot;brightness&quot;:-0.2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FILL_TYPE" val="1"/>
  <p:tag name="KSO_WM_UNIT_FILL_FORE_SCHEMECOLOR_INDEX" val="5"/>
  <p:tag name="KSO_WM_UNIT_FILL_FORE_SCHEMECOLOR_INDEX_BRIGHTNESS" val="-0.25"/>
  <p:tag name="KSO_WM_DIAGRAM_USE_COLOR_VALUE" val="{&quot;color_scheme&quot;:1,&quot;color_type&quot;:1,&quot;theme_color_indexes&quot;:[5,6,5,6,5,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1406_2*n_h_h_i*1_2_3_1"/>
  <p:tag name="KSO_WM_TEMPLATE_CATEGORY" val="diagram"/>
  <p:tag name="KSO_WM_TEMPLATE_INDEX" val="20231406"/>
  <p:tag name="KSO_WM_UNIT_LAYERLEVEL" val="1_1_1_1"/>
  <p:tag name="KSO_WM_TAG_VERSION" val="3.0"/>
  <p:tag name="KSO_WM_BEAUTIFY_FLAG" val="#wm#"/>
  <p:tag name="KSO_WM_DIAGRAM_GROUP_CODE" val="n1-1"/>
  <p:tag name="KSO_WM_UNIT_TYPE" val="n_h_h_i"/>
  <p:tag name="KSO_WM_UNIT_INDEX" val="1_2_3_1"/>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gradient&quot;:[{&quot;brightness&quot;:0.4000000059604645,&quot;colorType&quot;:1,&quot;foreColorIndex&quot;:5,&quot;pos&quot;:0,&quot;transparency&quot;:0},{&quot;brightness&quot;:0,&quot;colorType&quot;:1,&quot;foreColorIndex&quot;:5,&quot;pos&quot;:1,&quot;transparency&quot;:0}],&quot;type&quot;:3},&quot;glow&quot;:{&quot;colorType&quot;:0},&quot;line&quot;:{&quot;type&quot;:0},&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SUBTYPE" val="d"/>
  <p:tag name="KSO_WM_UNIT_FILL_TYPE" val="3"/>
  <p:tag name="KSO_WM_DIAGRAM_USE_COLOR_VALUE" val="{&quot;color_scheme&quot;:1,&quot;color_type&quot;:1,&quot;theme_color_indexes&quot;:[5,6,5,6,5,6]}"/>
</p:tagLst>
</file>

<file path=ppt/tags/tag8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n_h_h_a"/>
  <p:tag name="KSO_WM_UNIT_INDEX" val="1_2_3_1"/>
  <p:tag name="KSO_WM_UNIT_ID" val="diagram20231406_2*n_h_h_a*1_2_3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n_h_h_f"/>
  <p:tag name="KSO_WM_UNIT_INDEX" val="1_2_3_1"/>
  <p:tag name="KSO_WM_UNIT_ID" val="diagram20231406_2*n_h_h_f*1_2_3_1"/>
  <p:tag name="KSO_WM_TEMPLATE_CATEGORY" val="diagram"/>
  <p:tag name="KSO_WM_TEMPLATE_INDEX" val="20231406"/>
  <p:tag name="KSO_WM_UNIT_LAYERLEVEL" val="1_1_1_1"/>
  <p:tag name="KSO_WM_TAG_VERSION" val="3.0"/>
  <p:tag name="KSO_WM_BEAUTIFY_FLAG" val="#wm#"/>
  <p:tag name="KSO_WM_DIAGRAM_GROUP_CODE" val="n1-1"/>
  <p:tag name="KSO_WM_DIAGRAM_VERSION" val="3"/>
  <p:tag name="KSO_WM_DIAGRAM_COLOR_TRICK" val="1"/>
  <p:tag name="KSO_WM_DIAGRAM_COLOR_TEXT_CAN_REMOVE" val="n"/>
  <p:tag name="KSO_WM_DIAGRAM_MAX_ITEMCNT" val="7"/>
  <p:tag name="KSO_WM_DIAGRAM_MIN_ITEMCNT" val="2"/>
  <p:tag name="KSO_WM_DIAGRAM_VIRTUALLY_FRAME" val="{&quot;height&quot;:386.05023193359375,&quot;left&quot;:60.22491455078125,&quot;top&quot;:135.62488403320313,&quot;width&quot;:839.5501708984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单击此处输入你的项正文"/>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3.xml><?xml version="1.0" encoding="utf-8"?>
<p:tagLst xmlns:p="http://schemas.openxmlformats.org/presentationml/2006/main">
  <p:tag name="KSO_WM_SPECIAL_SOURCE" val="bdnull"/>
  <p:tag name="RESOURCE_RECORD_KEY" val="{&quot;70&quot;:[3322475]}"/>
  <p:tag name="resource_record_key" val="{&quot;70&quot;:[3322475,3317102]}"/>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1861_1*l_h_i*1_1_2"/>
  <p:tag name="KSO_WM_TEMPLATE_CATEGORY" val="diagram"/>
  <p:tag name="KSO_WM_TEMPLATE_INDEX" val="20231861"/>
  <p:tag name="KSO_WM_UNIT_LAYERLEVEL" val="1_1_1"/>
  <p:tag name="KSO_WM_TAG_VERSION" val="3.0"/>
  <p:tag name="KSO_WM_DIAGRAM_MAX_ITEMCNT" val="3"/>
  <p:tag name="KSO_WM_DIAGRAM_MIN_ITEMCNT" val="2"/>
  <p:tag name="KSO_WM_DIAGRAM_VIRTUALLY_FRAME" val="{&quot;height&quot;:364.5527648925781,&quot;left&quot;:54.53059356929752,&quot;top&quot;:87.76113723875032,&quot;width&quot;:850.98889160156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86.xml><?xml version="1.0" encoding="utf-8"?>
<p:tagLst xmlns:p="http://schemas.openxmlformats.org/presentationml/2006/main">
  <p:tag name="KSO_WM_UNIT_COMPATIBLE" val="0"/>
  <p:tag name="KSO_WM_UNIT_DIAGRAM_ISREFERUNIT" val="0"/>
  <p:tag name="KSO_WM_TEMPLATE_INDEX" val="20231861"/>
  <p:tag name="KSO_WM_TAG_VERSION" val="3.0"/>
  <p:tag name="KSO_WM_DIAGRAM_MIN_ITEMCNT" val="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1_1"/>
  <p:tag name="KSO_WM_UNIT_ID" val="diagram20231861_1*l_h_f*1_1_1"/>
  <p:tag name="KSO_WM_TEMPLATE_CATEGORY" val="diagram"/>
  <p:tag name="KSO_WM_UNIT_LAYERLEVEL" val="1_1_1"/>
  <p:tag name="KSO_WM_BEAUTIFY_FLAG" val="#wm#"/>
  <p:tag name="KSO_WM_DIAGRAM_GROUP_CODE" val="l1-1"/>
  <p:tag name="KSO_WM_DIAGRAM_COLOR_TRICK" val="1"/>
  <p:tag name="KSO_WM_DIAGRAM_MAX_ITEMCNT" val="3"/>
  <p:tag name="KSO_WM_DIAGRAM_VIRTUALLY_FRAME" val="{&quot;height&quot;:364.5527648925781,&quot;left&quot;:54.53059356929752,&quot;top&quot;:87.76113723875032,&quot;width&quot;:850.9888916015625}"/>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以便观者理解您传达的思想。单击此处添加文本内容。"/>
  <p:tag name="KSO_WM_UNIT_LINE_FORE_SCHEMECOLOR_INDEX" val="5"/>
  <p:tag name="KSO_WM_UNIT_TEXT_TYPE" val="1"/>
  <p:tag name="KSO_WM_DIAGRAM_USE_COLOR_VALUE" val="{&quot;color_scheme&quot;:1,&quot;color_type&quot;:1,&quot;theme_color_indexes&quot;:[5,6,5,6,5,6]}"/>
</p:tagLst>
</file>

<file path=ppt/tags/tag87.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1_1"/>
  <p:tag name="KSO_WM_UNIT_ID" val="diagram20231861_1*l_h_a*1_1_1"/>
  <p:tag name="KSO_WM_TEMPLATE_CATEGORY" val="diagram"/>
  <p:tag name="KSO_WM_TEMPLATE_INDEX" val="20231861"/>
  <p:tag name="KSO_WM_UNIT_LAYERLEVEL" val="1_1_1"/>
  <p:tag name="KSO_WM_TAG_VERSION" val="3.0"/>
  <p:tag name="KSO_WM_DIAGRAM_GROUP_CODE" val="l1-1"/>
  <p:tag name="KSO_WM_DIAGRAM_MAX_ITEMCNT" val="3"/>
  <p:tag name="KSO_WM_DIAGRAM_MIN_ITEMCNT" val="2"/>
  <p:tag name="KSO_WM_DIAGRAM_VIRTUALLY_FRAME" val="{&quot;height&quot;:364.5527648925781,&quot;left&quot;:54.53059356929752,&quot;top&quot;:87.76113723875032,&quot;width&quot;:850.9888916015625}"/>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此处添加标题"/>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8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1861_1*l_h_i*1_2_2"/>
  <p:tag name="KSO_WM_TEMPLATE_CATEGORY" val="diagram"/>
  <p:tag name="KSO_WM_TEMPLATE_INDEX" val="20231861"/>
  <p:tag name="KSO_WM_UNIT_LAYERLEVEL" val="1_1_1"/>
  <p:tag name="KSO_WM_TAG_VERSION" val="3.0"/>
  <p:tag name="KSO_WM_DIAGRAM_MAX_ITEMCNT" val="3"/>
  <p:tag name="KSO_WM_DIAGRAM_MIN_ITEMCNT" val="2"/>
  <p:tag name="KSO_WM_DIAGRAM_VIRTUALLY_FRAME" val="{&quot;height&quot;:364.5527648925781,&quot;left&quot;:54.53059356929752,&quot;top&quot;:87.76113723875032,&quot;width&quot;:850.9888916015625}"/>
  <p:tag name="KSO_WM_DIAGRAM_COLOR_MATCH_VALUE" val="{&quot;shape&quot;:{&quot;fill&quot;:{&quot;solid&quot;:{&quot;brightness&quot;:-0.5,&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5"/>
  <p:tag name="KSO_WM_DIAGRAM_USE_COLOR_VALUE" val="{&quot;color_scheme&quot;:1,&quot;color_type&quot;:1,&quot;theme_color_indexes&quot;:[5,6,5,6,5,6]}"/>
</p:tagLst>
</file>

<file path=ppt/tags/tag89.xml><?xml version="1.0" encoding="utf-8"?>
<p:tagLst xmlns:p="http://schemas.openxmlformats.org/presentationml/2006/main">
  <p:tag name="KSO_WM_UNIT_COMPATIBLE" val="0"/>
  <p:tag name="KSO_WM_UNIT_DIAGRAM_ISREFERUNIT" val="0"/>
  <p:tag name="KSO_WM_TEMPLATE_INDEX" val="20231861"/>
  <p:tag name="KSO_WM_TAG_VERSION" val="3.0"/>
  <p:tag name="KSO_WM_DIAGRAM_MIN_ITEMCNT" val="2"/>
  <p:tag name="KSO_WM_DIAGRAM_VERSION" val="3"/>
  <p:tag name="KSO_WM_DIAGRAM_COLOR_TEXT_CAN_REMOVE" val="n"/>
  <p:tag name="KSO_WM_UNIT_SUBTYPE" val="a"/>
  <p:tag name="KSO_WM_UNIT_NOCLEAR" val="0"/>
  <p:tag name="KSO_WM_UNIT_VALUE" val="60"/>
  <p:tag name="KSO_WM_UNIT_HIGHLIGHT" val="0"/>
  <p:tag name="KSO_WM_UNIT_DIAGRAM_ISNUMVISUAL" val="0"/>
  <p:tag name="KSO_WM_UNIT_TYPE" val="l_h_f"/>
  <p:tag name="KSO_WM_UNIT_INDEX" val="1_2_1"/>
  <p:tag name="KSO_WM_UNIT_ID" val="diagram20231861_1*l_h_f*1_2_1"/>
  <p:tag name="KSO_WM_TEMPLATE_CATEGORY" val="diagram"/>
  <p:tag name="KSO_WM_UNIT_LAYERLEVEL" val="1_1_1"/>
  <p:tag name="KSO_WM_BEAUTIFY_FLAG" val="#wm#"/>
  <p:tag name="KSO_WM_DIAGRAM_GROUP_CODE" val="l1-1"/>
  <p:tag name="KSO_WM_DIAGRAM_COLOR_TRICK" val="1"/>
  <p:tag name="KSO_WM_DIAGRAM_MAX_ITEMCNT" val="3"/>
  <p:tag name="KSO_WM_DIAGRAM_VIRTUALLY_FRAME" val="{&quot;height&quot;:364.5527648925781,&quot;left&quot;:54.53059356929752,&quot;top&quot;:87.76113723875032,&quot;width&quot;:850.9888916015625}"/>
  <p:tag name="KSO_WM_DIAGRAM_COLOR_MATCH_VALUE" val="{&quot;shape&quot;:{&quot;fill&quot;:{&quot;solid&quot;:{&quot;brightness&quot;:0,&quot;colorType&quot;:2,&quot;rgb&quot;:&quot;#ffffff&quot;,&quot;transparency&quot;:0},&quot;type&quot;:1},&quot;glow&quot;:{&quot;colorType&quot;:0},&quot;line&quot;:{&quot;solidLine&quot;:{&quot;brightness&quot;:0.800000011920929,&quot;colorType&quot;:1,&quot;foreColorIndex&quot;:5,&quot;transparency&quot;:0},&quot;type&quot;:1},&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2,&quot;rgb&quot;:&quot;#292929&quot;,&quot;transparency&quot;:0},&quot;type&quot;:1},&quot;glow&quot;:{&quot;colorType&quot;:0},&quot;line&quot;:{&quot;type&quot;:0},&quot;shadow&quot;:{&quot;colorType&quot;:0},&quot;threeD&quot;:{&quot;curvedSurface&quot;:{&quot;brightness&quot;:0,&quot;colorType&quot;:2,&quot;rgb&quot;:&quot;#000000&quot;},&quot;depth&quot;:{&quot;colorType&quot;:0}}}}"/>
  <p:tag name="KSO_WM_UNIT_LINE_FILL_TYPE" val="2"/>
  <p:tag name="KSO_WM_UNIT_PRESET_TEXT" val="单击此处添加文本具体内容，简明扼要地阐述您的观点。根据需要可酌情增减文字，以便观者准确地理解您传达的思想。单击此处添加文本具体内容，简明扼要地阐述您的观点。根据需要可增减文字，以便观者理解您传达的思想。单击此处添加文本内容。"/>
  <p:tag name="KSO_WM_UNIT_LINE_FORE_SCHEMECOLOR_INDEX" val="5"/>
  <p:tag name="KSO_WM_UNIT_TEXT_TYPE" val="1"/>
  <p:tag name="KSO_WM_DIAGRAM_USE_COLOR_VALUE" val="{&quot;color_scheme&quot;:1,&quot;color_type&quot;:1,&quot;theme_color_indexes&quot;:[5,6,5,6,5,6]}"/>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9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UNIT_TYPE" val="l_h_a"/>
  <p:tag name="KSO_WM_UNIT_INDEX" val="1_2_1"/>
  <p:tag name="KSO_WM_UNIT_ID" val="diagram20231861_1*l_h_a*1_2_1"/>
  <p:tag name="KSO_WM_TEMPLATE_CATEGORY" val="diagram"/>
  <p:tag name="KSO_WM_TEMPLATE_INDEX" val="20231861"/>
  <p:tag name="KSO_WM_UNIT_LAYERLEVEL" val="1_1_1"/>
  <p:tag name="KSO_WM_TAG_VERSION" val="3.0"/>
  <p:tag name="KSO_WM_DIAGRAM_GROUP_CODE" val="l1-1"/>
  <p:tag name="KSO_WM_DIAGRAM_MAX_ITEMCNT" val="3"/>
  <p:tag name="KSO_WM_DIAGRAM_MIN_ITEMCNT" val="2"/>
  <p:tag name="KSO_WM_DIAGRAM_VIRTUALLY_FRAME" val="{&quot;height&quot;:364.5527648925781,&quot;left&quot;:54.53059356929752,&quot;top&quot;:87.76113723875032,&quot;width&quot;:850.9888916015625}"/>
  <p:tag name="KSO_WM_DIAGRAM_COLOR_MATCH_VALUE" val="{&quot;shape&quot;:{&quot;fill&quot;:{&quot;gradient&quot;:[{&quot;brightness&quot;:0,&quot;colorType&quot;:1,&quot;foreColorIndex&quot;:5,&quot;pos&quot;:1,&quot;transparency&quot;:0},{&quot;brightness&quot;:0.30000001192092896,&quot;colorType&quot;:1,&quot;foreColorIndex&quot;:5,&quot;pos&quot;:0,&quot;transparency&quot;:0}],&quot;type&quot;:3},&quot;glow&quot;:{&quot;colorType&quot;:0},&quot;line&quot;:{&quot;type&quot;:0},&quot;shadow&quot;:{&quot;brightness&quot;:-0.2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DIAGRAM_VERSION" val="3"/>
  <p:tag name="KSO_WM_DIAGRAM_COLOR_TRICK" val="1"/>
  <p:tag name="KSO_WM_DIAGRAM_COLOR_TEXT_CAN_REMOVE" val="n"/>
  <p:tag name="KSO_WM_UNIT_PRESET_TEXT" val="此处添加标题"/>
  <p:tag name="KSO_WM_UNIT_FILL_TYPE" val="3"/>
  <p:tag name="KSO_WM_UNIT_TEXT_FILL_FORE_SCHEMECOLOR_INDEX" val="1"/>
  <p:tag name="KSO_WM_UNIT_TEXT_FILL_TYPE" val="1"/>
  <p:tag name="KSO_WM_UNIT_TEXT_TYPE" val="1"/>
  <p:tag name="KSO_WM_DIAGRAM_USE_COLOR_VALUE" val="{&quot;color_scheme&quot;:1,&quot;color_type&quot;:1,&quot;theme_color_indexes&quot;:[5,6,5,6,5,6]}"/>
</p:tagLst>
</file>

<file path=ppt/tags/tag91.xml><?xml version="1.0" encoding="utf-8"?>
<p:tagLst xmlns:p="http://schemas.openxmlformats.org/presentationml/2006/main">
  <p:tag name="KSO_WM_SPECIAL_SOURCE" val="bdnull"/>
  <p:tag name="RESOURCE_RECORD_KEY" val="{&quot;70&quot;:[3322475]}"/>
  <p:tag name="resource_record_key" val="{&quot;70&quot;:[3322475,3323868]}"/>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solid&quot;:{&quot;brightness&quot;:0.800000011920929,&quot;colorType&quot;:1,&quot;foreColorIndex&quot;:5,&quot;transparency&quot;:0.6499999761581421},&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3_2"/>
  <p:tag name="KSO_WM_UNIT_ID" val="diagram20230938_2*m_h_i*1_3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9,10,9,10,9,10]}"/>
</p:tagLst>
</file>

<file path=ppt/tags/tag94.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gradient&quot;:[{&quot;brightness&quot;:0.09000000357627869,&quot;colorType&quot;:1,&quot;foreColorIndex&quot;:5,&quot;pos&quot;:0.5799999833106995,&quot;transparency&quot;:0},{&quot;brightness&quot;:0.6000000238418579,&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a"/>
  <p:tag name="KSO_WM_UNIT_INDEX" val="1_3_1"/>
  <p:tag name="KSO_WM_UNIT_ID" val="diagram20230938_2*m_h_a*1_3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UNIT_TEXT_TYPE" val="1"/>
  <p:tag name="KSO_WM_DIAGRAM_USE_COLOR_VALUE" val="{&quot;color_scheme&quot;:1,&quot;color_type&quot;:1,&quot;theme_color_indexes&quot;:[9,10,9,10,9,10]}"/>
</p:tagLst>
</file>

<file path=ppt/tags/tag95.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solid&quot;:{&quot;brightness&quot;:0.800000011920929,&quot;colorType&quot;:1,&quot;foreColorIndex&quot;:8,&quot;transparency&quot;:0.5},&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2_2"/>
  <p:tag name="KSO_WM_UNIT_ID" val="diagram20230938_2*m_h_i*1_2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8"/>
  <p:tag name="KSO_WM_UNIT_FILL_FORE_SCHEMECOLOR_INDEX_BRIGHTNESS" val="0.8"/>
  <p:tag name="KSO_WM_DIAGRAM_USE_COLOR_VALUE" val="{&quot;color_scheme&quot;:1,&quot;color_type&quot;:1,&quot;theme_color_indexes&quot;:[9,10,9,10,9,10]}"/>
</p:tagLst>
</file>

<file path=ppt/tags/tag96.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gradient&quot;:[{&quot;brightness&quot;:0.09000000357627869,&quot;colorType&quot;:1,&quot;foreColorIndex&quot;:5,&quot;pos&quot;:0.5799999833106995,&quot;transparency&quot;:0},{&quot;brightness&quot;:0.6000000238418579,&quot;colorType&quot;:1,&quot;foreColorIndex&quot;:8,&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m1-1"/>
  <p:tag name="KSO_WM_UNIT_TYPE" val="m_h_a"/>
  <p:tag name="KSO_WM_UNIT_INDEX" val="1_1_1"/>
  <p:tag name="KSO_WM_UNIT_ID" val="diagram20230938_2*m_h_a*1_1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UNIT_TEXT_TYPE" val="1"/>
  <p:tag name="KSO_WM_DIAGRAM_USE_COLOR_VALUE" val="{&quot;color_scheme&quot;:1,&quot;color_type&quot;:1,&quot;theme_color_indexes&quot;:[9,10,9,10,9,10]}"/>
</p:tagLst>
</file>

<file path=ppt/tags/tag97.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gradient&quot;:[{&quot;brightness&quot;:0,&quot;colorType&quot;:1,&quot;foreColorIndex&quot;:8,&quot;pos&quot;:0.30000001192092896,&quot;transparency&quot;:0},{&quot;brightness&quot;:0.6000000238418579,&quot;colorType&quot;:1,&quot;foreColorIndex&quot;:8,&quot;pos&quot;:0.8600000143051147,&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m1-1"/>
  <p:tag name="KSO_WM_UNIT_TYPE" val="m_h_a"/>
  <p:tag name="KSO_WM_UNIT_INDEX" val="1_2_1"/>
  <p:tag name="KSO_WM_UNIT_ID" val="diagram20230938_2*m_h_a*1_2_1"/>
  <p:tag name="KSO_WM_TEMPLATE_CATEGORY" val="diagram"/>
  <p:tag name="KSO_WM_TEMPLATE_INDEX" val="20230938"/>
  <p:tag name="KSO_WM_UNIT_LAYERLEVEL" val="1_1_1"/>
  <p:tag name="KSO_WM_TAG_VERSION" val="3.0"/>
  <p:tag name="KSO_WM_BEAUTIFY_FLAG" val="#wm#"/>
  <p:tag name="KSO_WM_UNIT_PRESET_TEXT" val="添加标题"/>
  <p:tag name="KSO_WM_UNIT_FILL_TYPE" val="3"/>
  <p:tag name="KSO_WM_UNIT_TEXT_TYPE" val="1"/>
  <p:tag name="KSO_WM_DIAGRAM_USE_COLOR_VALUE" val="{&quot;color_scheme&quot;:1,&quot;color_type&quot;:1,&quot;theme_color_indexes&quot;:[9,10,9,10,9,10]}"/>
</p:tagLst>
</file>

<file path=ppt/tags/tag98.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solid&quot;:{&quot;brightness&quot;:0.800000011920929,&quot;colorType&quot;:1,&quot;foreColorIndex&quot;:5,&quot;transparency&quot;:0.44999998807907104},&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HIGHLIGHT" val="0"/>
  <p:tag name="KSO_WM_UNIT_COMPATIBLE" val="0"/>
  <p:tag name="KSO_WM_UNIT_DIAGRAM_ISNUMVISUAL" val="0"/>
  <p:tag name="KSO_WM_UNIT_DIAGRAM_ISREFERUNIT" val="0"/>
  <p:tag name="KSO_WM_DIAGRAM_GROUP_CODE" val="m1-1"/>
  <p:tag name="KSO_WM_UNIT_TYPE" val="m_h_i"/>
  <p:tag name="KSO_WM_UNIT_INDEX" val="1_1_2"/>
  <p:tag name="KSO_WM_UNIT_ID" val="diagram20230938_2*m_h_i*1_1_2"/>
  <p:tag name="KSO_WM_TEMPLATE_CATEGORY" val="diagram"/>
  <p:tag name="KSO_WM_TEMPLATE_INDEX" val="20230938"/>
  <p:tag name="KSO_WM_UNIT_LAYERLEVEL" val="1_1_1"/>
  <p:tag name="KSO_WM_TAG_VERSION" val="3.0"/>
  <p:tag name="KSO_WM_BEAUTIFY_FLAG" val="#wm#"/>
  <p:tag name="KSO_WM_UNIT_FILL_TYPE" val="1"/>
  <p:tag name="KSO_WM_UNIT_FILL_FORE_SCHEMECOLOR_INDEX" val="5"/>
  <p:tag name="KSO_WM_UNIT_FILL_FORE_SCHEMECOLOR_INDEX_BRIGHTNESS" val="0.8"/>
  <p:tag name="KSO_WM_DIAGRAM_USE_COLOR_VALUE" val="{&quot;color_scheme&quot;:1,&quot;color_type&quot;:1,&quot;theme_color_indexes&quot;:[9,10,9,10,9,10]}"/>
</p:tagLst>
</file>

<file path=ppt/tags/tag99.xml><?xml version="1.0" encoding="utf-8"?>
<p:tagLst xmlns:p="http://schemas.openxmlformats.org/presentationml/2006/main">
  <p:tag name="KSO_WM_DIAGRAM_MAX_ITEMCNT" val="6"/>
  <p:tag name="KSO_WM_DIAGRAM_MIN_ITEMCNT" val="2"/>
  <p:tag name="KSO_WM_DIAGRAM_VIRTUALLY_FRAME" val="{&quot;height&quot;:350.9500122070313,&quot;left&quot;:119.22501220703126,&quot;top&quot;:94.5500332665631,&quot;width&quot;:721.599975585937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3499999940395355,&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DIAGRAM_VERSION" val="3"/>
  <p:tag name="KSO_WM_DIAGRAM_COLOR_TRICK" val="2"/>
  <p:tag name="KSO_WM_DIAGRAM_COLOR_TEXT_CAN_REMOVE" val="n"/>
  <p:tag name="KSO_WM_UNIT_SUBTYPE" val="a"/>
  <p:tag name="KSO_WM_UNIT_NOCLEAR" val="0"/>
  <p:tag name="KSO_WM_UNIT_VALUE" val="81"/>
  <p:tag name="KSO_WM_UNIT_HIGHLIGHT" val="0"/>
  <p:tag name="KSO_WM_UNIT_COMPATIBLE" val="0"/>
  <p:tag name="KSO_WM_UNIT_DIAGRAM_ISNUMVISUAL" val="0"/>
  <p:tag name="KSO_WM_UNIT_DIAGRAM_ISREFERUNIT" val="0"/>
  <p:tag name="KSO_WM_DIAGRAM_GROUP_CODE" val="m1-1"/>
  <p:tag name="KSO_WM_UNIT_TYPE" val="m_h_f"/>
  <p:tag name="KSO_WM_UNIT_INDEX" val="1_3_1"/>
  <p:tag name="KSO_WM_UNIT_ID" val="diagram20230938_2*m_h_f*1_3_1"/>
  <p:tag name="KSO_WM_TEMPLATE_CATEGORY" val="diagram"/>
  <p:tag name="KSO_WM_TEMPLATE_INDEX" val="20230938"/>
  <p:tag name="KSO_WM_UNIT_LAYERLEVEL" val="1_1_1"/>
  <p:tag name="KSO_WM_TAG_VERSION" val="3.0"/>
  <p:tag name="KSO_WM_BEAUTIFY_FLAG" val="#wm#"/>
  <p:tag name="KSO_WM_UNIT_PRESET_TEXT" val="单击此处输入你的智能图形项正文，文字是您思想的提炼，请尽量言简意赅的阐述观点"/>
  <p:tag name="KSO_WM_UNIT_TEXT_FILL_FORE_SCHEMECOLOR_INDEX" val="1"/>
  <p:tag name="KSO_WM_UNIT_TEXT_FILL_TYPE" val="1"/>
  <p:tag name="KSO_WM_UNIT_TEXT_TYPE" val="1"/>
  <p:tag name="KSO_WM_DIAGRAM_USE_COLOR_VALUE" val="{&quot;color_scheme&quot;:1,&quot;color_type&quot;:1,&quot;theme_color_indexes&quot;:[9,10,9,10,9,10]}"/>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2773</Words>
  <Application>WPS 演示</Application>
  <PresentationFormat>宽屏</PresentationFormat>
  <Paragraphs>176</Paragraphs>
  <Slides>19</Slides>
  <Notes>4</Notes>
  <HiddenSlides>0</HiddenSlides>
  <MMClips>0</MMClips>
  <ScaleCrop>false</ScaleCrop>
  <HeadingPairs>
    <vt:vector size="6" baseType="variant">
      <vt:variant>
        <vt:lpstr>已用的字体</vt:lpstr>
      </vt:variant>
      <vt:variant>
        <vt:i4>17</vt:i4>
      </vt:variant>
      <vt:variant>
        <vt:lpstr>主题</vt:lpstr>
      </vt:variant>
      <vt:variant>
        <vt:i4>2</vt:i4>
      </vt:variant>
      <vt:variant>
        <vt:lpstr>幻灯片标题</vt:lpstr>
      </vt:variant>
      <vt:variant>
        <vt:i4>19</vt:i4>
      </vt:variant>
    </vt:vector>
  </HeadingPairs>
  <TitlesOfParts>
    <vt:vector size="38" baseType="lpstr">
      <vt:lpstr>Arial</vt:lpstr>
      <vt:lpstr>宋体</vt:lpstr>
      <vt:lpstr>Wingdings</vt:lpstr>
      <vt:lpstr>微软雅黑</vt:lpstr>
      <vt:lpstr>Wingdings</vt:lpstr>
      <vt:lpstr>方正宝黑体 简 Light</vt:lpstr>
      <vt:lpstr>思源黑体 CN Normal</vt:lpstr>
      <vt:lpstr>黑体</vt:lpstr>
      <vt:lpstr>思源黑体 CN Medium</vt:lpstr>
      <vt:lpstr>思源黑体 CN Heavy</vt:lpstr>
      <vt:lpstr>印品朗黑体</vt:lpstr>
      <vt:lpstr>方正宝黑体 简 Medium</vt:lpstr>
      <vt:lpstr>文道潮黑体</vt:lpstr>
      <vt:lpstr>Arial</vt:lpstr>
      <vt:lpstr>方正大标宋简体</vt:lpstr>
      <vt:lpstr>Arial Unicode MS</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阿涛</cp:lastModifiedBy>
  <cp:revision>343</cp:revision>
  <dcterms:created xsi:type="dcterms:W3CDTF">2022-12-31T05:43:00Z</dcterms:created>
  <dcterms:modified xsi:type="dcterms:W3CDTF">2025-01-08T11:16:58Z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2052-12.1.0.19770</vt:lpwstr>
  </property>
  <property fmtid="{D5CDD505-2E9C-101B-9397-08002B2CF9AE}" pid="3" name="ICV">
    <vt:lpwstr>CC599506F10E44CAAC3BD98165C7393C_13</vt:lpwstr>
  </property>
</Properties>
</file>