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6"/>
  </p:handoutMasterIdLst>
  <p:sldIdLst>
    <p:sldId id="263" r:id="rId3"/>
    <p:sldId id="989" r:id="rId4"/>
    <p:sldId id="1034" r:id="rId6"/>
    <p:sldId id="1037" r:id="rId7"/>
    <p:sldId id="1036" r:id="rId8"/>
    <p:sldId id="1038" r:id="rId9"/>
    <p:sldId id="1033" r:id="rId10"/>
    <p:sldId id="1040" r:id="rId11"/>
    <p:sldId id="992" r:id="rId12"/>
    <p:sldId id="1025" r:id="rId13"/>
    <p:sldId id="1026" r:id="rId14"/>
    <p:sldId id="273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5" userDrawn="1">
          <p15:clr>
            <a:srgbClr val="A4A3A4"/>
          </p15:clr>
        </p15:guide>
        <p15:guide id="2" pos="377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7" name="熊仪_aYju7RJj" initials="熊" lastIdx="0" clrIdx="0"/>
  <p:cmAuthor id="8" name="yifei" initials="y" lastIdx="1" clrIdx="7"/>
  <p:cmAuthor id="2" name="kingsoft" initials="k" lastIdx="1" clrIdx="1"/>
  <p:cmAuthor id="9" name="ADMIN" initials="A" lastIdx="1" clrIdx="8"/>
  <p:cmAuthor id="3" name="zhouzean" initials="z" lastIdx="1" clrIdx="2"/>
  <p:cmAuthor id="4" name="李鹏飞_6bQfzI3a" initials="李" lastIdx="0" clrIdx="0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0B928"/>
    <a:srgbClr val="FF0EFF"/>
    <a:srgbClr val="FFFAD7"/>
    <a:srgbClr val="FFFD9C"/>
    <a:srgbClr val="FFFEED"/>
    <a:srgbClr val="FFF5AD"/>
    <a:srgbClr val="FFF9CA"/>
    <a:srgbClr val="FFF4A1"/>
    <a:srgbClr val="F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5"/>
        <p:guide pos="377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85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背离是可以通过资金来打破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阿里芯片代工全部给中芯国际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人永远赚不到</a:t>
            </a:r>
            <a:r>
              <a:rPr lang="en-US" altLang="zh-CN"/>
              <a:t>ta</a:t>
            </a:r>
            <a:r>
              <a:rPr lang="zh-CN" altLang="en-US"/>
              <a:t>认知以外的钱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820344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4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1790701" y="889540"/>
            <a:ext cx="8610598" cy="482398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tags" Target="../tags/tag4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6.png"/><Relationship Id="rId1" Type="http://schemas.openxmlformats.org/officeDocument/2006/relationships/tags" Target="../tags/tag42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77.xml"/><Relationship Id="rId2" Type="http://schemas.openxmlformats.org/officeDocument/2006/relationships/image" Target="../media/image26.png"/><Relationship Id="rId1" Type="http://schemas.openxmlformats.org/officeDocument/2006/relationships/tags" Target="../tags/tag76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9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tags" Target="../tags/tag7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84.xml"/><Relationship Id="rId5" Type="http://schemas.openxmlformats.org/officeDocument/2006/relationships/image" Target="../media/image2.png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4" Type="http://schemas.openxmlformats.org/officeDocument/2006/relationships/comments" Target="../comments/comment1.xml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3.xml"/><Relationship Id="rId21" Type="http://schemas.openxmlformats.org/officeDocument/2006/relationships/tags" Target="../tags/tag65.xml"/><Relationship Id="rId20" Type="http://schemas.openxmlformats.org/officeDocument/2006/relationships/image" Target="../media/image7.png"/><Relationship Id="rId2" Type="http://schemas.openxmlformats.org/officeDocument/2006/relationships/tags" Target="../tags/tag47.xml"/><Relationship Id="rId19" Type="http://schemas.openxmlformats.org/officeDocument/2006/relationships/tags" Target="../tags/tag64.xml"/><Relationship Id="rId18" Type="http://schemas.openxmlformats.org/officeDocument/2006/relationships/tags" Target="../tags/tag63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tags" Target="../tags/tag4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66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9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1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7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7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tags" Target="../tags/tag72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5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tags" Target="../tags/tag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0635" y="1350645"/>
            <a:ext cx="9650730" cy="216852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短线王</a:t>
            </a: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买卖</a:t>
            </a: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细节</a:t>
            </a:r>
            <a:endParaRPr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r"/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92545" y="3903345"/>
            <a:ext cx="3623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A1120619060027</a:t>
            </a:r>
            <a:endParaRPr lang="en-US" altLang="zh-CN" dirty="0">
              <a:solidFill>
                <a:srgbClr val="DDEA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18685" y="3229610"/>
            <a:ext cx="20904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en-US" altLang="zh-CN" sz="20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2025-09-01</a:t>
            </a:r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668905" y="0"/>
            <a:ext cx="6308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               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好股研选</a:t>
            </a:r>
            <a:endParaRPr kumimoji="0" lang="zh-CN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015" y="911860"/>
            <a:ext cx="10173335" cy="57226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87730" y="81280"/>
            <a:ext cx="95497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             </a:t>
            </a:r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《好股研选》选股标准</a:t>
            </a:r>
            <a:endParaRPr 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占位符 8"/>
          <p:cNvSpPr>
            <a:spLocks noGrp="1"/>
          </p:cNvSpPr>
          <p:nvPr/>
        </p:nvSpPr>
        <p:spPr>
          <a:xfrm>
            <a:off x="621030" y="1120775"/>
            <a:ext cx="3885565" cy="72263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sz="1400" dirty="0"/>
              <a:t>《好股研选》是款</a:t>
            </a:r>
            <a:r>
              <a:rPr sz="1400" b="1" dirty="0">
                <a:solidFill>
                  <a:srgbClr val="FF0000"/>
                </a:solidFill>
              </a:rPr>
              <a:t>个股研究研究类产品</a:t>
            </a:r>
            <a:r>
              <a:rPr sz="1400" dirty="0"/>
              <a:t>。</a:t>
            </a:r>
            <a:r>
              <a:rPr lang="zh-CN" altLang="en-US" sz="1400" b="1" dirty="0">
                <a:solidFill>
                  <a:srgbClr val="FF0000"/>
                </a:solidFill>
              </a:rPr>
              <a:t>中线成长稳健型和短线爆发交易型全方位覆盖</a:t>
            </a:r>
            <a:r>
              <a:rPr lang="zh-CN" altLang="en-US" sz="1400" dirty="0"/>
              <a:t>，中短线定位的</a:t>
            </a:r>
            <a:r>
              <a:rPr lang="en-US" altLang="zh-CN" sz="1400" dirty="0"/>
              <a:t>“</a:t>
            </a:r>
            <a:r>
              <a:rPr lang="zh-CN" altLang="en-US" sz="1400" dirty="0"/>
              <a:t>隐形冠军</a:t>
            </a:r>
            <a:r>
              <a:rPr lang="en-US" altLang="zh-CN" sz="1400" dirty="0"/>
              <a:t>”</a:t>
            </a:r>
            <a:r>
              <a:rPr lang="zh-CN" altLang="en-US" sz="1400" dirty="0"/>
              <a:t>用的是倍量突破选股法，短线定位做的是风口</a:t>
            </a:r>
            <a:r>
              <a:rPr sz="1400">
                <a:sym typeface="+mn-ea"/>
              </a:rPr>
              <a:t>强势股的回档低吸，尝试捕捉第二波，用的是资金新高选股法。</a:t>
            </a:r>
            <a:endParaRPr lang="zh-CN" altLang="en-US" sz="1400" dirty="0"/>
          </a:p>
          <a:p>
            <a:pPr algn="l"/>
            <a:endParaRPr lang="zh-CN" altLang="en-US" sz="1400" dirty="0"/>
          </a:p>
        </p:txBody>
      </p:sp>
      <p:sp>
        <p:nvSpPr>
          <p:cNvPr id="10" name="文本框 9"/>
          <p:cNvSpPr txBox="1"/>
          <p:nvPr/>
        </p:nvSpPr>
        <p:spPr>
          <a:xfrm>
            <a:off x="621030" y="3164840"/>
            <a:ext cx="3792855" cy="301498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400" spc="1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1、</a:t>
            </a:r>
            <a:r>
              <a:rPr lang="zh-CN" altLang="en-US" sz="1400" b="1" spc="15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“短线机会”</a:t>
            </a:r>
            <a:r>
              <a:rPr lang="zh-CN" altLang="en-US" sz="1400" spc="1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是从短线风口去找寻</a:t>
            </a:r>
            <a:r>
              <a:rPr lang="zh-CN" altLang="en-US" sz="1400" spc="1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强势股做回档低吸，尝试捕捉第二波。短线选股最关注的是量能，所以用【资金新高选股法】，选出来之后再结合强势股的特征来优中选优</a:t>
            </a:r>
            <a:endParaRPr lang="zh-CN" altLang="en-US" sz="1400" spc="1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400" spc="1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400" spc="1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2、</a:t>
            </a:r>
            <a:r>
              <a:rPr lang="en-US" altLang="zh-CN" sz="1400" spc="1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1400" b="1" spc="15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隐形冠军”</a:t>
            </a:r>
            <a:r>
              <a:rPr lang="zh-CN" altLang="en-US" sz="1400" spc="1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是聚焦具备高成长性的的分支龙头，并尽量结合技术形态（多方炮、芙蓉出水、黄金三角、收敛突破）来尝试捕捉中线主升浪行情，隐形冠军关键是业绩支撑。</a:t>
            </a:r>
            <a:endParaRPr lang="zh-CN" altLang="en-US" sz="1400" spc="1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t="5661"/>
          <a:stretch>
            <a:fillRect/>
          </a:stretch>
        </p:blipFill>
        <p:spPr>
          <a:xfrm>
            <a:off x="8460740" y="883920"/>
            <a:ext cx="3166110" cy="53721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t="3394"/>
          <a:stretch>
            <a:fillRect/>
          </a:stretch>
        </p:blipFill>
        <p:spPr>
          <a:xfrm>
            <a:off x="4750435" y="848360"/>
            <a:ext cx="3227705" cy="540766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" name="椭圆 1"/>
          <p:cNvSpPr/>
          <p:nvPr/>
        </p:nvSpPr>
        <p:spPr>
          <a:xfrm>
            <a:off x="7372350" y="5462905"/>
            <a:ext cx="605790" cy="49657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1021060" y="5532755"/>
            <a:ext cx="605790" cy="49657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483725" y="848360"/>
            <a:ext cx="734695" cy="40132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下箭头 13"/>
          <p:cNvSpPr/>
          <p:nvPr/>
        </p:nvSpPr>
        <p:spPr>
          <a:xfrm rot="18960000">
            <a:off x="6953885" y="4517390"/>
            <a:ext cx="154305" cy="103759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下箭头 15"/>
          <p:cNvSpPr/>
          <p:nvPr/>
        </p:nvSpPr>
        <p:spPr>
          <a:xfrm rot="9840000" flipH="1">
            <a:off x="10557510" y="1181735"/>
            <a:ext cx="104775" cy="424053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下箭头 16"/>
          <p:cNvSpPr/>
          <p:nvPr/>
        </p:nvSpPr>
        <p:spPr>
          <a:xfrm rot="2400000">
            <a:off x="9117965" y="1094105"/>
            <a:ext cx="154305" cy="94551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384108" y="1743075"/>
            <a:ext cx="7325995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唯信自己相信的</a:t>
            </a:r>
            <a:endParaRPr 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61640" y="-635"/>
            <a:ext cx="6810375" cy="612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盈利模式回顾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2230" y="1300480"/>
            <a:ext cx="6490970" cy="4728210"/>
            <a:chOff x="7702" y="1793"/>
            <a:chExt cx="11137" cy="7941"/>
          </a:xfrm>
        </p:grpSpPr>
        <p:grpSp>
          <p:nvGrpSpPr>
            <p:cNvPr id="10" name="组合 9"/>
            <p:cNvGrpSpPr/>
            <p:nvPr/>
          </p:nvGrpSpPr>
          <p:grpSpPr>
            <a:xfrm>
              <a:off x="8213" y="2163"/>
              <a:ext cx="10061" cy="6630"/>
              <a:chOff x="-80" y="2061"/>
              <a:chExt cx="13490" cy="6497"/>
            </a:xfrm>
          </p:grpSpPr>
          <p:grpSp>
            <p:nvGrpSpPr>
              <p:cNvPr id="44" name="组合 43"/>
              <p:cNvGrpSpPr/>
              <p:nvPr>
                <p:custDataLst>
                  <p:tags r:id="rId3"/>
                </p:custDataLst>
              </p:nvPr>
            </p:nvGrpSpPr>
            <p:grpSpPr>
              <a:xfrm rot="0">
                <a:off x="5266" y="2061"/>
                <a:ext cx="8144" cy="5806"/>
                <a:chOff x="3619341" y="440541"/>
                <a:chExt cx="5203833" cy="3654168"/>
              </a:xfrm>
            </p:grpSpPr>
            <p:sp>
              <p:nvSpPr>
                <p:cNvPr id="47" name="文本框 46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7092808" y="3550095"/>
                  <a:ext cx="1730366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r>
                    <a:rPr lang="zh-CN" altLang="en-US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主力追踪</a:t>
                  </a:r>
                  <a:endParaRPr lang="zh-CN" altLang="en-US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文本框 51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3619341" y="440541"/>
                  <a:ext cx="2042190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pPr algn="r"/>
                  <a:r>
                    <a:rPr lang="zh-CN" altLang="en-US" sz="1900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智能辅助线</a:t>
                  </a:r>
                  <a:endParaRPr lang="zh-CN" altLang="en-US" sz="1900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" name="文本框 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830" y="2446"/>
                <a:ext cx="4336" cy="595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1">
                <a:noAutofit/>
              </a:bodyPr>
              <a:p>
                <a:pPr algn="ctr"/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rPr>
                  <a:t>上升趋势、下降趋势、横盘趋势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endParaRPr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4831" y="4604"/>
                <a:ext cx="4246" cy="3262"/>
                <a:chOff x="4019" y="4638"/>
                <a:chExt cx="5679" cy="3962"/>
              </a:xfrm>
            </p:grpSpPr>
            <p:sp>
              <p:nvSpPr>
                <p:cNvPr id="9" name="等腰三角形 8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4019" y="4638"/>
                  <a:ext cx="5679" cy="3962"/>
                </a:xfrm>
                <a:prstGeom prst="triangle">
                  <a:avLst/>
                </a:prstGeom>
                <a:noFill/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>
                  <a:normAutofit/>
                </a:bodyPr>
                <a:p>
                  <a:pPr algn="ctr"/>
                  <a:endParaRPr lang="zh-CN" altLang="en-US" sz="1350"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" name="文本框 10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5151" y="6608"/>
                  <a:ext cx="3172" cy="12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炒股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三板斧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19" name="文本框 18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-80" y="7588"/>
                <a:ext cx="2800" cy="970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>
                  <a:lnSpc>
                    <a:spcPct val="140000"/>
                  </a:lnSpc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  <a:sym typeface="+mn-ea"/>
                  </a:rPr>
                  <a:t>强弱金叉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  <a:sym typeface="+mn-ea"/>
                </a:endParaRPr>
              </a:p>
              <a:p>
                <a:pPr algn="r">
                  <a:lnSpc>
                    <a:spcPct val="140000"/>
                  </a:lnSpc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  <a:sym typeface="+mn-ea"/>
                  </a:rPr>
                  <a:t>顶底背离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+mn-ea"/>
                </a:endParaRPr>
              </a:p>
            </p:txBody>
          </p:sp>
          <p:sp>
            <p:nvSpPr>
              <p:cNvPr id="60" name="文本框 59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555" y="7751"/>
                <a:ext cx="2370" cy="807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>
                  <a:lnSpc>
                    <a:spcPct val="160000"/>
                  </a:lnSpc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红肥绿瘦</a:t>
                </a:r>
                <a:r>
                  <a:rPr lang="en-US" altLang="zh-CN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 </a:t>
                </a:r>
                <a:endParaRPr lang="en-US" altLang="zh-CN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</a:endParaRPr>
              </a:p>
              <a:p>
                <a:pPr algn="r">
                  <a:lnSpc>
                    <a:spcPct val="160000"/>
                  </a:lnSpc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回档低吸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12" name="任意多边形 11"/>
              <p:cNvSpPr/>
              <p:nvPr>
                <p:custDataLst>
                  <p:tags r:id="rId11"/>
                </p:custDataLst>
              </p:nvPr>
            </p:nvSpPr>
            <p:spPr>
              <a:xfrm rot="2157230">
                <a:off x="3388" y="6808"/>
                <a:ext cx="2309" cy="1650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BD0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5" name="文本框 64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598" y="7370"/>
                <a:ext cx="1853" cy="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买卖点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任意多边形 13"/>
              <p:cNvSpPr/>
              <p:nvPr>
                <p:custDataLst>
                  <p:tags r:id="rId13"/>
                </p:custDataLst>
              </p:nvPr>
            </p:nvSpPr>
            <p:spPr>
              <a:xfrm rot="2157230">
                <a:off x="8005" y="6797"/>
                <a:ext cx="2252" cy="1637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09D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65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462" y="7370"/>
                <a:ext cx="1217" cy="46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资金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" name="任意多边形 14"/>
              <p:cNvSpPr/>
              <p:nvPr>
                <p:custDataLst>
                  <p:tags r:id="rId15"/>
                </p:custDataLst>
              </p:nvPr>
            </p:nvSpPr>
            <p:spPr>
              <a:xfrm rot="2157230">
                <a:off x="5669" y="3999"/>
                <a:ext cx="2514" cy="1822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F6FC6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 lnSpcReduction="10000"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7" name="文本框 66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6345" y="4602"/>
                <a:ext cx="1500" cy="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趋势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6" name="文本框 15"/>
            <p:cNvSpPr txBox="1"/>
            <p:nvPr>
              <p:custDataLst>
                <p:tags r:id="rId17"/>
              </p:custDataLst>
            </p:nvPr>
          </p:nvSpPr>
          <p:spPr>
            <a:xfrm>
              <a:off x="8121" y="7123"/>
              <a:ext cx="2181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捕捞季节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8"/>
              </p:custDataLst>
            </p:nvPr>
          </p:nvSpPr>
          <p:spPr>
            <a:xfrm>
              <a:off x="12002" y="3347"/>
              <a:ext cx="2468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sz="1900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智能辅助线</a:t>
              </a:r>
              <a:endParaRPr lang="zh-CN" altLang="en-US" sz="1900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9"/>
              </p:custDataLst>
            </p:nvPr>
          </p:nvSpPr>
          <p:spPr>
            <a:xfrm>
              <a:off x="15928" y="7123"/>
              <a:ext cx="2433" cy="765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ct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主力净买额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702" y="1793"/>
              <a:ext cx="11137" cy="7941"/>
            </a:xfrm>
            <a:prstGeom prst="rect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896100" y="1083310"/>
            <a:ext cx="46863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2400" noProof="0" dirty="0">
                <a:solidFill>
                  <a:schemeClr val="tx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盈利模式：上升回档</a:t>
            </a:r>
            <a:endParaRPr lang="zh-CN" altLang="en-US" sz="2400" noProof="0" dirty="0">
              <a:solidFill>
                <a:schemeClr val="tx2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22415" y="1691640"/>
            <a:ext cx="5281295" cy="4359910"/>
          </a:xfrm>
          <a:prstGeom prst="rect">
            <a:avLst/>
          </a:prstGeom>
        </p:spPr>
      </p:pic>
    </p:spTree>
    <p:custDataLst>
      <p:tags r:id="rId2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750820" y="88900"/>
            <a:ext cx="7722235" cy="704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altLang="zh-CN" sz="40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</a:t>
            </a:r>
            <a:r>
              <a:rPr lang="zh-CN" sz="4000" b="1" spc="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捕捞季节背离</a:t>
            </a:r>
            <a:endParaRPr kumimoji="0" lang="zh-CN" sz="4000" b="1" i="0" kern="1200" cap="none" spc="50" normalizeH="0" baseline="0" noProof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8" name="图片 7"/>
          <p:cNvPicPr/>
          <p:nvPr/>
        </p:nvPicPr>
        <p:blipFill>
          <a:blip r:embed="rId2"/>
          <a:srcRect l="2133" t="2295" r="1793" b="2512"/>
          <a:stretch>
            <a:fillRect/>
          </a:stretch>
        </p:blipFill>
        <p:spPr>
          <a:xfrm>
            <a:off x="5892165" y="1256030"/>
            <a:ext cx="5497195" cy="429514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图片 8"/>
          <p:cNvPicPr/>
          <p:nvPr/>
        </p:nvPicPr>
        <p:blipFill>
          <a:blip r:embed="rId3"/>
          <a:srcRect l="2194" t="1786" r="2295" b="5838"/>
          <a:stretch>
            <a:fillRect/>
          </a:stretch>
        </p:blipFill>
        <p:spPr>
          <a:xfrm>
            <a:off x="594995" y="1256030"/>
            <a:ext cx="4647565" cy="468249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图片 9"/>
          <p:cNvPicPr/>
          <p:nvPr/>
        </p:nvPicPr>
        <p:blipFill>
          <a:blip r:embed="rId4"/>
          <a:srcRect l="3188" t="2309" r="2627" b="4883"/>
          <a:stretch>
            <a:fillRect/>
          </a:stretch>
        </p:blipFill>
        <p:spPr>
          <a:xfrm>
            <a:off x="3458210" y="2941955"/>
            <a:ext cx="4278630" cy="372681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4712335" y="834390"/>
            <a:ext cx="31559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背离是可以通过资金来打破</a:t>
            </a:r>
            <a:endParaRPr lang="zh-CN" altLang="en-US">
              <a:sym typeface="+mn-ea"/>
            </a:endParaRPr>
          </a:p>
        </p:txBody>
      </p:sp>
      <p:pic>
        <p:nvPicPr>
          <p:cNvPr id="12" name="图片 11"/>
          <p:cNvPicPr/>
          <p:nvPr/>
        </p:nvPicPr>
        <p:blipFill>
          <a:blip r:embed="rId5"/>
          <a:srcRect l="2311" t="1709" r="1821"/>
          <a:stretch>
            <a:fillRect/>
          </a:stretch>
        </p:blipFill>
        <p:spPr>
          <a:xfrm>
            <a:off x="8329930" y="2669540"/>
            <a:ext cx="3584575" cy="369506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750820" y="88900"/>
            <a:ext cx="7722235" cy="704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altLang="zh-CN" sz="40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</a:t>
            </a:r>
            <a:r>
              <a:rPr lang="zh-CN" sz="4000" b="1" spc="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捕捞季节持续背离</a:t>
            </a:r>
            <a:endParaRPr kumimoji="0" lang="zh-CN" sz="4000" b="1" i="0" kern="1200" cap="none" spc="50" normalizeH="0" baseline="0" noProof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43400" y="9175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三重背离但筹码没有松动，可以减仓</a:t>
            </a:r>
            <a:endParaRPr lang="zh-CN" altLang="en-US"/>
          </a:p>
        </p:txBody>
      </p:sp>
      <p:pic>
        <p:nvPicPr>
          <p:cNvPr id="8" name="图片 7"/>
          <p:cNvPicPr/>
          <p:nvPr/>
        </p:nvPicPr>
        <p:blipFill>
          <a:blip r:embed="rId2"/>
          <a:srcRect l="1422" t="3878" r="1356" b="2823"/>
          <a:stretch>
            <a:fillRect/>
          </a:stretch>
        </p:blipFill>
        <p:spPr>
          <a:xfrm>
            <a:off x="474980" y="1554480"/>
            <a:ext cx="6648450" cy="45923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图片 8"/>
          <p:cNvPicPr/>
          <p:nvPr/>
        </p:nvPicPr>
        <p:blipFill>
          <a:blip r:embed="rId3"/>
          <a:srcRect l="36252" t="3632" r="1637" b="21676"/>
          <a:stretch>
            <a:fillRect/>
          </a:stretch>
        </p:blipFill>
        <p:spPr>
          <a:xfrm>
            <a:off x="6544310" y="1948180"/>
            <a:ext cx="5004435" cy="38049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3142187" y="-81915"/>
            <a:ext cx="5908896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顶底背离的解除</a:t>
            </a:r>
            <a:endParaRPr dirty="0"/>
          </a:p>
        </p:txBody>
      </p:sp>
      <p:pic>
        <p:nvPicPr>
          <p:cNvPr id="12" name="图片 11"/>
          <p:cNvPicPr/>
          <p:nvPr/>
        </p:nvPicPr>
        <p:blipFill>
          <a:blip r:embed="rId1"/>
          <a:srcRect l="1008" r="1254" b="1713"/>
          <a:stretch>
            <a:fillRect/>
          </a:stretch>
        </p:blipFill>
        <p:spPr>
          <a:xfrm>
            <a:off x="501015" y="1006475"/>
            <a:ext cx="5594985" cy="48450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3" name="图片 12"/>
          <p:cNvPicPr/>
          <p:nvPr/>
        </p:nvPicPr>
        <p:blipFill>
          <a:blip r:embed="rId2"/>
          <a:srcRect l="9795" t="2681" r="11183" b="3456"/>
          <a:stretch>
            <a:fillRect/>
          </a:stretch>
        </p:blipFill>
        <p:spPr>
          <a:xfrm>
            <a:off x="6329045" y="1259205"/>
            <a:ext cx="5571490" cy="47771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3142187" y="-81915"/>
            <a:ext cx="5908896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捕捞季节的光头彩</a:t>
            </a:r>
            <a:endParaRPr dirty="0"/>
          </a:p>
        </p:txBody>
      </p:sp>
      <p:pic>
        <p:nvPicPr>
          <p:cNvPr id="2" name="图片 1"/>
          <p:cNvPicPr/>
          <p:nvPr/>
        </p:nvPicPr>
        <p:blipFill>
          <a:blip r:embed="rId1"/>
          <a:srcRect t="2156"/>
          <a:stretch>
            <a:fillRect/>
          </a:stretch>
        </p:blipFill>
        <p:spPr>
          <a:xfrm>
            <a:off x="956310" y="920115"/>
            <a:ext cx="4876800" cy="513016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图片 2"/>
          <p:cNvPicPr/>
          <p:nvPr/>
        </p:nvPicPr>
        <p:blipFill>
          <a:blip r:embed="rId2"/>
          <a:srcRect l="2088" t="1817" r="1461" b="2287"/>
          <a:stretch>
            <a:fillRect/>
          </a:stretch>
        </p:blipFill>
        <p:spPr>
          <a:xfrm>
            <a:off x="6383020" y="1142365"/>
            <a:ext cx="4693920" cy="479361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4207510" y="316230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位置高的光头彩</a:t>
            </a:r>
            <a:r>
              <a:rPr lang="en-US" altLang="zh-CN"/>
              <a:t>VS</a:t>
            </a:r>
            <a:r>
              <a:rPr lang="zh-CN" altLang="en-US"/>
              <a:t>位置低的光头彩</a:t>
            </a:r>
            <a:endParaRPr lang="zh-CN" altLang="en-US"/>
          </a:p>
          <a:p>
            <a:r>
              <a:rPr lang="zh-CN" altLang="en-US"/>
              <a:t>金叉初期光头彩</a:t>
            </a:r>
            <a:r>
              <a:rPr lang="en-US" altLang="zh-CN"/>
              <a:t>VS</a:t>
            </a:r>
            <a:r>
              <a:rPr lang="zh-CN" altLang="en-US"/>
              <a:t>金叉后期光头彩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573020" y="0"/>
            <a:ext cx="7722235" cy="704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altLang="zh-CN" sz="40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</a:t>
            </a:r>
            <a:r>
              <a:rPr lang="zh-CN" altLang="en-US" sz="4000" b="1" spc="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最新内参</a:t>
            </a:r>
            <a:endParaRPr kumimoji="0" lang="zh-CN" altLang="en-US" sz="4000" b="1" i="0" kern="1200" cap="none" spc="5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88130" y="833755"/>
            <a:ext cx="57207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为什么我会这么回答</a:t>
            </a:r>
            <a:r>
              <a:rPr lang="en-US" altLang="zh-CN"/>
              <a:t>ta</a:t>
            </a:r>
            <a:r>
              <a:rPr lang="zh-CN" altLang="en-US"/>
              <a:t>们？课堂答疑时间</a:t>
            </a:r>
            <a:endParaRPr lang="zh-CN" altLang="en-US"/>
          </a:p>
        </p:txBody>
      </p:sp>
      <p:pic>
        <p:nvPicPr>
          <p:cNvPr id="5" name="图片 4"/>
          <p:cNvPicPr/>
          <p:nvPr/>
        </p:nvPicPr>
        <p:blipFill>
          <a:blip r:embed="rId2"/>
          <a:srcRect l="2003" t="2359" r="1740" b="7391"/>
          <a:stretch>
            <a:fillRect/>
          </a:stretch>
        </p:blipFill>
        <p:spPr>
          <a:xfrm>
            <a:off x="447675" y="1495425"/>
            <a:ext cx="7038975" cy="4772025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3"/>
          <a:srcRect l="2381" t="3122" r="2116" b="2411"/>
          <a:stretch>
            <a:fillRect/>
          </a:stretch>
        </p:blipFill>
        <p:spPr>
          <a:xfrm>
            <a:off x="7953375" y="1331595"/>
            <a:ext cx="3438525" cy="539877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573020" y="0"/>
            <a:ext cx="7722235" cy="704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altLang="zh-CN" sz="40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</a:t>
            </a:r>
            <a:r>
              <a:rPr lang="zh-CN" altLang="en-US" sz="4000" b="1" spc="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答疑时间</a:t>
            </a:r>
            <a:endParaRPr kumimoji="0" lang="zh-CN" altLang="en-US" sz="4000" b="1" i="0" kern="1200" cap="none" spc="5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35855" y="924560"/>
            <a:ext cx="2996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为什么我会这么回答</a:t>
            </a:r>
            <a:r>
              <a:rPr lang="en-US" altLang="zh-CN"/>
              <a:t>ta</a:t>
            </a:r>
            <a:r>
              <a:rPr lang="zh-CN" altLang="en-US"/>
              <a:t>们</a:t>
            </a:r>
            <a:endParaRPr lang="zh-CN" altLang="en-US"/>
          </a:p>
        </p:txBody>
      </p:sp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282258" y="1023938"/>
            <a:ext cx="3952875" cy="36861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图片 2"/>
          <p:cNvPicPr/>
          <p:nvPr/>
        </p:nvPicPr>
        <p:blipFill>
          <a:blip r:embed="rId3"/>
          <a:srcRect l="3153" t="2016" r="2928" b="1492"/>
          <a:stretch>
            <a:fillRect/>
          </a:stretch>
        </p:blipFill>
        <p:spPr>
          <a:xfrm>
            <a:off x="4324350" y="1353185"/>
            <a:ext cx="3971925" cy="52578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8455025" y="2542540"/>
            <a:ext cx="3529965" cy="287909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5" name="图片 4"/>
          <p:cNvPicPr/>
          <p:nvPr/>
        </p:nvPicPr>
        <p:blipFill>
          <a:blip r:embed="rId5"/>
          <a:stretch>
            <a:fillRect/>
          </a:stretch>
        </p:blipFill>
        <p:spPr>
          <a:xfrm>
            <a:off x="282575" y="5030470"/>
            <a:ext cx="3817620" cy="145478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573020" y="0"/>
            <a:ext cx="7722235" cy="704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altLang="zh-CN" sz="40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</a:t>
            </a:r>
            <a:r>
              <a:rPr lang="zh-CN" altLang="en-US" sz="4000" b="1" spc="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答疑时间</a:t>
            </a:r>
            <a:endParaRPr kumimoji="0" lang="zh-CN" altLang="en-US" sz="4000" b="1" i="0" kern="1200" cap="none" spc="5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35855" y="924560"/>
            <a:ext cx="2996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为什么我会这么回答</a:t>
            </a:r>
            <a:r>
              <a:rPr lang="en-US" altLang="zh-CN"/>
              <a:t>ta</a:t>
            </a:r>
            <a:r>
              <a:rPr lang="zh-CN" altLang="en-US"/>
              <a:t>们</a:t>
            </a:r>
            <a:endParaRPr lang="zh-CN" altLang="en-US"/>
          </a:p>
        </p:txBody>
      </p:sp>
      <p:pic>
        <p:nvPicPr>
          <p:cNvPr id="5" name="图片 4"/>
          <p:cNvPicPr/>
          <p:nvPr/>
        </p:nvPicPr>
        <p:blipFill>
          <a:blip r:embed="rId2"/>
          <a:srcRect r="1555"/>
          <a:stretch>
            <a:fillRect/>
          </a:stretch>
        </p:blipFill>
        <p:spPr>
          <a:xfrm>
            <a:off x="0" y="1417955"/>
            <a:ext cx="6029325" cy="50768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图片 6"/>
          <p:cNvPicPr/>
          <p:nvPr/>
        </p:nvPicPr>
        <p:blipFill>
          <a:blip r:embed="rId3"/>
          <a:srcRect l="3206" t="3864" r="2906" b="5847"/>
          <a:stretch>
            <a:fillRect/>
          </a:stretch>
        </p:blipFill>
        <p:spPr>
          <a:xfrm>
            <a:off x="6315075" y="1913255"/>
            <a:ext cx="5581650" cy="40862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334_3*i*0"/>
  <p:tag name="KSO_WM_TEMPLATE_CATEGORY" val="diagram"/>
  <p:tag name="KSO_WM_TEMPLATE_INDEX" val="334"/>
  <p:tag name="KSO_WM_UNIT_INDEX" val="0"/>
</p:tagLst>
</file>

<file path=ppt/tags/tag49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51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1_1"/>
  <p:tag name="KSO_WM_UNIT_ID" val="diagram20187073_1*q_h_a*1_1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52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1"/>
  <p:tag name="KSO_WM_UNIT_ID" val="diagram355_3*q_i*1_1"/>
  <p:tag name="KSO_WM_UNIT_CLEAR" val="1"/>
  <p:tag name="KSO_WM_UNIT_LAYERLEVEL" val="1_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3_1"/>
  <p:tag name="KSO_WM_UNIT_ID" val="diagram20187073_1*q_h_a*1_3_1"/>
  <p:tag name="KSO_WM_UNIT_LAYERLEVEL" val="1_1_1"/>
  <p:tag name="KSO_WM_UNIT_VALUE" val="13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55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2_1"/>
  <p:tag name="KSO_WM_UNIT_ID" val="diagram20187073_1*q_h_a*1_2_1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56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5"/>
  <p:tag name="KSO_WM_UNIT_ID" val="diagram355_3*q_i*1_5"/>
  <p:tag name="KSO_WM_UNIT_CLEAR" val="1"/>
  <p:tag name="KSO_WM_UNIT_LAYERLEVEL" val="1_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2"/>
  <p:tag name="KSO_WM_UNIT_ID" val="diagram355_3*q_i*1_2"/>
  <p:tag name="KSO_WM_UNIT_CLEAR" val="1"/>
  <p:tag name="KSO_WM_UNIT_LAYERLEVEL" val="1_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7"/>
  <p:tag name="KSO_WM_UNIT_ID" val="diagram355_3*q_i*1_7"/>
  <p:tag name="KSO_WM_UNIT_CLEAR" val="1"/>
  <p:tag name="KSO_WM_UNIT_LAYERLEVEL" val="1_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3_1"/>
  <p:tag name="KSO_WM_UNIT_ID" val="diagram334_3*q_h_f*1_3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3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4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5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TE5OTlmMmY3Mzc0MTBlODE0YTNlMWY0MTJhZTZiYTY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915</Words>
  <Application>WPS 演示</Application>
  <PresentationFormat>宽屏</PresentationFormat>
  <Paragraphs>88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Wingdings</vt:lpstr>
      <vt:lpstr>思源黑体 CN Light</vt:lpstr>
      <vt:lpstr>黑体</vt:lpstr>
      <vt:lpstr>微软雅黑</vt:lpstr>
      <vt:lpstr>思源黑体 CN Bold</vt:lpstr>
      <vt:lpstr>思源黑体 CN Medium</vt:lpstr>
      <vt:lpstr>思源黑体 CN Normal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A陈小渊</cp:lastModifiedBy>
  <cp:revision>803</cp:revision>
  <dcterms:created xsi:type="dcterms:W3CDTF">2019-06-19T02:08:00Z</dcterms:created>
  <dcterms:modified xsi:type="dcterms:W3CDTF">2025-09-01T06:30:51Z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D999F400981F4637A7109E7BA90C4663_13</vt:lpwstr>
  </property>
</Properties>
</file>