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798" r:id="rId3"/>
    <p:sldId id="263" r:id="rId5"/>
    <p:sldId id="764" r:id="rId6"/>
    <p:sldId id="765" r:id="rId7"/>
    <p:sldId id="669" r:id="rId8"/>
    <p:sldId id="767" r:id="rId9"/>
    <p:sldId id="343" r:id="rId10"/>
    <p:sldId id="802" r:id="rId11"/>
    <p:sldId id="788" r:id="rId12"/>
    <p:sldId id="789" r:id="rId13"/>
    <p:sldId id="799" r:id="rId14"/>
    <p:sldId id="800" r:id="rId15"/>
    <p:sldId id="801" r:id="rId16"/>
    <p:sldId id="803" r:id="rId17"/>
    <p:sldId id="780" r:id="rId18"/>
    <p:sldId id="769" r:id="rId19"/>
    <p:sldId id="770" r:id="rId20"/>
    <p:sldId id="777" r:id="rId21"/>
    <p:sldId id="771" r:id="rId22"/>
    <p:sldId id="778" r:id="rId23"/>
    <p:sldId id="273"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userDrawn="1">
          <p15:clr>
            <a:srgbClr val="A4A3A4"/>
          </p15:clr>
        </p15:guide>
        <p15:guide id="2" pos="38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0"/>
        <p:guide pos="380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28.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举例立讯精密、盛宏股份</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部分个股有可能过掉</a:t>
            </a:r>
            <a:r>
              <a:rPr lang="en-US" altLang="zh-CN">
                <a:sym typeface="+mn-ea"/>
              </a:rPr>
              <a:t>10</a:t>
            </a:r>
            <a:r>
              <a:rPr lang="zh-CN" altLang="en-US">
                <a:sym typeface="+mn-ea"/>
              </a:rPr>
              <a:t>月</a:t>
            </a:r>
            <a:r>
              <a:rPr lang="en-US" altLang="zh-CN">
                <a:sym typeface="+mn-ea"/>
              </a:rPr>
              <a:t>8</a:t>
            </a:r>
            <a:r>
              <a:rPr lang="zh-CN" altLang="en-US">
                <a:sym typeface="+mn-ea"/>
              </a:rPr>
              <a:t>日新高，但大部分个股短期内都不会过掉前高，而是双头后再做箱体震荡，震荡区间会逐步缩窄（</a:t>
            </a:r>
            <a:r>
              <a:rPr lang="en-US" altLang="zh-CN">
                <a:sym typeface="+mn-ea"/>
              </a:rPr>
              <a:t>10</a:t>
            </a:r>
            <a:r>
              <a:rPr lang="zh-CN" altLang="en-US">
                <a:sym typeface="+mn-ea"/>
              </a:rPr>
              <a:t>月</a:t>
            </a:r>
            <a:r>
              <a:rPr lang="en-US" altLang="zh-CN">
                <a:sym typeface="+mn-ea"/>
              </a:rPr>
              <a:t>8</a:t>
            </a:r>
            <a:r>
              <a:rPr lang="zh-CN" altLang="en-US">
                <a:sym typeface="+mn-ea"/>
              </a:rPr>
              <a:t>日量不大的个股是后面有可能过前高的，而且刚好是突破压力后就回档的个股）</a:t>
            </a:r>
            <a:endParaRPr lang="zh-CN" altLang="en-US"/>
          </a:p>
          <a:p>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tags" Target="../tags/tag8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80.xml"/><Relationship Id="rId10" Type="http://schemas.openxmlformats.org/officeDocument/2006/relationships/comments" Target="../comments/comment3.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4.xml"/><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tags" Target="../tags/tag8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83.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5.xml"/><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0.png"/><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9" Type="http://schemas.openxmlformats.org/officeDocument/2006/relationships/comments" Target="../comments/comment6.xml"/><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tags" Target="../tags/tag9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ags" Target="../tags/tag90.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7" Type="http://schemas.openxmlformats.org/officeDocument/2006/relationships/comments" Target="../comments/comment7.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94.xml"/><Relationship Id="rId3" Type="http://schemas.openxmlformats.org/officeDocument/2006/relationships/image" Target="../media/image24.png"/><Relationship Id="rId2" Type="http://schemas.openxmlformats.org/officeDocument/2006/relationships/tags" Target="../tags/tag93.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3.xml"/><Relationship Id="rId6" Type="http://schemas.openxmlformats.org/officeDocument/2006/relationships/tags" Target="../tags/tag100.xml"/><Relationship Id="rId5" Type="http://schemas.openxmlformats.org/officeDocument/2006/relationships/image" Target="../media/image25.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03.xml"/><Relationship Id="rId3" Type="http://schemas.openxmlformats.org/officeDocument/2006/relationships/image" Target="../media/image26.png"/><Relationship Id="rId2" Type="http://schemas.openxmlformats.org/officeDocument/2006/relationships/tags" Target="../tags/tag102.xml"/><Relationship Id="rId1" Type="http://schemas.openxmlformats.org/officeDocument/2006/relationships/tags" Target="../tags/tag101.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3.xml"/><Relationship Id="rId5" Type="http://schemas.openxmlformats.org/officeDocument/2006/relationships/tags" Target="../tags/tag106.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tags" Target="../tags/tag105.xml"/><Relationship Id="rId1" Type="http://schemas.openxmlformats.org/officeDocument/2006/relationships/tags" Target="../tags/tag104.xml"/></Relationships>
</file>

<file path=ppt/slides/_rels/slide19.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29.png"/><Relationship Id="rId17" Type="http://schemas.openxmlformats.org/officeDocument/2006/relationships/comments" Target="../comments/comment8.xml"/><Relationship Id="rId16" Type="http://schemas.openxmlformats.org/officeDocument/2006/relationships/notesSlide" Target="../notesSlides/notesSlide14.xml"/><Relationship Id="rId15" Type="http://schemas.openxmlformats.org/officeDocument/2006/relationships/slideLayout" Target="../slideLayouts/slideLayout3.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7.png"/><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22.xml"/><Relationship Id="rId3" Type="http://schemas.openxmlformats.org/officeDocument/2006/relationships/image" Target="../media/image30.png"/><Relationship Id="rId2" Type="http://schemas.openxmlformats.org/officeDocument/2006/relationships/tags" Target="../tags/tag121.xml"/><Relationship Id="rId1" Type="http://schemas.openxmlformats.org/officeDocument/2006/relationships/tags" Target="../tags/tag12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50.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52.xml"/><Relationship Id="rId2" Type="http://schemas.openxmlformats.org/officeDocument/2006/relationships/image" Target="../media/image11.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4" Type="http://schemas.openxmlformats.org/officeDocument/2006/relationships/comments" Target="../comments/comment1.xml"/><Relationship Id="rId23" Type="http://schemas.openxmlformats.org/officeDocument/2006/relationships/notesSlide" Target="../notesSlides/notesSlide4.xml"/><Relationship Id="rId22" Type="http://schemas.openxmlformats.org/officeDocument/2006/relationships/slideLayout" Target="../slideLayouts/slideLayout3.xml"/><Relationship Id="rId21" Type="http://schemas.openxmlformats.org/officeDocument/2006/relationships/tags" Target="../tags/tag73.xml"/><Relationship Id="rId20" Type="http://schemas.openxmlformats.org/officeDocument/2006/relationships/image" Target="../media/image12.png"/><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2.xml"/><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78.xml"/><Relationship Id="rId4" Type="http://schemas.openxmlformats.org/officeDocument/2006/relationships/image" Target="../media/image13.png"/><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014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《好股研选》中短线全覆盖</a:t>
            </a:r>
            <a:endParaRPr lang="zh-CN" altLang="en-US"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8957945" y="5655945"/>
            <a:ext cx="2511425" cy="410845"/>
          </a:xfrm>
          <a:prstGeom prst="rect">
            <a:avLst/>
          </a:prstGeom>
        </p:spPr>
        <p:style>
          <a:lnRef idx="0">
            <a:srgbClr val="FFFFFF"/>
          </a:lnRef>
          <a:fillRef idx="2">
            <a:schemeClr val="accent4"/>
          </a:fillRef>
          <a:effectRef idx="1">
            <a:schemeClr val="accent4"/>
          </a:effectRef>
          <a:fontRef idx="minor">
            <a:schemeClr val="dk1"/>
          </a:fontRef>
        </p:style>
        <p:txBody>
          <a:bodyPr wrap="square" rtlCol="0" anchor="t">
            <a:spAutoFit/>
          </a:bodyPr>
          <a:p>
            <a:pPr algn="ctr">
              <a:lnSpc>
                <a:spcPct val="130000"/>
              </a:lnSpc>
            </a:pPr>
            <a:r>
              <a:rPr lang="en-US" altLang="zh-CN" sz="1600">
                <a:sym typeface="+mn-ea"/>
              </a:rPr>
              <a:t>98</a:t>
            </a:r>
            <a:r>
              <a:rPr lang="zh-CN" altLang="en-US" sz="1600">
                <a:sym typeface="+mn-ea"/>
              </a:rPr>
              <a:t>元</a:t>
            </a:r>
            <a:r>
              <a:rPr lang="en-US" altLang="zh-CN" sz="1600">
                <a:sym typeface="+mn-ea"/>
              </a:rPr>
              <a:t>/</a:t>
            </a:r>
            <a:r>
              <a:rPr lang="zh-CN" altLang="en-US" sz="1600">
                <a:sym typeface="+mn-ea"/>
              </a:rPr>
              <a:t>月，</a:t>
            </a:r>
            <a:r>
              <a:rPr lang="en-US" altLang="zh-CN" sz="1600">
                <a:sym typeface="+mn-ea"/>
              </a:rPr>
              <a:t>8</a:t>
            </a:r>
            <a:r>
              <a:rPr lang="zh-CN" altLang="en-US" sz="1600">
                <a:sym typeface="+mn-ea"/>
              </a:rPr>
              <a:t>篇，</a:t>
            </a:r>
            <a:r>
              <a:rPr lang="en-US" altLang="zh-CN" sz="1600">
                <a:sym typeface="+mn-ea"/>
              </a:rPr>
              <a:t>12</a:t>
            </a:r>
            <a:r>
              <a:rPr lang="zh-CN" altLang="en-US" sz="1600">
                <a:sym typeface="+mn-ea"/>
              </a:rPr>
              <a:t>元</a:t>
            </a:r>
            <a:r>
              <a:rPr lang="en-US" altLang="zh-CN" sz="1600">
                <a:sym typeface="+mn-ea"/>
              </a:rPr>
              <a:t>/</a:t>
            </a:r>
            <a:r>
              <a:rPr lang="zh-CN" altLang="en-US" sz="1600">
                <a:sym typeface="+mn-ea"/>
              </a:rPr>
              <a:t>篇</a:t>
            </a:r>
            <a:endParaRPr lang="zh-CN" altLang="en-US" sz="1600">
              <a:sym typeface="+mn-ea"/>
            </a:endParaRPr>
          </a:p>
        </p:txBody>
      </p:sp>
      <p:pic>
        <p:nvPicPr>
          <p:cNvPr id="3" name="图片 2"/>
          <p:cNvPicPr>
            <a:picLocks noChangeAspect="1"/>
          </p:cNvPicPr>
          <p:nvPr/>
        </p:nvPicPr>
        <p:blipFill>
          <a:blip r:embed="rId2"/>
          <a:stretch>
            <a:fillRect/>
          </a:stretch>
        </p:blipFill>
        <p:spPr>
          <a:xfrm>
            <a:off x="5715635" y="4385310"/>
            <a:ext cx="1031875" cy="1043940"/>
          </a:xfrm>
          <a:prstGeom prst="rect">
            <a:avLst/>
          </a:prstGeom>
        </p:spPr>
      </p:pic>
      <p:pic>
        <p:nvPicPr>
          <p:cNvPr id="6" name="图片 5"/>
          <p:cNvPicPr>
            <a:picLocks noChangeAspect="1"/>
          </p:cNvPicPr>
          <p:nvPr/>
        </p:nvPicPr>
        <p:blipFill>
          <a:blip r:embed="rId3"/>
          <a:stretch>
            <a:fillRect/>
          </a:stretch>
        </p:blipFill>
        <p:spPr>
          <a:xfrm>
            <a:off x="364490" y="1323340"/>
            <a:ext cx="8221345" cy="4625340"/>
          </a:xfrm>
          <a:prstGeom prst="rect">
            <a:avLst/>
          </a:prstGeom>
        </p:spPr>
      </p:pic>
      <p:pic>
        <p:nvPicPr>
          <p:cNvPr id="7" name="图片 6"/>
          <p:cNvPicPr>
            <a:picLocks noChangeAspect="1"/>
          </p:cNvPicPr>
          <p:nvPr/>
        </p:nvPicPr>
        <p:blipFill>
          <a:blip r:embed="rId4"/>
          <a:srcRect l="2881" t="437"/>
          <a:stretch>
            <a:fillRect/>
          </a:stretch>
        </p:blipFill>
        <p:spPr>
          <a:xfrm>
            <a:off x="8833485" y="1180465"/>
            <a:ext cx="2975610" cy="4375785"/>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盘中互动交流</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3" name="图片 2"/>
          <p:cNvPicPr>
            <a:picLocks noChangeAspect="1"/>
          </p:cNvPicPr>
          <p:nvPr/>
        </p:nvPicPr>
        <p:blipFill>
          <a:blip r:embed="rId3"/>
          <a:stretch>
            <a:fillRect/>
          </a:stretch>
        </p:blipFill>
        <p:spPr>
          <a:xfrm>
            <a:off x="5927725" y="948690"/>
            <a:ext cx="5389245" cy="2328545"/>
          </a:xfrm>
          <a:prstGeom prst="rect">
            <a:avLst/>
          </a:prstGeom>
          <a:ln>
            <a:solidFill>
              <a:schemeClr val="accent1">
                <a:lumMod val="60000"/>
                <a:lumOff val="40000"/>
              </a:schemeClr>
            </a:solidFill>
          </a:ln>
        </p:spPr>
      </p:pic>
      <p:pic>
        <p:nvPicPr>
          <p:cNvPr id="5" name="图片 4"/>
          <p:cNvPicPr>
            <a:picLocks noChangeAspect="1"/>
          </p:cNvPicPr>
          <p:nvPr/>
        </p:nvPicPr>
        <p:blipFill>
          <a:blip r:embed="rId4"/>
          <a:stretch>
            <a:fillRect/>
          </a:stretch>
        </p:blipFill>
        <p:spPr>
          <a:xfrm>
            <a:off x="821690" y="1134110"/>
            <a:ext cx="4196715" cy="2512695"/>
          </a:xfrm>
          <a:prstGeom prst="rect">
            <a:avLst/>
          </a:prstGeom>
          <a:ln>
            <a:solidFill>
              <a:schemeClr val="accent1">
                <a:lumMod val="60000"/>
                <a:lumOff val="40000"/>
              </a:schemeClr>
            </a:solidFill>
          </a:ln>
        </p:spPr>
      </p:pic>
      <p:pic>
        <p:nvPicPr>
          <p:cNvPr id="6" name="图片 5"/>
          <p:cNvPicPr>
            <a:picLocks noChangeAspect="1"/>
          </p:cNvPicPr>
          <p:nvPr/>
        </p:nvPicPr>
        <p:blipFill>
          <a:blip r:embed="rId5"/>
          <a:stretch>
            <a:fillRect/>
          </a:stretch>
        </p:blipFill>
        <p:spPr>
          <a:xfrm>
            <a:off x="6402705" y="3038475"/>
            <a:ext cx="4597400" cy="3027680"/>
          </a:xfrm>
          <a:prstGeom prst="rect">
            <a:avLst/>
          </a:prstGeom>
          <a:ln>
            <a:solidFill>
              <a:schemeClr val="accent1">
                <a:lumMod val="60000"/>
                <a:lumOff val="40000"/>
              </a:schemeClr>
            </a:solidFill>
          </a:ln>
        </p:spPr>
      </p:pic>
      <p:pic>
        <p:nvPicPr>
          <p:cNvPr id="8" name="图片 7"/>
          <p:cNvPicPr>
            <a:picLocks noChangeAspect="1"/>
          </p:cNvPicPr>
          <p:nvPr/>
        </p:nvPicPr>
        <p:blipFill>
          <a:blip r:embed="rId6"/>
          <a:stretch>
            <a:fillRect/>
          </a:stretch>
        </p:blipFill>
        <p:spPr>
          <a:xfrm>
            <a:off x="1122045" y="3120390"/>
            <a:ext cx="4742815" cy="3015615"/>
          </a:xfrm>
          <a:prstGeom prst="rect">
            <a:avLst/>
          </a:prstGeom>
          <a:ln>
            <a:solidFill>
              <a:schemeClr val="accent1">
                <a:lumMod val="60000"/>
                <a:lumOff val="40000"/>
              </a:schemeClr>
            </a:solidFill>
          </a:ln>
        </p:spPr>
      </p:pic>
    </p:spTree>
    <p:custDataLst>
      <p:tags r:id="rId7"/>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盘中互动交流</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9" name="图片 8"/>
          <p:cNvPicPr>
            <a:picLocks noChangeAspect="1"/>
          </p:cNvPicPr>
          <p:nvPr/>
        </p:nvPicPr>
        <p:blipFill>
          <a:blip r:embed="rId3"/>
          <a:stretch>
            <a:fillRect/>
          </a:stretch>
        </p:blipFill>
        <p:spPr>
          <a:xfrm>
            <a:off x="5194935" y="1831340"/>
            <a:ext cx="6248400" cy="4352925"/>
          </a:xfrm>
          <a:prstGeom prst="rect">
            <a:avLst/>
          </a:prstGeom>
          <a:ln>
            <a:solidFill>
              <a:schemeClr val="accent1">
                <a:lumMod val="60000"/>
                <a:lumOff val="40000"/>
              </a:schemeClr>
            </a:solidFill>
          </a:ln>
        </p:spPr>
      </p:pic>
      <p:pic>
        <p:nvPicPr>
          <p:cNvPr id="10" name="图片 9"/>
          <p:cNvPicPr>
            <a:picLocks noChangeAspect="1"/>
          </p:cNvPicPr>
          <p:nvPr/>
        </p:nvPicPr>
        <p:blipFill>
          <a:blip r:embed="rId4"/>
          <a:stretch>
            <a:fillRect/>
          </a:stretch>
        </p:blipFill>
        <p:spPr>
          <a:xfrm>
            <a:off x="481330" y="1061720"/>
            <a:ext cx="6543675" cy="4333875"/>
          </a:xfrm>
          <a:prstGeom prst="rect">
            <a:avLst/>
          </a:prstGeom>
          <a:ln>
            <a:solidFill>
              <a:schemeClr val="accent1">
                <a:lumMod val="40000"/>
                <a:lumOff val="60000"/>
              </a:schemeClr>
            </a:solidFill>
          </a:ln>
        </p:spPr>
      </p:pic>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a:picLocks noChangeAspect="1"/>
          </p:cNvPicPr>
          <p:nvPr/>
        </p:nvPicPr>
        <p:blipFill>
          <a:blip r:embed="rId3"/>
          <a:stretch>
            <a:fillRect/>
          </a:stretch>
        </p:blipFill>
        <p:spPr>
          <a:xfrm>
            <a:off x="357505" y="1066165"/>
            <a:ext cx="7400925" cy="4962525"/>
          </a:xfrm>
          <a:prstGeom prst="rect">
            <a:avLst/>
          </a:prstGeom>
        </p:spPr>
      </p:pic>
      <p:sp>
        <p:nvSpPr>
          <p:cNvPr id="8" name="文本框 7"/>
          <p:cNvSpPr txBox="1"/>
          <p:nvPr>
            <p:custDataLst>
              <p:tags r:id="rId4"/>
            </p:custDataLst>
          </p:nvPr>
        </p:nvSpPr>
        <p:spPr>
          <a:xfrm>
            <a:off x="7828280" y="973455"/>
            <a:ext cx="4228465" cy="5107940"/>
          </a:xfrm>
          <a:prstGeom prst="rect">
            <a:avLst/>
          </a:prstGeom>
          <a:noFill/>
        </p:spPr>
        <p:txBody>
          <a:bodyPr wrap="square" rtlCol="0" anchor="t">
            <a:spAutoFit/>
          </a:bodyPr>
          <a:p>
            <a:r>
              <a:rPr lang="zh-CN" altLang="en-US" sz="1600" b="1" dirty="0" smtClean="0">
                <a:solidFill>
                  <a:srgbClr val="FF0000"/>
                </a:solidFill>
                <a:latin typeface="+mn-ea"/>
                <a:cs typeface="华文宋体" panose="02010600040101010101" charset="-122"/>
                <a:sym typeface="+mn-ea"/>
              </a:rPr>
              <a:t>细节</a:t>
            </a:r>
            <a:endParaRPr lang="zh-CN" altLang="en-US" sz="1600" b="1" dirty="0" smtClean="0">
              <a:solidFill>
                <a:srgbClr val="FF0000"/>
              </a:solidFill>
              <a:latin typeface="+mn-ea"/>
              <a:cs typeface="华文宋体" panose="02010600040101010101" charset="-122"/>
              <a:sym typeface="+mn-ea"/>
            </a:endParaRPr>
          </a:p>
          <a:p>
            <a:endParaRPr lang="zh-CN" altLang="en-US" sz="1600" b="1"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①金叉类型</a:t>
            </a:r>
            <a:endParaRPr lang="zh-CN" altLang="en-US" sz="1600"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（底背离金叉）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accent6">
                    <a:lumMod val="75000"/>
                  </a:schemeClr>
                </a:solidFill>
                <a:latin typeface="+mn-ea"/>
                <a:cs typeface="华文宋体" panose="02010600040101010101" charset="-122"/>
                <a:sym typeface="+mn-ea"/>
              </a:rPr>
              <a:t>（强势金叉较好）</a:t>
            </a:r>
            <a:endParaRPr lang="zh-CN" altLang="en-US" sz="1400" dirty="0" smtClean="0">
              <a:solidFill>
                <a:schemeClr val="accent6">
                  <a:lumMod val="75000"/>
                </a:schemeClr>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（注意水上二次金叉）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（上升中继假跌破弱金叉）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（金叉的天数）</a:t>
            </a:r>
            <a:endParaRPr lang="zh-CN" altLang="en-US" sz="1400" dirty="0" smtClean="0">
              <a:solidFill>
                <a:schemeClr val="tx1"/>
              </a:solidFill>
              <a:latin typeface="+mn-ea"/>
              <a:cs typeface="华文宋体" panose="02010600040101010101" charset="-122"/>
              <a:sym typeface="+mn-ea"/>
            </a:endParaRPr>
          </a:p>
          <a:p>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②与辅助线的距离</a:t>
            </a:r>
            <a:endParaRPr lang="zh-CN" altLang="en-US" sz="1600" dirty="0" smtClean="0">
              <a:solidFill>
                <a:srgbClr val="FF0000"/>
              </a:solidFill>
              <a:latin typeface="+mn-ea"/>
              <a:cs typeface="华文宋体" panose="02010600040101010101" charset="-122"/>
              <a:sym typeface="+mn-ea"/>
            </a:endParaRPr>
          </a:p>
          <a:p>
            <a:r>
              <a:rPr lang="zh-CN" altLang="en-US" sz="1400" dirty="0" smtClean="0">
                <a:solidFill>
                  <a:schemeClr val="tx1"/>
                </a:solidFill>
                <a:highlight>
                  <a:srgbClr val="FFFF00"/>
                </a:highlight>
                <a:latin typeface="+mn-ea"/>
                <a:cs typeface="华文宋体" panose="02010600040101010101" charset="-122"/>
                <a:sym typeface="+mn-ea"/>
              </a:rPr>
              <a:t>（辅助线首根反弹阳线</a:t>
            </a:r>
            <a:r>
              <a:rPr lang="en-US" altLang="zh-CN" sz="1400" dirty="0" smtClean="0">
                <a:solidFill>
                  <a:schemeClr val="tx1"/>
                </a:solidFill>
                <a:highlight>
                  <a:srgbClr val="FFFF00"/>
                </a:highlight>
                <a:latin typeface="+mn-ea"/>
                <a:cs typeface="华文宋体" panose="02010600040101010101" charset="-122"/>
                <a:sym typeface="+mn-ea"/>
              </a:rPr>
              <a:t>+</a:t>
            </a:r>
            <a:r>
              <a:rPr lang="zh-CN" altLang="en-US" sz="1400" dirty="0" smtClean="0">
                <a:solidFill>
                  <a:schemeClr val="tx1"/>
                </a:solidFill>
                <a:highlight>
                  <a:srgbClr val="FFFF00"/>
                </a:highlight>
                <a:latin typeface="+mn-ea"/>
                <a:cs typeface="华文宋体" panose="02010600040101010101" charset="-122"/>
                <a:sym typeface="+mn-ea"/>
              </a:rPr>
              <a:t>金叉初期</a:t>
            </a:r>
            <a:r>
              <a:rPr lang="en-US" altLang="zh-CN" sz="1400" dirty="0" smtClean="0">
                <a:solidFill>
                  <a:schemeClr val="tx1"/>
                </a:solidFill>
                <a:highlight>
                  <a:srgbClr val="FFFF00"/>
                </a:highlight>
                <a:latin typeface="+mn-ea"/>
                <a:cs typeface="华文宋体" panose="02010600040101010101" charset="-122"/>
                <a:sym typeface="+mn-ea"/>
              </a:rPr>
              <a:t>→</a:t>
            </a:r>
            <a:r>
              <a:rPr lang="zh-CN" altLang="en-US" sz="1400" dirty="0" smtClean="0">
                <a:solidFill>
                  <a:schemeClr val="tx1"/>
                </a:solidFill>
                <a:highlight>
                  <a:srgbClr val="FFFF00"/>
                </a:highlight>
                <a:latin typeface="+mn-ea"/>
                <a:cs typeface="华文宋体" panose="02010600040101010101" charset="-122"/>
                <a:sym typeface="+mn-ea"/>
              </a:rPr>
              <a:t>右侧买点）</a:t>
            </a:r>
            <a:endParaRPr lang="zh-CN" altLang="en-US" sz="1400" dirty="0" smtClean="0">
              <a:solidFill>
                <a:schemeClr val="tx1"/>
              </a:solidFill>
              <a:highlight>
                <a:srgbClr val="FFFF00"/>
              </a:highlight>
              <a:latin typeface="+mn-ea"/>
              <a:cs typeface="华文宋体" panose="02010600040101010101" charset="-122"/>
              <a:sym typeface="+mn-ea"/>
            </a:endParaRPr>
          </a:p>
          <a:p>
            <a:r>
              <a:rPr lang="zh-CN" altLang="en-US" sz="1400" dirty="0" smtClean="0">
                <a:highlight>
                  <a:srgbClr val="FFFF00"/>
                </a:highlight>
                <a:latin typeface="+mn-ea"/>
                <a:cs typeface="华文宋体" panose="02010600040101010101" charset="-122"/>
                <a:sym typeface="+mn-ea"/>
              </a:rPr>
              <a:t>（回档辅助线</a:t>
            </a:r>
            <a:r>
              <a:rPr lang="en-US" altLang="zh-CN" sz="1400" dirty="0" smtClean="0">
                <a:highlight>
                  <a:srgbClr val="FFFF00"/>
                </a:highlight>
                <a:latin typeface="+mn-ea"/>
                <a:cs typeface="华文宋体" panose="02010600040101010101" charset="-122"/>
                <a:sym typeface="+mn-ea"/>
              </a:rPr>
              <a:t>+</a:t>
            </a:r>
            <a:r>
              <a:rPr lang="zh-CN" altLang="en-US" sz="1400" dirty="0" smtClean="0">
                <a:highlight>
                  <a:srgbClr val="FFFF00"/>
                </a:highlight>
                <a:latin typeface="+mn-ea"/>
                <a:cs typeface="华文宋体" panose="02010600040101010101" charset="-122"/>
                <a:sym typeface="+mn-ea"/>
              </a:rPr>
              <a:t>死叉末段</a:t>
            </a:r>
            <a:r>
              <a:rPr lang="en-US" altLang="zh-CN" sz="1400" dirty="0" smtClean="0">
                <a:highlight>
                  <a:srgbClr val="FFFF00"/>
                </a:highlight>
                <a:latin typeface="+mn-ea"/>
                <a:cs typeface="华文宋体" panose="02010600040101010101" charset="-122"/>
                <a:sym typeface="+mn-ea"/>
              </a:rPr>
              <a:t>→</a:t>
            </a:r>
            <a:r>
              <a:rPr lang="zh-CN" altLang="en-US" sz="1400" dirty="0" smtClean="0">
                <a:highlight>
                  <a:srgbClr val="FFFF00"/>
                </a:highlight>
                <a:latin typeface="+mn-ea"/>
                <a:cs typeface="华文宋体" panose="02010600040101010101" charset="-122"/>
                <a:sym typeface="+mn-ea"/>
              </a:rPr>
              <a:t>左侧买点）</a:t>
            </a:r>
            <a:endParaRPr lang="zh-CN" altLang="en-US" sz="1400" dirty="0" smtClean="0">
              <a:highlight>
                <a:srgbClr val="FFFF00"/>
              </a:highlight>
              <a:latin typeface="+mn-ea"/>
              <a:cs typeface="华文宋体" panose="02010600040101010101" charset="-122"/>
              <a:sym typeface="+mn-ea"/>
            </a:endParaRPr>
          </a:p>
          <a:p>
            <a:r>
              <a:rPr lang="zh-CN" altLang="en-US" sz="1400" dirty="0" smtClean="0">
                <a:highlight>
                  <a:srgbClr val="FFFF00"/>
                </a:highlight>
                <a:latin typeface="+mn-ea"/>
                <a:cs typeface="华文宋体" panose="02010600040101010101" charset="-122"/>
                <a:sym typeface="+mn-ea"/>
              </a:rPr>
              <a:t>（辅助线首次回档金叉--首B回档金叉）</a:t>
            </a:r>
            <a:endParaRPr lang="zh-CN" altLang="en-US" sz="1400" dirty="0" smtClean="0">
              <a:highlight>
                <a:srgbClr val="FFFF00"/>
              </a:highlight>
              <a:latin typeface="+mn-ea"/>
              <a:cs typeface="华文宋体" panose="02010600040101010101" charset="-122"/>
              <a:sym typeface="+mn-ea"/>
            </a:endParaRPr>
          </a:p>
          <a:p>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③主力净买额</a:t>
            </a:r>
            <a:endParaRPr lang="zh-CN" altLang="en-US" sz="1600" dirty="0" smtClean="0">
              <a:solidFill>
                <a:srgbClr val="FF0000"/>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（低位大红柱→主力异动，短期卖点）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（上升中继红肥绿瘦→主力控盘回档买入）</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（高位大绿柱→主力出货）</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（主力净买额一片红→主力对倒）</a:t>
            </a:r>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④安全性：</a:t>
            </a:r>
            <a:r>
              <a:rPr lang="zh-CN" altLang="en-US" sz="1400" dirty="0" smtClean="0">
                <a:latin typeface="+mn-ea"/>
                <a:cs typeface="华文宋体" panose="02010600040101010101" charset="-122"/>
                <a:sym typeface="+mn-ea"/>
              </a:rPr>
              <a:t>股价位置、筹码集中度、基本面</a:t>
            </a:r>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⑤上攻动能：</a:t>
            </a:r>
            <a:r>
              <a:rPr lang="zh-CN" altLang="en-US" sz="1400" dirty="0" smtClean="0">
                <a:latin typeface="+mn-ea"/>
                <a:cs typeface="华文宋体" panose="02010600040101010101" charset="-122"/>
                <a:sym typeface="+mn-ea"/>
              </a:rPr>
              <a:t>风口题材、反弹高度（会不会顶背离死叉，例如今天的内参）</a:t>
            </a:r>
            <a:endParaRPr lang="zh-CN" altLang="en-US" sz="1400" dirty="0" smtClean="0">
              <a:latin typeface="+mn-ea"/>
              <a:cs typeface="华文宋体" panose="02010600040101010101" charset="-122"/>
              <a:sym typeface="+mn-ea"/>
            </a:endParaRPr>
          </a:p>
        </p:txBody>
      </p:sp>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a:picLocks noChangeAspect="1"/>
          </p:cNvPicPr>
          <p:nvPr/>
        </p:nvPicPr>
        <p:blipFill>
          <a:blip r:embed="rId3"/>
          <a:stretch>
            <a:fillRect/>
          </a:stretch>
        </p:blipFill>
        <p:spPr>
          <a:xfrm>
            <a:off x="1007110" y="971550"/>
            <a:ext cx="7801610" cy="3909060"/>
          </a:xfrm>
          <a:prstGeom prst="rect">
            <a:avLst/>
          </a:prstGeom>
        </p:spPr>
      </p:pic>
      <p:pic>
        <p:nvPicPr>
          <p:cNvPr id="3" name="图片 2"/>
          <p:cNvPicPr>
            <a:picLocks noChangeAspect="1"/>
          </p:cNvPicPr>
          <p:nvPr/>
        </p:nvPicPr>
        <p:blipFill>
          <a:blip r:embed="rId4"/>
          <a:stretch>
            <a:fillRect/>
          </a:stretch>
        </p:blipFill>
        <p:spPr>
          <a:xfrm>
            <a:off x="6496050" y="2528570"/>
            <a:ext cx="5441315" cy="3575685"/>
          </a:xfrm>
          <a:prstGeom prst="rect">
            <a:avLst/>
          </a:prstGeom>
          <a:ln>
            <a:solidFill>
              <a:schemeClr val="accent6">
                <a:lumMod val="60000"/>
                <a:lumOff val="40000"/>
              </a:schemeClr>
            </a:solidFill>
          </a:ln>
        </p:spPr>
      </p:pic>
      <p:pic>
        <p:nvPicPr>
          <p:cNvPr id="5" name="图片 4"/>
          <p:cNvPicPr>
            <a:picLocks noChangeAspect="1"/>
          </p:cNvPicPr>
          <p:nvPr/>
        </p:nvPicPr>
        <p:blipFill>
          <a:blip r:embed="rId5"/>
          <a:stretch>
            <a:fillRect/>
          </a:stretch>
        </p:blipFill>
        <p:spPr>
          <a:xfrm>
            <a:off x="877570" y="3412490"/>
            <a:ext cx="5088890" cy="3070860"/>
          </a:xfrm>
          <a:prstGeom prst="rect">
            <a:avLst/>
          </a:prstGeom>
          <a:ln>
            <a:solidFill>
              <a:schemeClr val="accent6">
                <a:lumMod val="60000"/>
                <a:lumOff val="40000"/>
              </a:schemeClr>
            </a:solidFill>
          </a:ln>
        </p:spPr>
      </p:pic>
    </p:spTree>
    <p:custDataLst>
      <p:tags r:id="rId6"/>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资金确定风口</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6" name="图片 5"/>
          <p:cNvPicPr>
            <a:picLocks noChangeAspect="1"/>
          </p:cNvPicPr>
          <p:nvPr/>
        </p:nvPicPr>
        <p:blipFill>
          <a:blip r:embed="rId3"/>
          <a:stretch>
            <a:fillRect/>
          </a:stretch>
        </p:blipFill>
        <p:spPr>
          <a:xfrm>
            <a:off x="3267075" y="1280795"/>
            <a:ext cx="5657850" cy="4295775"/>
          </a:xfrm>
          <a:prstGeom prst="rect">
            <a:avLst/>
          </a:prstGeom>
        </p:spPr>
      </p:pic>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指标实战应用细节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altLang="en-US"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辅助线应用细节</a:t>
            </a:r>
            <a:endParaRPr kumimoji="0" lang="zh-CN" sz="44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952500"/>
          </a:xfrm>
          <a:prstGeom prst="rect">
            <a:avLst/>
          </a:prstGeom>
          <a:noFill/>
        </p:spPr>
        <p:txBody>
          <a:bodyPr wrap="square" rtlCol="0" anchor="t">
            <a:spAutoFit/>
          </a:bodyPr>
          <a:p>
            <a:pPr algn="l">
              <a:lnSpc>
                <a:spcPct val="130000"/>
              </a:lnSpc>
            </a:pPr>
            <a:r>
              <a:rPr lang="zh-CN" altLang="en-US" sz="1600" b="1" dirty="0" smtClean="0">
                <a:solidFill>
                  <a:schemeClr val="tx1"/>
                </a:solidFill>
                <a:latin typeface="+mn-ea"/>
                <a:cs typeface="华文宋体" panose="02010600040101010101" charset="-122"/>
                <a:sym typeface="+mn-ea"/>
              </a:rPr>
              <a:t>智能辅助线定趋势：智能辅助线是一个</a:t>
            </a:r>
            <a:r>
              <a:rPr lang="zh-CN" altLang="en-US" sz="1600" b="1" dirty="0" smtClean="0">
                <a:solidFill>
                  <a:srgbClr val="FF0000"/>
                </a:solidFill>
                <a:latin typeface="+mn-ea"/>
                <a:cs typeface="华文宋体" panose="02010600040101010101" charset="-122"/>
                <a:sym typeface="+mn-ea"/>
              </a:rPr>
              <a:t>均线类的中期趋势型指标</a:t>
            </a:r>
            <a:r>
              <a:rPr lang="zh-CN" altLang="en-US" sz="1600"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sz="1600" b="1" dirty="0" smtClean="0">
                <a:solidFill>
                  <a:srgbClr val="FF0000"/>
                </a:solidFill>
                <a:latin typeface="+mn-ea"/>
                <a:cs typeface="华文宋体" panose="02010600040101010101" charset="-122"/>
                <a:sym typeface="+mn-ea"/>
              </a:rPr>
              <a:t>趋势和拐点</a:t>
            </a:r>
            <a:r>
              <a:rPr lang="zh-CN" altLang="en-US" sz="1600" b="1" dirty="0" smtClean="0">
                <a:solidFill>
                  <a:schemeClr val="tx1"/>
                </a:solidFill>
                <a:latin typeface="+mn-ea"/>
                <a:cs typeface="华文宋体" panose="02010600040101010101" charset="-122"/>
                <a:sym typeface="+mn-ea"/>
              </a:rPr>
              <a:t>。股价在线上，中期趋势走好。股价在线下，中期趋势走坏。</a:t>
            </a:r>
            <a:endParaRPr lang="zh-CN" altLang="en-US" sz="1600" dirty="0" smtClean="0">
              <a:solidFill>
                <a:schemeClr val="tx1"/>
              </a:solidFill>
              <a:latin typeface="+mn-ea"/>
              <a:cs typeface="华文宋体" panose="02010600040101010101" charset="-122"/>
            </a:endParaRPr>
          </a:p>
          <a:p>
            <a:pPr algn="l">
              <a:lnSpc>
                <a:spcPct val="90000"/>
              </a:lnSpc>
            </a:pPr>
            <a:endParaRPr lang="zh-CN" altLang="en-US" sz="1600"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
        <p:nvSpPr>
          <p:cNvPr id="6" name="文本框 5"/>
          <p:cNvSpPr txBox="1"/>
          <p:nvPr/>
        </p:nvSpPr>
        <p:spPr>
          <a:xfrm>
            <a:off x="789305" y="5259705"/>
            <a:ext cx="3816985" cy="1076325"/>
          </a:xfrm>
          <a:prstGeom prst="rect">
            <a:avLst/>
          </a:prstGeom>
          <a:noFill/>
        </p:spPr>
        <p:txBody>
          <a:bodyPr wrap="square" rtlCol="0" anchor="t">
            <a:spAutoFit/>
          </a:bodyPr>
          <a:p>
            <a:r>
              <a:rPr lang="en-US" altLang="zh-CN" sz="1600" dirty="0">
                <a:solidFill>
                  <a:srgbClr val="0070C0"/>
                </a:solidFill>
                <a:latin typeface="思源黑体 CN Bold" panose="020B0800000000000000" charset="-122"/>
                <a:ea typeface="思源黑体 CN Bold" panose="020B0800000000000000" charset="-122"/>
                <a:sym typeface="+mn-ea"/>
              </a:rPr>
              <a:t>1</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金叉买点与死叉卖点</a:t>
            </a:r>
            <a:endParaRPr lang="en-US" alt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2</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支撑（回档买）与压力（反抽卖）</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a:solidFill>
                  <a:srgbClr val="0070C0"/>
                </a:solidFill>
                <a:sym typeface="+mn-ea"/>
              </a:rPr>
              <a:t>3</a:t>
            </a:r>
            <a:r>
              <a:rPr lang="zh-CN" altLang="en-US" sz="1600">
                <a:solidFill>
                  <a:srgbClr val="0070C0"/>
                </a:solidFill>
                <a:sym typeface="+mn-ea"/>
              </a:rPr>
              <a:t>、</a:t>
            </a:r>
            <a:r>
              <a:rPr lang="zh-CN" sz="1600" dirty="0">
                <a:solidFill>
                  <a:srgbClr val="0070C0"/>
                </a:solidFill>
                <a:latin typeface="思源黑体 CN Bold" panose="020B0800000000000000" charset="-122"/>
                <a:ea typeface="思源黑体 CN Bold" panose="020B0800000000000000" charset="-122"/>
                <a:sym typeface="+mn-ea"/>
              </a:rPr>
              <a:t>假跌破（火眼金睛不割飞）</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4</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假突破（火眼金睛不追涨）</a:t>
            </a:r>
            <a:endParaRPr lang="zh-CN" altLang="en-US" sz="1600" dirty="0">
              <a:solidFill>
                <a:srgbClr val="0070C0"/>
              </a:soli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主力净买额</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8" name="文本框 7"/>
          <p:cNvSpPr txBox="1"/>
          <p:nvPr/>
        </p:nvSpPr>
        <p:spPr>
          <a:xfrm>
            <a:off x="812800" y="993140"/>
            <a:ext cx="10565765" cy="681355"/>
          </a:xfrm>
          <a:prstGeom prst="rect">
            <a:avLst/>
          </a:prstGeom>
          <a:noFill/>
        </p:spPr>
        <p:txBody>
          <a:bodyPr wrap="square" rtlCol="0" anchor="t">
            <a:spAutoFit/>
          </a:bodyPr>
          <a:p>
            <a:pPr>
              <a:lnSpc>
                <a:spcPct val="120000"/>
              </a:lnSpc>
            </a:pPr>
            <a:r>
              <a:rPr lang="zh-CN" altLang="en-US" sz="1600" b="1">
                <a:sym typeface="+mn-ea"/>
              </a:rPr>
              <a:t>主力净买额跟资金：主力净买额是</a:t>
            </a:r>
            <a:r>
              <a:rPr lang="zh-CN" altLang="en-US" sz="1600" b="1">
                <a:solidFill>
                  <a:schemeClr val="accent6">
                    <a:lumMod val="75000"/>
                  </a:schemeClr>
                </a:solidFill>
                <a:sym typeface="+mn-ea"/>
              </a:rPr>
              <a:t>对主力资金流向</a:t>
            </a:r>
            <a:r>
              <a:rPr lang="zh-CN" altLang="en-US" sz="1600" b="1">
                <a:sym typeface="+mn-ea"/>
              </a:rPr>
              <a:t>进行统计监控的指标，从全部成交的金额中提取出属于主力资金成交的部分。</a:t>
            </a:r>
            <a:endParaRPr lang="en-US" altLang="zh-CN" sz="1600" b="1">
              <a:sym typeface="+mn-ea"/>
            </a:endParaRPr>
          </a:p>
        </p:txBody>
      </p:sp>
      <p:pic>
        <p:nvPicPr>
          <p:cNvPr id="2" name="图片 1"/>
          <p:cNvPicPr>
            <a:picLocks noChangeAspect="1"/>
          </p:cNvPicPr>
          <p:nvPr/>
        </p:nvPicPr>
        <p:blipFill>
          <a:blip r:embed="rId3"/>
          <a:srcRect l="18596" t="1300" r="10207"/>
          <a:stretch>
            <a:fillRect/>
          </a:stretch>
        </p:blipFill>
        <p:spPr>
          <a:xfrm>
            <a:off x="2573020" y="1674495"/>
            <a:ext cx="7228205" cy="4424045"/>
          </a:xfrm>
          <a:prstGeom prst="rect">
            <a:avLst/>
          </a:prstGeom>
          <a:ln>
            <a:solidFill>
              <a:schemeClr val="accent1">
                <a:lumMod val="60000"/>
                <a:lumOff val="40000"/>
              </a:schemeClr>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细节案例</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5" name="文本框 4"/>
          <p:cNvSpPr txBox="1"/>
          <p:nvPr/>
        </p:nvSpPr>
        <p:spPr>
          <a:xfrm>
            <a:off x="711835" y="1099820"/>
            <a:ext cx="5371465" cy="337185"/>
          </a:xfrm>
          <a:prstGeom prst="rect">
            <a:avLst/>
          </a:prstGeom>
          <a:noFill/>
        </p:spPr>
        <p:txBody>
          <a:bodyPr wrap="square" rtlCol="0" anchor="t">
            <a:spAutoFit/>
          </a:bodyPr>
          <a:p>
            <a:r>
              <a:rPr lang="zh-CN" altLang="en-US" sz="1600">
                <a:sym typeface="+mn-ea"/>
              </a:rPr>
              <a:t>①单根柱子看主力意图（低位吸筹减仓</a:t>
            </a:r>
            <a:r>
              <a:rPr lang="en-US" altLang="zh-CN" sz="1600">
                <a:sym typeface="+mn-ea"/>
              </a:rPr>
              <a:t>OR</a:t>
            </a:r>
            <a:r>
              <a:rPr lang="zh-CN" altLang="en-US" sz="1600">
                <a:sym typeface="+mn-ea"/>
              </a:rPr>
              <a:t>主力高位出货）</a:t>
            </a:r>
            <a:endParaRPr lang="zh-CN" altLang="en-US" sz="1600">
              <a:sym typeface="+mn-ea"/>
            </a:endParaRPr>
          </a:p>
        </p:txBody>
      </p:sp>
      <p:sp>
        <p:nvSpPr>
          <p:cNvPr id="6" name="文本框 5"/>
          <p:cNvSpPr txBox="1"/>
          <p:nvPr/>
        </p:nvSpPr>
        <p:spPr>
          <a:xfrm>
            <a:off x="6849745" y="1099820"/>
            <a:ext cx="4325620" cy="386080"/>
          </a:xfrm>
          <a:prstGeom prst="rect">
            <a:avLst/>
          </a:prstGeom>
          <a:noFill/>
        </p:spPr>
        <p:txBody>
          <a:bodyPr wrap="square" rtlCol="0" anchor="t">
            <a:spAutoFit/>
          </a:bodyPr>
          <a:p>
            <a:pPr>
              <a:lnSpc>
                <a:spcPct val="120000"/>
              </a:lnSpc>
            </a:pPr>
            <a:r>
              <a:rPr lang="en-US" altLang="zh-CN" sz="1600" b="1">
                <a:sym typeface="+mn-ea"/>
              </a:rPr>
              <a:t> </a:t>
            </a:r>
            <a:r>
              <a:rPr lang="zh-CN" altLang="en-US" sz="1600">
                <a:sym typeface="+mn-ea"/>
              </a:rPr>
              <a:t>②连续诺干根柱子看主力阶段意图（吸筹）</a:t>
            </a:r>
            <a:endParaRPr lang="zh-CN" altLang="en-US" sz="1600">
              <a:sym typeface="+mn-ea"/>
            </a:endParaRPr>
          </a:p>
        </p:txBody>
      </p:sp>
      <p:pic>
        <p:nvPicPr>
          <p:cNvPr id="7" name="图片 6"/>
          <p:cNvPicPr>
            <a:picLocks noChangeAspect="1"/>
          </p:cNvPicPr>
          <p:nvPr/>
        </p:nvPicPr>
        <p:blipFill>
          <a:blip r:embed="rId3"/>
          <a:srcRect l="12453"/>
          <a:stretch>
            <a:fillRect/>
          </a:stretch>
        </p:blipFill>
        <p:spPr>
          <a:xfrm>
            <a:off x="310515" y="1795145"/>
            <a:ext cx="6642735" cy="4378325"/>
          </a:xfrm>
          <a:prstGeom prst="rect">
            <a:avLst/>
          </a:prstGeom>
          <a:ln>
            <a:solidFill>
              <a:schemeClr val="accent1">
                <a:lumMod val="75000"/>
              </a:schemeClr>
            </a:solidFill>
          </a:ln>
        </p:spPr>
      </p:pic>
      <p:pic>
        <p:nvPicPr>
          <p:cNvPr id="9" name="图片 8"/>
          <p:cNvPicPr>
            <a:picLocks noChangeAspect="1"/>
          </p:cNvPicPr>
          <p:nvPr/>
        </p:nvPicPr>
        <p:blipFill>
          <a:blip r:embed="rId4"/>
          <a:stretch>
            <a:fillRect/>
          </a:stretch>
        </p:blipFill>
        <p:spPr>
          <a:xfrm>
            <a:off x="5781675" y="2017395"/>
            <a:ext cx="5996305" cy="4156075"/>
          </a:xfrm>
          <a:prstGeom prst="rect">
            <a:avLst/>
          </a:prstGeom>
          <a:ln>
            <a:solidFill>
              <a:schemeClr val="accent6">
                <a:lumMod val="75000"/>
              </a:schemeClr>
            </a:solidFill>
          </a:ln>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l="13034" t="6233" b="1704"/>
          <a:stretch>
            <a:fillRect/>
          </a:stretch>
        </p:blipFill>
        <p:spPr>
          <a:xfrm>
            <a:off x="400685" y="1517015"/>
            <a:ext cx="11205845" cy="4966335"/>
          </a:xfrm>
          <a:prstGeom prst="rect">
            <a:avLst/>
          </a:prstGeom>
          <a:ln>
            <a:solidFill>
              <a:schemeClr val="accent1"/>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捕捞细节</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sz="4000" b="1" i="0" u="none" strike="noStrike"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363980" y="903605"/>
            <a:ext cx="9591675" cy="368300"/>
          </a:xfrm>
          <a:prstGeom prst="rect">
            <a:avLst/>
          </a:prstGeom>
          <a:noFill/>
        </p:spPr>
        <p:txBody>
          <a:bodyPr wrap="square" rtlCol="0" anchor="t">
            <a:spAutoFit/>
          </a:bodyPr>
          <a:p>
            <a:pPr algn="l"/>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400685" y="1544955"/>
            <a:ext cx="2815590" cy="1414780"/>
          </a:xfrm>
          <a:prstGeom prst="rect">
            <a:avLst/>
          </a:prstGeom>
          <a:solidFill>
            <a:schemeClr val="accent4">
              <a:lumMod val="40000"/>
              <a:lumOff val="60000"/>
            </a:schemeClr>
          </a:solidFill>
        </p:spPr>
        <p:txBody>
          <a:bodyPr wrap="square" rtlCol="0" anchor="t">
            <a:no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9300210" y="5396230"/>
            <a:ext cx="2306320" cy="108712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短线王</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买卖点实战</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2024-10-28</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细节案例</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0" name="文本框 9"/>
          <p:cNvSpPr txBox="1"/>
          <p:nvPr/>
        </p:nvSpPr>
        <p:spPr>
          <a:xfrm>
            <a:off x="474980" y="1963420"/>
            <a:ext cx="2325370" cy="2799715"/>
          </a:xfrm>
          <a:prstGeom prst="rect">
            <a:avLst/>
          </a:prstGeom>
          <a:noFill/>
        </p:spPr>
        <p:txBody>
          <a:bodyPr wrap="square" rtlCol="0" anchor="t">
            <a:spAutoFit/>
          </a:bodyPr>
          <a:p>
            <a:r>
              <a:rPr lang="zh-CN" sz="1600" dirty="0" smtClean="0">
                <a:solidFill>
                  <a:schemeClr val="tx1"/>
                </a:solidFill>
                <a:latin typeface="+mn-ea"/>
                <a:cs typeface="华文宋体" panose="02010600040101010101" charset="-122"/>
                <a:sym typeface="+mn-ea"/>
              </a:rPr>
              <a:t>①四种买点三种卖点</a:t>
            </a:r>
            <a:endParaRPr lang="zh-CN" sz="1600" dirty="0" smtClean="0">
              <a:solidFill>
                <a:schemeClr val="tx1"/>
              </a:solidFill>
              <a:latin typeface="+mn-ea"/>
              <a:cs typeface="华文宋体" panose="02010600040101010101" charset="-122"/>
              <a:sym typeface="+mn-ea"/>
            </a:endParaRPr>
          </a:p>
          <a:p>
            <a:r>
              <a:rPr lang="zh-CN" sz="1600" dirty="0" smtClean="0">
                <a:solidFill>
                  <a:schemeClr val="tx1"/>
                </a:solidFill>
                <a:latin typeface="+mn-ea"/>
                <a:cs typeface="华文宋体" panose="02010600040101010101" charset="-122"/>
                <a:sym typeface="+mn-ea"/>
              </a:rPr>
              <a:t>刻进脑海形成条件反射</a:t>
            </a:r>
            <a:endParaRPr lang="zh-CN" sz="1600" dirty="0" smtClean="0">
              <a:solidFill>
                <a:schemeClr val="tx1"/>
              </a:solidFill>
              <a:latin typeface="+mn-ea"/>
              <a:cs typeface="华文宋体" panose="02010600040101010101" charset="-122"/>
              <a:sym typeface="+mn-ea"/>
            </a:endParaRPr>
          </a:p>
          <a:p>
            <a:endParaRPr lang="zh-CN" sz="1600" dirty="0" smtClean="0">
              <a:solidFill>
                <a:schemeClr val="tx1"/>
              </a:solidFill>
              <a:latin typeface="+mn-ea"/>
              <a:cs typeface="华文宋体" panose="02010600040101010101" charset="-122"/>
              <a:sym typeface="+mn-ea"/>
            </a:endParaRPr>
          </a:p>
          <a:p>
            <a:r>
              <a:rPr lang="zh-CN" sz="1600" dirty="0" smtClean="0">
                <a:solidFill>
                  <a:schemeClr val="tx1"/>
                </a:solidFill>
                <a:latin typeface="+mn-ea"/>
                <a:cs typeface="华文宋体" panose="02010600040101010101" charset="-122"/>
                <a:sym typeface="+mn-ea"/>
              </a:rPr>
              <a:t>②顶背离卖出</a:t>
            </a:r>
            <a:endParaRPr lang="zh-CN" sz="1600" dirty="0" smtClean="0">
              <a:solidFill>
                <a:schemeClr val="tx1"/>
              </a:solidFill>
              <a:latin typeface="+mn-ea"/>
              <a:cs typeface="华文宋体" panose="02010600040101010101" charset="-122"/>
              <a:sym typeface="+mn-ea"/>
            </a:endParaRPr>
          </a:p>
          <a:p>
            <a:r>
              <a:rPr lang="zh-CN" sz="1600" dirty="0" smtClean="0">
                <a:solidFill>
                  <a:schemeClr val="tx1"/>
                </a:solidFill>
                <a:latin typeface="+mn-ea"/>
                <a:cs typeface="华文宋体" panose="02010600040101010101" charset="-122"/>
                <a:sym typeface="+mn-ea"/>
              </a:rPr>
              <a:t>底背离买入</a:t>
            </a:r>
            <a:endParaRPr lang="zh-CN" sz="1600" dirty="0" smtClean="0">
              <a:solidFill>
                <a:schemeClr val="tx1"/>
              </a:solidFill>
              <a:latin typeface="+mn-ea"/>
              <a:cs typeface="华文宋体" panose="02010600040101010101" charset="-122"/>
              <a:sym typeface="+mn-ea"/>
            </a:endParaRPr>
          </a:p>
          <a:p>
            <a:endParaRPr lang="zh-CN" sz="1600" dirty="0" smtClean="0">
              <a:solidFill>
                <a:schemeClr val="tx1"/>
              </a:solidFill>
              <a:latin typeface="+mn-ea"/>
              <a:cs typeface="华文宋体" panose="02010600040101010101" charset="-122"/>
              <a:sym typeface="+mn-ea"/>
            </a:endParaRPr>
          </a:p>
          <a:p>
            <a:endParaRPr lang="zh-CN" sz="1600" dirty="0" smtClean="0">
              <a:solidFill>
                <a:schemeClr val="tx1"/>
              </a:solidFill>
              <a:latin typeface="+mn-ea"/>
              <a:cs typeface="华文宋体" panose="02010600040101010101" charset="-122"/>
              <a:sym typeface="+mn-ea"/>
            </a:endParaRPr>
          </a:p>
          <a:p>
            <a:r>
              <a:rPr lang="zh-CN" sz="1600" dirty="0" smtClean="0">
                <a:solidFill>
                  <a:schemeClr val="tx1"/>
                </a:solidFill>
                <a:latin typeface="+mn-ea"/>
                <a:cs typeface="华文宋体" panose="02010600040101010101" charset="-122"/>
                <a:sym typeface="+mn-ea"/>
              </a:rPr>
              <a:t>③强弱金叉有别</a:t>
            </a:r>
            <a:endParaRPr lang="zh-CN" sz="1600" dirty="0" smtClean="0">
              <a:solidFill>
                <a:schemeClr val="tx1"/>
              </a:solidFill>
              <a:latin typeface="+mn-ea"/>
              <a:cs typeface="华文宋体" panose="02010600040101010101" charset="-122"/>
              <a:sym typeface="+mn-ea"/>
            </a:endParaRPr>
          </a:p>
          <a:p>
            <a:endParaRPr lang="zh-CN" sz="1600" dirty="0" smtClean="0">
              <a:solidFill>
                <a:schemeClr val="tx1"/>
              </a:solidFill>
              <a:latin typeface="+mn-ea"/>
              <a:cs typeface="华文宋体" panose="02010600040101010101" charset="-122"/>
              <a:sym typeface="+mn-ea"/>
            </a:endParaRPr>
          </a:p>
          <a:p>
            <a:endParaRPr lang="zh-CN" sz="1600" dirty="0" smtClean="0">
              <a:solidFill>
                <a:schemeClr val="tx1"/>
              </a:solidFill>
              <a:latin typeface="+mn-ea"/>
              <a:cs typeface="华文宋体" panose="02010600040101010101" charset="-122"/>
              <a:sym typeface="+mn-ea"/>
            </a:endParaRPr>
          </a:p>
          <a:p>
            <a:r>
              <a:rPr lang="zh-CN" sz="1600" dirty="0" smtClean="0">
                <a:solidFill>
                  <a:schemeClr val="tx1"/>
                </a:solidFill>
                <a:latin typeface="+mn-ea"/>
                <a:cs typeface="华文宋体" panose="02010600040101010101" charset="-122"/>
                <a:sym typeface="+mn-ea"/>
              </a:rPr>
              <a:t>④水上二次金叉的周期</a:t>
            </a:r>
            <a:endParaRPr lang="zh-CN" sz="1600" dirty="0" smtClean="0">
              <a:solidFill>
                <a:schemeClr val="tx1"/>
              </a:solidFill>
              <a:latin typeface="+mn-ea"/>
              <a:cs typeface="华文宋体" panose="02010600040101010101" charset="-122"/>
              <a:sym typeface="+mn-ea"/>
            </a:endParaRPr>
          </a:p>
        </p:txBody>
      </p:sp>
      <p:pic>
        <p:nvPicPr>
          <p:cNvPr id="2" name="图片 1"/>
          <p:cNvPicPr>
            <a:picLocks noChangeAspect="1"/>
          </p:cNvPicPr>
          <p:nvPr/>
        </p:nvPicPr>
        <p:blipFill>
          <a:blip r:embed="rId3"/>
          <a:stretch>
            <a:fillRect/>
          </a:stretch>
        </p:blipFill>
        <p:spPr>
          <a:xfrm>
            <a:off x="2999740" y="1168400"/>
            <a:ext cx="8605520" cy="4850130"/>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大盘状态</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157345" y="62230"/>
            <a:ext cx="387731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600" b="1" i="0" kern="1200" cap="none" spc="0" normalizeH="0" baseline="0">
                <a:solidFill>
                  <a:srgbClr val="FF0000"/>
                </a:solidFill>
              </a:rPr>
              <a:t>    </a:t>
            </a:r>
            <a:r>
              <a:rPr kumimoji="0" lang="zh-CN" altLang="en-US" sz="3600" b="1" i="0" kern="1200" cap="none" spc="0" normalizeH="0" baseline="0">
                <a:solidFill>
                  <a:schemeClr val="bg1"/>
                </a:solidFill>
              </a:rPr>
              <a:t>大盘状态</a:t>
            </a:r>
            <a:endParaRPr kumimoji="0" lang="zh-CN" altLang="en-US" sz="3600" b="1" i="0" kern="1200" cap="none" spc="0" normalizeH="0" baseline="0">
              <a:solidFill>
                <a:schemeClr val="bg1"/>
              </a:solidFill>
            </a:endParaRPr>
          </a:p>
        </p:txBody>
      </p:sp>
      <p:pic>
        <p:nvPicPr>
          <p:cNvPr id="5" name="图片 4"/>
          <p:cNvPicPr>
            <a:picLocks noChangeAspect="1"/>
          </p:cNvPicPr>
          <p:nvPr/>
        </p:nvPicPr>
        <p:blipFill>
          <a:blip r:embed="rId2"/>
          <a:stretch>
            <a:fillRect/>
          </a:stretch>
        </p:blipFill>
        <p:spPr>
          <a:xfrm>
            <a:off x="7787005" y="3899535"/>
            <a:ext cx="685800" cy="457200"/>
          </a:xfrm>
          <a:prstGeom prst="rect">
            <a:avLst/>
          </a:prstGeom>
        </p:spPr>
      </p:pic>
      <p:pic>
        <p:nvPicPr>
          <p:cNvPr id="7" name="图片 6"/>
          <p:cNvPicPr>
            <a:picLocks noChangeAspect="1"/>
          </p:cNvPicPr>
          <p:nvPr/>
        </p:nvPicPr>
        <p:blipFill>
          <a:blip r:embed="rId3"/>
          <a:srcRect l="13718"/>
          <a:stretch>
            <a:fillRect/>
          </a:stretch>
        </p:blipFill>
        <p:spPr>
          <a:xfrm>
            <a:off x="640715" y="1092835"/>
            <a:ext cx="6126480" cy="4871085"/>
          </a:xfrm>
          <a:prstGeom prst="rect">
            <a:avLst/>
          </a:prstGeom>
          <a:ln>
            <a:solidFill>
              <a:schemeClr val="accent2"/>
            </a:solidFill>
          </a:ln>
        </p:spPr>
      </p:pic>
      <p:pic>
        <p:nvPicPr>
          <p:cNvPr id="8" name="图片 7"/>
          <p:cNvPicPr>
            <a:picLocks noChangeAspect="1"/>
          </p:cNvPicPr>
          <p:nvPr/>
        </p:nvPicPr>
        <p:blipFill>
          <a:blip r:embed="rId4"/>
          <a:stretch>
            <a:fillRect/>
          </a:stretch>
        </p:blipFill>
        <p:spPr>
          <a:xfrm>
            <a:off x="7296785" y="944880"/>
            <a:ext cx="3777615" cy="5166995"/>
          </a:xfrm>
          <a:prstGeom prst="rect">
            <a:avLst/>
          </a:prstGeom>
          <a:ln>
            <a:solidFill>
              <a:schemeClr val="accent6"/>
            </a:solidFill>
          </a:ln>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04615" y="36830"/>
            <a:ext cx="56635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altLang="en-US" sz="3600" b="1" i="0" kern="1200" cap="none" spc="0" normalizeH="0" baseline="0">
                <a:solidFill>
                  <a:schemeClr val="bg1"/>
                </a:solidFill>
              </a:rPr>
              <a:t>短线王特训营课程安排</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82245" y="1328420"/>
            <a:ext cx="11576050" cy="4487545"/>
          </a:xfrm>
          <a:prstGeom prst="rect">
            <a:avLst/>
          </a:prstGeom>
        </p:spPr>
      </p:pic>
      <p:sp>
        <p:nvSpPr>
          <p:cNvPr id="2" name="矩形 1"/>
          <p:cNvSpPr/>
          <p:nvPr/>
        </p:nvSpPr>
        <p:spPr>
          <a:xfrm>
            <a:off x="5455920" y="1370965"/>
            <a:ext cx="4905375" cy="2697480"/>
          </a:xfrm>
          <a:prstGeom prst="rect">
            <a:avLst/>
          </a:prstGeom>
          <a:ln w="28575" cap="flat" cmpd="sng" algn="ctr">
            <a:solidFill>
              <a:srgbClr val="FF0000"/>
            </a:solidFill>
            <a:prstDash val="sysDot"/>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盈利模式</a:t>
            </a: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上升回档</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盈利模式回顾</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nvGrpSpPr>
          <p:cNvPr id="21" name="组合 20"/>
          <p:cNvGrpSpPr/>
          <p:nvPr/>
        </p:nvGrpSpPr>
        <p:grpSpPr>
          <a:xfrm>
            <a:off x="69850" y="1323340"/>
            <a:ext cx="6490970" cy="4728210"/>
            <a:chOff x="7702" y="1793"/>
            <a:chExt cx="11137" cy="7941"/>
          </a:xfrm>
        </p:grpSpPr>
        <p:grpSp>
          <p:nvGrpSpPr>
            <p:cNvPr id="10" name="组合 9"/>
            <p:cNvGrpSpPr/>
            <p:nvPr/>
          </p:nvGrpSpPr>
          <p:grpSpPr>
            <a:xfrm>
              <a:off x="8213" y="2163"/>
              <a:ext cx="10061" cy="6630"/>
              <a:chOff x="-80" y="2061"/>
              <a:chExt cx="13490" cy="64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90"/>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80" y="7588"/>
                <a:ext cx="2800" cy="970"/>
              </a:xfrm>
              <a:prstGeom prst="rect">
                <a:avLst/>
              </a:prstGeom>
              <a:noFill/>
            </p:spPr>
            <p:txBody>
              <a:bodyPr wrap="none" lIns="67500" tIns="35100" rIns="67500" bIns="35100" anchor="ctr" anchorCtr="0">
                <a:noAutofit/>
              </a:bodyPr>
              <a:p>
                <a:pPr algn="r">
                  <a:lnSpc>
                    <a:spcPct val="140000"/>
                  </a:lnSpc>
                </a:pPr>
                <a:r>
                  <a:rPr lang="zh-CN" altLang="en-US" sz="1400" dirty="0">
                    <a:solidFill>
                      <a:schemeClr val="accent2">
                        <a:lumMod val="75000"/>
                      </a:schemeClr>
                    </a:solidFill>
                    <a:ea typeface="微软雅黑" panose="020B0503020204020204" charset="-122"/>
                    <a:sym typeface="+mn-ea"/>
                  </a:rPr>
                  <a:t>强弱金叉</a:t>
                </a:r>
                <a:endParaRPr lang="zh-CN" altLang="en-US" sz="1400" dirty="0">
                  <a:solidFill>
                    <a:schemeClr val="accent2">
                      <a:lumMod val="75000"/>
                    </a:schemeClr>
                  </a:solidFill>
                  <a:ea typeface="微软雅黑" panose="020B0503020204020204" charset="-122"/>
                  <a:sym typeface="+mn-ea"/>
                </a:endParaRPr>
              </a:p>
              <a:p>
                <a:pPr algn="r">
                  <a:lnSpc>
                    <a:spcPct val="140000"/>
                  </a:lnSpc>
                </a:pPr>
                <a:r>
                  <a:rPr lang="zh-CN" altLang="en-US" sz="1400" dirty="0">
                    <a:solidFill>
                      <a:schemeClr val="accent2">
                        <a:lumMod val="75000"/>
                      </a:schemeClr>
                    </a:solidFill>
                    <a:ea typeface="微软雅黑" panose="020B0503020204020204" charset="-122"/>
                    <a:sym typeface="+mn-ea"/>
                  </a:rPr>
                  <a:t>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555" y="7751"/>
                <a:ext cx="2370" cy="807"/>
              </a:xfrm>
              <a:prstGeom prst="rect">
                <a:avLst/>
              </a:prstGeom>
              <a:noFill/>
            </p:spPr>
            <p:txBody>
              <a:bodyPr wrap="none" lIns="67500" tIns="35100" rIns="67500" bIns="35100" anchor="ctr" anchorCtr="0">
                <a:noAutofit/>
              </a:bodyPr>
              <a:p>
                <a:pPr algn="r">
                  <a:lnSpc>
                    <a:spcPct val="160000"/>
                  </a:lnSpc>
                  <a:buClrTx/>
                  <a:buSzTx/>
                  <a:buFontTx/>
                </a:pPr>
                <a:r>
                  <a:rPr lang="zh-CN" altLang="en-US" sz="1400" dirty="0">
                    <a:solidFill>
                      <a:schemeClr val="accent2">
                        <a:lumMod val="75000"/>
                      </a:schemeClr>
                    </a:solidFill>
                    <a:ea typeface="微软雅黑" panose="020B0503020204020204" charset="-122"/>
                  </a:rPr>
                  <a:t>红肥绿瘦</a:t>
                </a:r>
                <a:r>
                  <a:rPr lang="en-US" altLang="zh-CN" sz="1400" dirty="0">
                    <a:solidFill>
                      <a:schemeClr val="accent2">
                        <a:lumMod val="75000"/>
                      </a:schemeClr>
                    </a:solidFill>
                    <a:ea typeface="微软雅黑" panose="020B0503020204020204" charset="-122"/>
                  </a:rPr>
                  <a:t> </a:t>
                </a:r>
                <a:endParaRPr lang="en-US" altLang="zh-CN" sz="1400" dirty="0">
                  <a:solidFill>
                    <a:schemeClr val="accent2">
                      <a:lumMod val="75000"/>
                    </a:schemeClr>
                  </a:solidFill>
                  <a:ea typeface="微软雅黑" panose="020B0503020204020204" charset="-122"/>
                </a:endParaRPr>
              </a:p>
              <a:p>
                <a:pPr algn="r">
                  <a:lnSpc>
                    <a:spcPct val="160000"/>
                  </a:lnSpc>
                  <a:buClrTx/>
                  <a:buSzTx/>
                  <a:buFontTx/>
                </a:pPr>
                <a:r>
                  <a:rPr lang="zh-CN" altLang="en-US" sz="1400" dirty="0">
                    <a:solidFill>
                      <a:schemeClr val="accent2">
                        <a:lumMod val="75000"/>
                      </a:schemeClr>
                    </a:solidFill>
                    <a:ea typeface="微软雅黑" panose="020B0503020204020204" charset="-122"/>
                  </a:rPr>
                  <a:t>回档低吸</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500"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5928" y="7123"/>
              <a:ext cx="2433" cy="765"/>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sp>
        <p:nvSpPr>
          <p:cNvPr id="5" name="文本框 4"/>
          <p:cNvSpPr txBox="1"/>
          <p:nvPr/>
        </p:nvSpPr>
        <p:spPr>
          <a:xfrm>
            <a:off x="6896100" y="1083310"/>
            <a:ext cx="4686300" cy="460375"/>
          </a:xfrm>
          <a:prstGeom prst="rect">
            <a:avLst/>
          </a:prstGeom>
          <a:noFill/>
        </p:spPr>
        <p:txBody>
          <a:bodyPr wrap="square" rtlCol="0" anchor="t">
            <a:spAutoFit/>
          </a:bodyPr>
          <a:p>
            <a:pPr marR="0" indent="0" algn="ctr" defTabSz="914400" fontAlgn="auto">
              <a:lnSpc>
                <a:spcPct val="100000"/>
              </a:lnSpc>
              <a:spcBef>
                <a:spcPts val="0"/>
              </a:spcBef>
              <a:spcAft>
                <a:spcPts val="0"/>
              </a:spcAft>
              <a:buClrTx/>
              <a:buSzTx/>
              <a:buFontTx/>
              <a:buNone/>
              <a:defRPr/>
            </a:pPr>
            <a:r>
              <a:rPr lang="zh-CN"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盈利模式：上升回档</a:t>
            </a:r>
            <a:endParaRPr lang="zh-CN" altLang="en-US"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0"/>
          <a:stretch>
            <a:fillRect/>
          </a:stretch>
        </p:blipFill>
        <p:spPr>
          <a:xfrm>
            <a:off x="6622415" y="1691640"/>
            <a:ext cx="5281295" cy="4359910"/>
          </a:xfrm>
          <a:prstGeom prst="rect">
            <a:avLst/>
          </a:prstGeom>
        </p:spPr>
      </p:pic>
    </p:spTree>
    <p:custDataLst>
      <p:tags r:id="rId2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选股细节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文本框 6"/>
          <p:cNvSpPr txBox="1"/>
          <p:nvPr>
            <p:custDataLst>
              <p:tags r:id="rId3"/>
            </p:custDataLst>
          </p:nvPr>
        </p:nvSpPr>
        <p:spPr>
          <a:xfrm>
            <a:off x="7320280" y="973455"/>
            <a:ext cx="4228465" cy="5107940"/>
          </a:xfrm>
          <a:prstGeom prst="rect">
            <a:avLst/>
          </a:prstGeom>
          <a:noFill/>
        </p:spPr>
        <p:txBody>
          <a:bodyPr wrap="square" rtlCol="0" anchor="t">
            <a:spAutoFit/>
          </a:bodyPr>
          <a:p>
            <a:r>
              <a:rPr lang="zh-CN" altLang="en-US" sz="1600" b="1" dirty="0" smtClean="0">
                <a:solidFill>
                  <a:srgbClr val="FF0000"/>
                </a:solidFill>
                <a:latin typeface="+mn-ea"/>
                <a:cs typeface="华文宋体" panose="02010600040101010101" charset="-122"/>
                <a:sym typeface="+mn-ea"/>
              </a:rPr>
              <a:t>细节</a:t>
            </a:r>
            <a:endParaRPr lang="zh-CN" altLang="en-US" sz="1600" b="1" dirty="0" smtClean="0">
              <a:solidFill>
                <a:srgbClr val="FF0000"/>
              </a:solidFill>
              <a:latin typeface="+mn-ea"/>
              <a:cs typeface="华文宋体" panose="02010600040101010101" charset="-122"/>
              <a:sym typeface="+mn-ea"/>
            </a:endParaRPr>
          </a:p>
          <a:p>
            <a:endParaRPr lang="zh-CN" altLang="en-US" sz="1600" b="1"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①金叉类型</a:t>
            </a:r>
            <a:endParaRPr lang="zh-CN" altLang="en-US" sz="1600"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（底背离金叉）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accent6">
                    <a:lumMod val="75000"/>
                  </a:schemeClr>
                </a:solidFill>
                <a:latin typeface="+mn-ea"/>
                <a:cs typeface="华文宋体" panose="02010600040101010101" charset="-122"/>
                <a:sym typeface="+mn-ea"/>
              </a:rPr>
              <a:t>（强势金叉较好）</a:t>
            </a:r>
            <a:endParaRPr lang="zh-CN" altLang="en-US" sz="1400" dirty="0" smtClean="0">
              <a:solidFill>
                <a:schemeClr val="accent6">
                  <a:lumMod val="75000"/>
                </a:schemeClr>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（注意水上二次金叉）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（上升中继假跌破弱金叉）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（金叉的天数）</a:t>
            </a:r>
            <a:endParaRPr lang="zh-CN" altLang="en-US" sz="1400" dirty="0" smtClean="0">
              <a:solidFill>
                <a:schemeClr val="tx1"/>
              </a:solidFill>
              <a:latin typeface="+mn-ea"/>
              <a:cs typeface="华文宋体" panose="02010600040101010101" charset="-122"/>
              <a:sym typeface="+mn-ea"/>
            </a:endParaRPr>
          </a:p>
          <a:p>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②与辅助线的距离</a:t>
            </a:r>
            <a:endParaRPr lang="zh-CN" altLang="en-US" sz="1600" dirty="0" smtClean="0">
              <a:solidFill>
                <a:srgbClr val="FF0000"/>
              </a:solidFill>
              <a:latin typeface="+mn-ea"/>
              <a:cs typeface="华文宋体" panose="02010600040101010101" charset="-122"/>
              <a:sym typeface="+mn-ea"/>
            </a:endParaRPr>
          </a:p>
          <a:p>
            <a:r>
              <a:rPr lang="zh-CN" altLang="en-US" sz="1400" dirty="0" smtClean="0">
                <a:solidFill>
                  <a:schemeClr val="tx1"/>
                </a:solidFill>
                <a:highlight>
                  <a:srgbClr val="FFFF00"/>
                </a:highlight>
                <a:latin typeface="+mn-ea"/>
                <a:cs typeface="华文宋体" panose="02010600040101010101" charset="-122"/>
                <a:sym typeface="+mn-ea"/>
              </a:rPr>
              <a:t>（辅助线首根反弹阳线</a:t>
            </a:r>
            <a:r>
              <a:rPr lang="en-US" altLang="zh-CN" sz="1400" dirty="0" smtClean="0">
                <a:solidFill>
                  <a:schemeClr val="tx1"/>
                </a:solidFill>
                <a:highlight>
                  <a:srgbClr val="FFFF00"/>
                </a:highlight>
                <a:latin typeface="+mn-ea"/>
                <a:cs typeface="华文宋体" panose="02010600040101010101" charset="-122"/>
                <a:sym typeface="+mn-ea"/>
              </a:rPr>
              <a:t>+</a:t>
            </a:r>
            <a:r>
              <a:rPr lang="zh-CN" altLang="en-US" sz="1400" dirty="0" smtClean="0">
                <a:solidFill>
                  <a:schemeClr val="tx1"/>
                </a:solidFill>
                <a:highlight>
                  <a:srgbClr val="FFFF00"/>
                </a:highlight>
                <a:latin typeface="+mn-ea"/>
                <a:cs typeface="华文宋体" panose="02010600040101010101" charset="-122"/>
                <a:sym typeface="+mn-ea"/>
              </a:rPr>
              <a:t>金叉初期</a:t>
            </a:r>
            <a:r>
              <a:rPr lang="en-US" altLang="zh-CN" sz="1400" dirty="0" smtClean="0">
                <a:solidFill>
                  <a:schemeClr val="tx1"/>
                </a:solidFill>
                <a:highlight>
                  <a:srgbClr val="FFFF00"/>
                </a:highlight>
                <a:latin typeface="+mn-ea"/>
                <a:cs typeface="华文宋体" panose="02010600040101010101" charset="-122"/>
                <a:sym typeface="+mn-ea"/>
              </a:rPr>
              <a:t>→</a:t>
            </a:r>
            <a:r>
              <a:rPr lang="zh-CN" altLang="en-US" sz="1400" dirty="0" smtClean="0">
                <a:solidFill>
                  <a:schemeClr val="tx1"/>
                </a:solidFill>
                <a:highlight>
                  <a:srgbClr val="FFFF00"/>
                </a:highlight>
                <a:latin typeface="+mn-ea"/>
                <a:cs typeface="华文宋体" panose="02010600040101010101" charset="-122"/>
                <a:sym typeface="+mn-ea"/>
              </a:rPr>
              <a:t>右侧买点）</a:t>
            </a:r>
            <a:endParaRPr lang="zh-CN" altLang="en-US" sz="1400" dirty="0" smtClean="0">
              <a:solidFill>
                <a:schemeClr val="tx1"/>
              </a:solidFill>
              <a:highlight>
                <a:srgbClr val="FFFF00"/>
              </a:highlight>
              <a:latin typeface="+mn-ea"/>
              <a:cs typeface="华文宋体" panose="02010600040101010101" charset="-122"/>
              <a:sym typeface="+mn-ea"/>
            </a:endParaRPr>
          </a:p>
          <a:p>
            <a:r>
              <a:rPr lang="zh-CN" altLang="en-US" sz="1400" dirty="0" smtClean="0">
                <a:highlight>
                  <a:srgbClr val="FFFF00"/>
                </a:highlight>
                <a:latin typeface="+mn-ea"/>
                <a:cs typeface="华文宋体" panose="02010600040101010101" charset="-122"/>
                <a:sym typeface="+mn-ea"/>
              </a:rPr>
              <a:t>（回档辅助线</a:t>
            </a:r>
            <a:r>
              <a:rPr lang="en-US" altLang="zh-CN" sz="1400" dirty="0" smtClean="0">
                <a:highlight>
                  <a:srgbClr val="FFFF00"/>
                </a:highlight>
                <a:latin typeface="+mn-ea"/>
                <a:cs typeface="华文宋体" panose="02010600040101010101" charset="-122"/>
                <a:sym typeface="+mn-ea"/>
              </a:rPr>
              <a:t>+</a:t>
            </a:r>
            <a:r>
              <a:rPr lang="zh-CN" altLang="en-US" sz="1400" dirty="0" smtClean="0">
                <a:highlight>
                  <a:srgbClr val="FFFF00"/>
                </a:highlight>
                <a:latin typeface="+mn-ea"/>
                <a:cs typeface="华文宋体" panose="02010600040101010101" charset="-122"/>
                <a:sym typeface="+mn-ea"/>
              </a:rPr>
              <a:t>死叉末段</a:t>
            </a:r>
            <a:r>
              <a:rPr lang="en-US" altLang="zh-CN" sz="1400" dirty="0" smtClean="0">
                <a:highlight>
                  <a:srgbClr val="FFFF00"/>
                </a:highlight>
                <a:latin typeface="+mn-ea"/>
                <a:cs typeface="华文宋体" panose="02010600040101010101" charset="-122"/>
                <a:sym typeface="+mn-ea"/>
              </a:rPr>
              <a:t>→</a:t>
            </a:r>
            <a:r>
              <a:rPr lang="zh-CN" altLang="en-US" sz="1400" dirty="0" smtClean="0">
                <a:highlight>
                  <a:srgbClr val="FFFF00"/>
                </a:highlight>
                <a:latin typeface="+mn-ea"/>
                <a:cs typeface="华文宋体" panose="02010600040101010101" charset="-122"/>
                <a:sym typeface="+mn-ea"/>
              </a:rPr>
              <a:t>左侧买点）</a:t>
            </a:r>
            <a:endParaRPr lang="zh-CN" altLang="en-US" sz="1400" dirty="0" smtClean="0">
              <a:highlight>
                <a:srgbClr val="FFFF00"/>
              </a:highlight>
              <a:latin typeface="+mn-ea"/>
              <a:cs typeface="华文宋体" panose="02010600040101010101" charset="-122"/>
              <a:sym typeface="+mn-ea"/>
            </a:endParaRPr>
          </a:p>
          <a:p>
            <a:r>
              <a:rPr lang="zh-CN" altLang="en-US" sz="1400" dirty="0" smtClean="0">
                <a:highlight>
                  <a:srgbClr val="FFFF00"/>
                </a:highlight>
                <a:latin typeface="+mn-ea"/>
                <a:cs typeface="华文宋体" panose="02010600040101010101" charset="-122"/>
                <a:sym typeface="+mn-ea"/>
              </a:rPr>
              <a:t>（辅助线首次回档金叉--首B回档金叉）</a:t>
            </a:r>
            <a:endParaRPr lang="zh-CN" altLang="en-US" sz="1400" dirty="0" smtClean="0">
              <a:highlight>
                <a:srgbClr val="FFFF00"/>
              </a:highlight>
              <a:latin typeface="+mn-ea"/>
              <a:cs typeface="华文宋体" panose="02010600040101010101" charset="-122"/>
              <a:sym typeface="+mn-ea"/>
            </a:endParaRPr>
          </a:p>
          <a:p>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③主力净买额</a:t>
            </a:r>
            <a:endParaRPr lang="zh-CN" altLang="en-US" sz="1600" dirty="0" smtClean="0">
              <a:solidFill>
                <a:srgbClr val="FF0000"/>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（低位大红柱→主力异动，短期卖点）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（上升中继红肥绿瘦→主力控盘回档买入）</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（高位大绿柱→主力出货）</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（主力净买额一片红→主力对倒）</a:t>
            </a:r>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④安全性：</a:t>
            </a:r>
            <a:r>
              <a:rPr lang="zh-CN" altLang="en-US" sz="1400" dirty="0" smtClean="0">
                <a:latin typeface="+mn-ea"/>
                <a:cs typeface="华文宋体" panose="02010600040101010101" charset="-122"/>
                <a:sym typeface="+mn-ea"/>
              </a:rPr>
              <a:t>股价位置、筹码集中度、基本面</a:t>
            </a:r>
            <a:endParaRPr lang="zh-CN" altLang="en-US" sz="1600" dirty="0" smtClean="0">
              <a:solidFill>
                <a:srgbClr val="FF0000"/>
              </a:solidFill>
              <a:latin typeface="+mn-ea"/>
              <a:cs typeface="华文宋体" panose="02010600040101010101" charset="-122"/>
              <a:sym typeface="+mn-ea"/>
            </a:endParaRPr>
          </a:p>
          <a:p>
            <a:r>
              <a:rPr lang="zh-CN" altLang="en-US" sz="1600" dirty="0" smtClean="0">
                <a:solidFill>
                  <a:srgbClr val="FF0000"/>
                </a:solidFill>
                <a:latin typeface="+mn-ea"/>
                <a:cs typeface="华文宋体" panose="02010600040101010101" charset="-122"/>
                <a:sym typeface="+mn-ea"/>
              </a:rPr>
              <a:t>⑤上攻动能：</a:t>
            </a:r>
            <a:r>
              <a:rPr lang="zh-CN" altLang="en-US" sz="1400" dirty="0" smtClean="0">
                <a:latin typeface="+mn-ea"/>
                <a:cs typeface="华文宋体" panose="02010600040101010101" charset="-122"/>
                <a:sym typeface="+mn-ea"/>
              </a:rPr>
              <a:t>风口题材、反弹高度（会不会顶背离死叉，例如今天的内参）</a:t>
            </a:r>
            <a:endParaRPr lang="zh-CN" altLang="en-US" sz="1400" dirty="0" smtClean="0">
              <a:latin typeface="+mn-ea"/>
              <a:cs typeface="华文宋体" panose="02010600040101010101" charset="-122"/>
              <a:sym typeface="+mn-ea"/>
            </a:endParaRPr>
          </a:p>
        </p:txBody>
      </p:sp>
      <p:pic>
        <p:nvPicPr>
          <p:cNvPr id="3" name="图片 2"/>
          <p:cNvPicPr>
            <a:picLocks noChangeAspect="1"/>
          </p:cNvPicPr>
          <p:nvPr/>
        </p:nvPicPr>
        <p:blipFill>
          <a:blip r:embed="rId4"/>
          <a:stretch>
            <a:fillRect/>
          </a:stretch>
        </p:blipFill>
        <p:spPr>
          <a:xfrm>
            <a:off x="900430" y="909955"/>
            <a:ext cx="6112510" cy="5491480"/>
          </a:xfrm>
          <a:prstGeom prst="rect">
            <a:avLst/>
          </a:prstGeom>
          <a:ln>
            <a:solidFill>
              <a:schemeClr val="accent1">
                <a:lumMod val="40000"/>
                <a:lumOff val="60000"/>
              </a:schemeClr>
            </a:solidFill>
          </a:ln>
        </p:spPr>
      </p:pic>
      <p:sp>
        <p:nvSpPr>
          <p:cNvPr id="5" name="文本框 4"/>
          <p:cNvSpPr txBox="1"/>
          <p:nvPr/>
        </p:nvSpPr>
        <p:spPr>
          <a:xfrm>
            <a:off x="916940" y="5807075"/>
            <a:ext cx="2138680" cy="521970"/>
          </a:xfrm>
          <a:prstGeom prst="rect">
            <a:avLst/>
          </a:prstGeom>
          <a:noFill/>
        </p:spPr>
        <p:txBody>
          <a:bodyPr wrap="square" rtlCol="0" anchor="t">
            <a:spAutoFit/>
          </a:bodyPr>
          <a:p>
            <a:r>
              <a:rPr lang="zh-CN" altLang="en-US" sz="1400" dirty="0" smtClean="0">
                <a:latin typeface="+mn-ea"/>
                <a:cs typeface="华文宋体" panose="02010600040101010101" charset="-122"/>
                <a:sym typeface="+mn-ea"/>
              </a:rPr>
              <a:t>涨停板：涨停复制</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未涨停：</a:t>
            </a:r>
            <a:endParaRPr lang="zh-CN" altLang="en-US" sz="1400" dirty="0" smtClean="0">
              <a:latin typeface="+mn-ea"/>
              <a:cs typeface="华文宋体" panose="02010600040101010101" charset="-122"/>
              <a:sym typeface="+mn-ea"/>
            </a:endParaRPr>
          </a:p>
        </p:txBody>
      </p:sp>
    </p:spTree>
    <p:custDataLst>
      <p:tags r:id="rId5"/>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UNIT_PLACING_PICTURE_USER_VIEWPORT" val="{&quot;height&quot;:1539,&quot;width&quot;:39003}"/>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8.xml><?xml version="1.0" encoding="utf-8"?>
<p:tagLst xmlns:p="http://schemas.openxmlformats.org/presentationml/2006/main">
  <p:tag name="KSO_WPP_MARK_KEY" val="34a5c737-2527-451b-a6cc-313a70f4ce21"/>
  <p:tag name="COMMONDATA" val="eyJoZGlkIjoiOTQ1ZjcwNmNkMTFhMjA1Zjg5NzQyMTQ1MGUxYmIzMWEifQ=="/>
  <p:tag name="commondata" val="eyJoZGlkIjoiMjUxNmU2Yzc2MjNiNjJjZGFlY2Q1MzYxMGIzYTQ4YWE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7.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1.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2.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DIAGRAM_VIRTUALLY_FRAME" val="{&quot;height&quot;:158.85,&quot;left&quot;:81.5,&quot;top&quot;:96.05,&quot;width&quot;:795.85}"/>
</p:tagLst>
</file>

<file path=ppt/tags/tag7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158.85,&quot;left&quot;:81.5,&quot;top&quot;:96.05,&quot;width&quot;:795.85}"/>
</p:tagLst>
</file>

<file path=ppt/tags/tag8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1977</Words>
  <Application>WPS 演示</Application>
  <PresentationFormat>宽屏</PresentationFormat>
  <Paragraphs>206</Paragraphs>
  <Slides>21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Wingdings</vt:lpstr>
      <vt:lpstr>思源黑体 CN Light</vt:lpstr>
      <vt:lpstr>黑体</vt:lpstr>
      <vt:lpstr>微软雅黑</vt:lpstr>
      <vt:lpstr>思源黑体 CN Bold</vt:lpstr>
      <vt:lpstr>思源黑体 CN Medium</vt:lpstr>
      <vt:lpstr>思源黑体 CN Normal</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532</cp:revision>
  <dcterms:created xsi:type="dcterms:W3CDTF">2019-06-19T02:08:00Z</dcterms:created>
  <dcterms:modified xsi:type="dcterms:W3CDTF">2024-10-28T06:58:56Z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66AD1FA1C67D4010AB819694EA79968A_13</vt:lpwstr>
  </property>
</Properties>
</file>