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1"/>
  </p:handoutMasterIdLst>
  <p:sldIdLst>
    <p:sldId id="263" r:id="rId3"/>
    <p:sldId id="764" r:id="rId4"/>
    <p:sldId id="669" r:id="rId5"/>
    <p:sldId id="767" r:id="rId7"/>
    <p:sldId id="343" r:id="rId8"/>
    <p:sldId id="802" r:id="rId9"/>
    <p:sldId id="788" r:id="rId10"/>
    <p:sldId id="950" r:id="rId11"/>
    <p:sldId id="940" r:id="rId12"/>
    <p:sldId id="966" r:id="rId13"/>
    <p:sldId id="963" r:id="rId14"/>
    <p:sldId id="780" r:id="rId15"/>
    <p:sldId id="769" r:id="rId16"/>
    <p:sldId id="770" r:id="rId17"/>
    <p:sldId id="771" r:id="rId18"/>
    <p:sldId id="273" r:id="rId19"/>
    <p:sldId id="962" r:id="rId20"/>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7" name="熊仪_aYju7RJj" initials="熊" lastIdx="0"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B928"/>
    <a:srgbClr val="FF0EFF"/>
    <a:srgbClr val="FFFAD7"/>
    <a:srgbClr val="FFFD9C"/>
    <a:srgbClr val="FFFEED"/>
    <a:srgbClr val="FFF5AD"/>
    <a:srgbClr val="FFF9CA"/>
    <a:srgbClr val="FFF4A1"/>
    <a:srgbClr val="F5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2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14.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举例立讯精密、盛宏股份</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人永远赚不到</a:t>
            </a:r>
            <a:r>
              <a:rPr lang="en-US" altLang="zh-CN"/>
              <a:t>ta</a:t>
            </a:r>
            <a:r>
              <a:rPr lang="zh-CN" altLang="en-US"/>
              <a:t>认知以外的钱</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6" name="矩形 5"/>
          <p:cNvSpPr/>
          <p:nvPr userDrawn="1"/>
        </p:nvSpPr>
        <p:spPr>
          <a:xfrm>
            <a:off x="0" y="780415"/>
            <a:ext cx="12191365" cy="607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13" name="文本框 12"/>
          <p:cNvSpPr txBox="1"/>
          <p:nvPr userDrawn="1">
            <p:custDataLst>
              <p:tags r:id="rId5"/>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4" name="图片 3" descr="画板 1 拷贝"/>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4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4.png"/><Relationship Id="rId1" Type="http://schemas.openxmlformats.org/officeDocument/2006/relationships/tags" Target="../tags/tag42.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tags" Target="../tags/tag8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3.xml"/><Relationship Id="rId5" Type="http://schemas.openxmlformats.org/officeDocument/2006/relationships/tags" Target="../tags/tag8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83.xml"/><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3.xml"/><Relationship Id="rId6" Type="http://schemas.openxmlformats.org/officeDocument/2006/relationships/tags" Target="../tags/tag90.xml"/><Relationship Id="rId5" Type="http://schemas.openxmlformats.org/officeDocument/2006/relationships/image" Target="../media/image17.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3.xml"/><Relationship Id="rId5" Type="http://schemas.openxmlformats.org/officeDocument/2006/relationships/tags" Target="../tags/tag93.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ags" Target="../tags/tag92.xml"/><Relationship Id="rId1" Type="http://schemas.openxmlformats.org/officeDocument/2006/relationships/tags" Target="../tags/tag91.xml"/></Relationships>
</file>

<file path=ppt/slides/_rels/slide15.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image" Target="../media/image20.png"/><Relationship Id="rId17" Type="http://schemas.openxmlformats.org/officeDocument/2006/relationships/comments" Target="../comments/comment3.xml"/><Relationship Id="rId16" Type="http://schemas.openxmlformats.org/officeDocument/2006/relationships/notesSlide" Target="../notesSlides/notesSlide10.xml"/><Relationship Id="rId15" Type="http://schemas.openxmlformats.org/officeDocument/2006/relationships/slideLayout" Target="../slideLayouts/slideLayout3.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tags" Target="../tags/tag94.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tags" Target="../tags/tag111.xml"/><Relationship Id="rId5" Type="http://schemas.openxmlformats.org/officeDocument/2006/relationships/image" Target="../media/image2.png"/><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113.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xml"/><Relationship Id="rId3" Type="http://schemas.openxmlformats.org/officeDocument/2006/relationships/tags" Target="../tags/tag48.xml"/><Relationship Id="rId2" Type="http://schemas.openxmlformats.org/officeDocument/2006/relationships/image" Target="../media/image5.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4" Type="http://schemas.openxmlformats.org/officeDocument/2006/relationships/comments" Target="../comments/comment1.xml"/><Relationship Id="rId23" Type="http://schemas.openxmlformats.org/officeDocument/2006/relationships/notesSlide" Target="../notesSlides/notesSlide2.xml"/><Relationship Id="rId22" Type="http://schemas.openxmlformats.org/officeDocument/2006/relationships/slideLayout" Target="../slideLayouts/slideLayout3.xml"/><Relationship Id="rId21" Type="http://schemas.openxmlformats.org/officeDocument/2006/relationships/tags" Target="../tags/tag69.xml"/><Relationship Id="rId20" Type="http://schemas.openxmlformats.org/officeDocument/2006/relationships/image" Target="../media/image6.png"/><Relationship Id="rId2" Type="http://schemas.openxmlformats.org/officeDocument/2006/relationships/tags" Target="../tags/tag51.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9" Type="http://schemas.openxmlformats.org/officeDocument/2006/relationships/comments" Target="../comments/comment2.xml"/><Relationship Id="rId8" Type="http://schemas.openxmlformats.org/officeDocument/2006/relationships/notesSlide" Target="../notesSlides/notesSlide3.xml"/><Relationship Id="rId7" Type="http://schemas.openxmlformats.org/officeDocument/2006/relationships/slideLayout" Target="../slideLayouts/slideLayout3.xml"/><Relationship Id="rId6" Type="http://schemas.openxmlformats.org/officeDocument/2006/relationships/tags" Target="../tags/tag7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3.xml"/><Relationship Id="rId5" Type="http://schemas.openxmlformats.org/officeDocument/2006/relationships/tags" Target="../tags/tag7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76.xml"/><Relationship Id="rId1" Type="http://schemas.openxmlformats.org/officeDocument/2006/relationships/tags" Target="../tags/tag75.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tags" Target="../tags/tag79.xml"/><Relationship Id="rId2" Type="http://schemas.openxmlformats.org/officeDocument/2006/relationships/image" Target="../media/image11.png"/><Relationship Id="rId1"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0635" y="1350645"/>
            <a:ext cx="9650730" cy="2168525"/>
          </a:xfrm>
          <a:prstGeom prst="rect">
            <a:avLst/>
          </a:prstGeom>
          <a:noFill/>
          <a:ln w="12700" cmpd="sng">
            <a:noFill/>
            <a:prstDash val="solid"/>
          </a:ln>
        </p:spPr>
        <p:txBody>
          <a:bodyPr wrap="square" rtlCol="0">
            <a:noAutofit/>
          </a:bodyPr>
          <a:p>
            <a:pPr algn="ctr">
              <a:lnSpc>
                <a:spcPct val="120000"/>
              </a:lnSpc>
            </a:pPr>
            <a:r>
              <a:rPr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短线王</a:t>
            </a:r>
            <a:r>
              <a:rPr 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买卖</a:t>
            </a:r>
            <a:r>
              <a:rPr 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实战细节</a:t>
            </a:r>
            <a:endParaRPr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endParaRPr>
          </a:p>
          <a:p>
            <a:pPr algn="r"/>
            <a:endPar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pic>
        <p:nvPicPr>
          <p:cNvPr id="6" name="图片 5" descr="1"/>
          <p:cNvPicPr>
            <a:picLocks noChangeAspect="1"/>
          </p:cNvPicPr>
          <p:nvPr>
            <p:custDataLst>
              <p:tags r:id="rId1"/>
            </p:custDataLst>
          </p:nvPr>
        </p:nvPicPr>
        <p:blipFill>
          <a:blip r:embed="rId2"/>
          <a:stretch>
            <a:fillRect/>
          </a:stretch>
        </p:blipFill>
        <p:spPr>
          <a:xfrm>
            <a:off x="2707005" y="3855720"/>
            <a:ext cx="6777990" cy="460375"/>
          </a:xfrm>
          <a:prstGeom prst="rect">
            <a:avLst/>
          </a:prstGeom>
        </p:spPr>
      </p:pic>
      <p:sp>
        <p:nvSpPr>
          <p:cNvPr id="9" name="文本框 8"/>
          <p:cNvSpPr txBox="1"/>
          <p:nvPr>
            <p:custDataLst>
              <p:tags r:id="rId3"/>
            </p:custDataLst>
          </p:nvPr>
        </p:nvSpPr>
        <p:spPr>
          <a:xfrm>
            <a:off x="2707005" y="3903345"/>
            <a:ext cx="3143885" cy="36830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主讲老师</a:t>
            </a:r>
            <a:r>
              <a:rPr lang="en-US" altLang="zh-CN">
                <a:solidFill>
                  <a:srgbClr val="FF0000"/>
                </a:solidFill>
                <a:latin typeface="思源黑体 CN Medium" panose="020B0600000000000000" pitchFamily="34" charset="-122"/>
                <a:ea typeface="思源黑体 CN Medium" panose="020B0600000000000000" pitchFamily="34" charset="-122"/>
              </a:rPr>
              <a:t>       </a:t>
            </a:r>
            <a:r>
              <a:rPr lang="zh-CN" altLang="en-US" dirty="0">
                <a:solidFill>
                  <a:srgbClr val="DDEAFF"/>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梁洁云</a:t>
            </a: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1" name="文本框 10"/>
          <p:cNvSpPr txBox="1"/>
          <p:nvPr>
            <p:custDataLst>
              <p:tags r:id="rId4"/>
            </p:custDataLst>
          </p:nvPr>
        </p:nvSpPr>
        <p:spPr>
          <a:xfrm>
            <a:off x="6392545" y="3903345"/>
            <a:ext cx="3623945" cy="64516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执业编号</a:t>
            </a:r>
            <a:r>
              <a:rPr lang="en-US" altLang="zh-CN">
                <a:solidFill>
                  <a:srgbClr val="FF0000"/>
                </a:solidFill>
                <a:latin typeface="思源黑体 CN Medium" panose="020B0600000000000000" pitchFamily="34" charset="-122"/>
                <a:ea typeface="思源黑体 CN Medium" panose="020B0600000000000000" pitchFamily="34" charset="-122"/>
              </a:rPr>
              <a:t>  </a:t>
            </a:r>
            <a:r>
              <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A1120619060027</a:t>
            </a:r>
            <a:endParaRPr lang="en-US" altLang="zh-CN" dirty="0">
              <a:solidFill>
                <a:srgbClr val="DDEAF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a:solidFill>
                <a:schemeClr val="bg1"/>
              </a:solidFill>
              <a:latin typeface="思源黑体 CN Normal" panose="020B0400000000000000" charset="-122"/>
              <a:ea typeface="思源黑体 CN Normal" panose="020B0400000000000000" charset="-122"/>
            </a:endParaRPr>
          </a:p>
        </p:txBody>
      </p:sp>
      <p:sp>
        <p:nvSpPr>
          <p:cNvPr id="3" name="文本框 2"/>
          <p:cNvSpPr txBox="1"/>
          <p:nvPr/>
        </p:nvSpPr>
        <p:spPr>
          <a:xfrm>
            <a:off x="5582285" y="3229610"/>
            <a:ext cx="1663700" cy="398780"/>
          </a:xfrm>
          <a:prstGeom prst="rect">
            <a:avLst/>
          </a:prstGeom>
          <a:noFill/>
        </p:spPr>
        <p:txBody>
          <a:bodyPr wrap="square" rtlCol="0" anchor="t">
            <a:spAutoFit/>
          </a:bodyPr>
          <a:p>
            <a:pPr algn="r"/>
            <a:r>
              <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2025-03-10</a:t>
            </a:r>
            <a:endPar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indent="0" algn="l">
              <a:lnSpc>
                <a:spcPct val="90000"/>
              </a:lnSpc>
              <a:spcBef>
                <a:spcPts val="0"/>
              </a:spcBef>
              <a:spcAft>
                <a:spcPts val="800"/>
              </a:spcAft>
              <a:buSzPct val="100000"/>
              <a:buNone/>
            </a:pPr>
            <a:r>
              <a:rPr lang="en-US" altLang="zh-CN" sz="4000" spc="50">
                <a:latin typeface="微软雅黑" panose="020B0503020204020204" charset="-122"/>
                <a:ea typeface="微软雅黑" panose="020B0503020204020204" charset="-122"/>
                <a:cs typeface="微软雅黑" panose="020B0503020204020204" charset="-122"/>
                <a:sym typeface="+mn-ea"/>
              </a:rPr>
              <a:t>           </a:t>
            </a:r>
            <a:r>
              <a:rPr lang="zh-CN" altLang="en-US" sz="4000" spc="50">
                <a:solidFill>
                  <a:schemeClr val="bg1"/>
                </a:solidFill>
                <a:latin typeface="微软雅黑" panose="020B0503020204020204" charset="-122"/>
                <a:ea typeface="微软雅黑" panose="020B0503020204020204" charset="-122"/>
                <a:cs typeface="微软雅黑" panose="020B0503020204020204" charset="-122"/>
                <a:sym typeface="+mn-ea"/>
              </a:rPr>
              <a:t>乖离率看买卖点</a:t>
            </a:r>
            <a:endParaRPr kumimoji="0" lang="zh-CN" altLang="en-US" sz="4000" b="0" i="0" kern="1200" cap="none" spc="50" normalizeH="0" baseline="0" noProof="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8" name="图片 7"/>
          <p:cNvPicPr/>
          <p:nvPr/>
        </p:nvPicPr>
        <p:blipFill>
          <a:blip r:embed="rId2"/>
          <a:srcRect l="1921" t="2890" r="1953" b="2662"/>
          <a:stretch>
            <a:fillRect/>
          </a:stretch>
        </p:blipFill>
        <p:spPr>
          <a:xfrm>
            <a:off x="6210935" y="1216660"/>
            <a:ext cx="5749925" cy="3423920"/>
          </a:xfrm>
          <a:prstGeom prst="rect">
            <a:avLst/>
          </a:prstGeom>
          <a:ln>
            <a:solidFill>
              <a:schemeClr val="tx1">
                <a:lumMod val="50000"/>
                <a:lumOff val="50000"/>
              </a:schemeClr>
            </a:solidFill>
          </a:ln>
        </p:spPr>
      </p:pic>
      <p:pic>
        <p:nvPicPr>
          <p:cNvPr id="7" name="图片 6"/>
          <p:cNvPicPr>
            <a:picLocks noChangeAspect="1"/>
          </p:cNvPicPr>
          <p:nvPr/>
        </p:nvPicPr>
        <p:blipFill>
          <a:blip r:embed="rId3"/>
          <a:stretch>
            <a:fillRect/>
          </a:stretch>
        </p:blipFill>
        <p:spPr>
          <a:xfrm>
            <a:off x="347980" y="1870710"/>
            <a:ext cx="6546850" cy="3483610"/>
          </a:xfrm>
          <a:prstGeom prst="rect">
            <a:avLst/>
          </a:prstGeom>
          <a:ln>
            <a:solidFill>
              <a:schemeClr val="tx1">
                <a:lumMod val="50000"/>
                <a:lumOff val="50000"/>
              </a:schemeClr>
            </a:solidFill>
          </a:ln>
        </p:spPr>
      </p:pic>
      <p:pic>
        <p:nvPicPr>
          <p:cNvPr id="9" name="图片 8"/>
          <p:cNvPicPr/>
          <p:nvPr/>
        </p:nvPicPr>
        <p:blipFill>
          <a:blip r:embed="rId4"/>
          <a:srcRect t="4247" b="3711"/>
          <a:stretch>
            <a:fillRect/>
          </a:stretch>
        </p:blipFill>
        <p:spPr>
          <a:xfrm>
            <a:off x="7186295" y="4023360"/>
            <a:ext cx="4503420" cy="2724785"/>
          </a:xfrm>
          <a:prstGeom prst="rect">
            <a:avLst/>
          </a:prstGeom>
          <a:ln>
            <a:solidFill>
              <a:schemeClr val="tx1"/>
            </a:solidFill>
          </a:ln>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81915"/>
            <a:ext cx="7722235" cy="704215"/>
          </a:xfrm>
          <a:prstGeom prst="rect">
            <a:avLst/>
          </a:prstGeom>
          <a:noFill/>
        </p:spPr>
        <p:txBody>
          <a:bodyPr wrap="square" rtlCol="0">
            <a:noAutofit/>
          </a:bodyPr>
          <a:p>
            <a:pPr indent="0" algn="l">
              <a:lnSpc>
                <a:spcPct val="90000"/>
              </a:lnSpc>
              <a:spcBef>
                <a:spcPts val="0"/>
              </a:spcBef>
              <a:spcAft>
                <a:spcPts val="800"/>
              </a:spcAft>
              <a:buSzPct val="100000"/>
              <a:buNone/>
            </a:pPr>
            <a:r>
              <a:rPr lang="en-US" altLang="zh-CN" sz="4000" spc="50">
                <a:latin typeface="微软雅黑" panose="020B0503020204020204" charset="-122"/>
                <a:ea typeface="微软雅黑" panose="020B0503020204020204" charset="-122"/>
                <a:cs typeface="微软雅黑" panose="020B0503020204020204" charset="-122"/>
                <a:sym typeface="+mn-ea"/>
              </a:rPr>
              <a:t>     </a:t>
            </a:r>
            <a:r>
              <a:rPr lang="zh-CN" altLang="en-US" sz="4000" spc="50">
                <a:solidFill>
                  <a:schemeClr val="bg1"/>
                </a:solidFill>
                <a:latin typeface="微软雅黑" panose="020B0503020204020204" charset="-122"/>
                <a:ea typeface="微软雅黑" panose="020B0503020204020204" charset="-122"/>
                <a:cs typeface="微软雅黑" panose="020B0503020204020204" charset="-122"/>
                <a:sym typeface="+mn-ea"/>
              </a:rPr>
              <a:t>辅助线上但</a:t>
            </a:r>
            <a:r>
              <a:rPr lang="zh-CN" altLang="en-US" sz="4000" spc="50">
                <a:solidFill>
                  <a:schemeClr val="bg1"/>
                </a:solidFill>
                <a:latin typeface="微软雅黑" panose="020B0503020204020204" charset="-122"/>
                <a:ea typeface="微软雅黑" panose="020B0503020204020204" charset="-122"/>
                <a:cs typeface="微软雅黑" panose="020B0503020204020204" charset="-122"/>
                <a:sym typeface="+mn-ea"/>
              </a:rPr>
              <a:t> 无量反弹为弱</a:t>
            </a:r>
            <a:endParaRPr kumimoji="0" lang="zh-CN" altLang="en-US" sz="4000" b="0" i="0" kern="1200" cap="none" spc="50" normalizeH="0" baseline="0" noProof="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8" name="图片 7"/>
          <p:cNvPicPr/>
          <p:nvPr/>
        </p:nvPicPr>
        <p:blipFill>
          <a:blip r:embed="rId3"/>
          <a:srcRect l="41274"/>
          <a:stretch>
            <a:fillRect/>
          </a:stretch>
        </p:blipFill>
        <p:spPr>
          <a:xfrm>
            <a:off x="5988685" y="910590"/>
            <a:ext cx="6203315" cy="4257675"/>
          </a:xfrm>
          <a:prstGeom prst="rect">
            <a:avLst/>
          </a:prstGeom>
          <a:ln>
            <a:solidFill>
              <a:schemeClr val="tx1">
                <a:lumMod val="65000"/>
                <a:lumOff val="35000"/>
              </a:schemeClr>
            </a:solidFill>
          </a:ln>
        </p:spPr>
      </p:pic>
      <p:pic>
        <p:nvPicPr>
          <p:cNvPr id="10" name="图片 9"/>
          <p:cNvPicPr/>
          <p:nvPr/>
        </p:nvPicPr>
        <p:blipFill>
          <a:blip r:embed="rId4"/>
          <a:stretch>
            <a:fillRect/>
          </a:stretch>
        </p:blipFill>
        <p:spPr>
          <a:xfrm>
            <a:off x="958850" y="3324543"/>
            <a:ext cx="5695950" cy="2714625"/>
          </a:xfrm>
          <a:prstGeom prst="rect">
            <a:avLst/>
          </a:prstGeom>
          <a:ln>
            <a:solidFill>
              <a:schemeClr val="tx1"/>
            </a:solidFill>
          </a:ln>
        </p:spPr>
      </p:pic>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sz="5400" dirty="0">
                <a:solidFill>
                  <a:schemeClr val="bg1"/>
                </a:solidFill>
                <a:latin typeface="思源黑体 CN Bold" panose="020B0800000000000000" charset="-122"/>
                <a:ea typeface="思源黑体 CN Bold" panose="020B0800000000000000" charset="-122"/>
                <a:sym typeface="+mn-ea"/>
              </a:rPr>
              <a:t>指标实战应用细节</a:t>
            </a:r>
            <a:endParaRPr lang="zh-CN"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66570" y="0"/>
            <a:ext cx="8898255" cy="676910"/>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4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zh-CN" altLang="en-US" sz="44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辅助线应用细节</a:t>
            </a:r>
            <a:endParaRPr kumimoji="0" lang="zh-CN" sz="4400" b="1"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3" name="文本框 2"/>
          <p:cNvSpPr txBox="1"/>
          <p:nvPr>
            <p:custDataLst>
              <p:tags r:id="rId3"/>
            </p:custDataLst>
          </p:nvPr>
        </p:nvSpPr>
        <p:spPr>
          <a:xfrm>
            <a:off x="464820" y="890270"/>
            <a:ext cx="11501120" cy="952500"/>
          </a:xfrm>
          <a:prstGeom prst="rect">
            <a:avLst/>
          </a:prstGeom>
          <a:noFill/>
        </p:spPr>
        <p:txBody>
          <a:bodyPr wrap="square" rtlCol="0" anchor="t">
            <a:spAutoFit/>
          </a:bodyPr>
          <a:p>
            <a:pPr algn="l">
              <a:lnSpc>
                <a:spcPct val="130000"/>
              </a:lnSpc>
            </a:pPr>
            <a:r>
              <a:rPr lang="zh-CN" altLang="en-US" sz="1600" b="1" dirty="0" smtClean="0">
                <a:solidFill>
                  <a:schemeClr val="tx1"/>
                </a:solidFill>
                <a:latin typeface="+mn-ea"/>
                <a:cs typeface="华文宋体" panose="02010600040101010101" charset="-122"/>
                <a:sym typeface="+mn-ea"/>
              </a:rPr>
              <a:t>智能辅助线定趋势：智能辅助线是一个</a:t>
            </a:r>
            <a:r>
              <a:rPr lang="zh-CN" altLang="en-US" sz="1600" b="1" dirty="0" smtClean="0">
                <a:solidFill>
                  <a:srgbClr val="FF0000"/>
                </a:solidFill>
                <a:latin typeface="+mn-ea"/>
                <a:cs typeface="华文宋体" panose="02010600040101010101" charset="-122"/>
                <a:sym typeface="+mn-ea"/>
              </a:rPr>
              <a:t>均线类的中期趋势型指标</a:t>
            </a:r>
            <a:r>
              <a:rPr lang="zh-CN" altLang="en-US" sz="1600" b="1" dirty="0" smtClean="0">
                <a:solidFill>
                  <a:schemeClr val="tx1"/>
                </a:solidFill>
                <a:latin typeface="+mn-ea"/>
                <a:cs typeface="华文宋体" panose="02010600040101010101" charset="-122"/>
                <a:sym typeface="+mn-ea"/>
              </a:rPr>
              <a:t>。通过股价与智能辅助线的线上线下关系以及智能辅助线本身的金叉死叉来判断股价所处的</a:t>
            </a:r>
            <a:r>
              <a:rPr lang="zh-CN" altLang="en-US" sz="1600" b="1" dirty="0" smtClean="0">
                <a:solidFill>
                  <a:srgbClr val="FF0000"/>
                </a:solidFill>
                <a:latin typeface="+mn-ea"/>
                <a:cs typeface="华文宋体" panose="02010600040101010101" charset="-122"/>
                <a:sym typeface="+mn-ea"/>
              </a:rPr>
              <a:t>趋势和拐点</a:t>
            </a:r>
            <a:r>
              <a:rPr lang="zh-CN" altLang="en-US" sz="1600" b="1" dirty="0" smtClean="0">
                <a:solidFill>
                  <a:schemeClr val="tx1"/>
                </a:solidFill>
                <a:latin typeface="+mn-ea"/>
                <a:cs typeface="华文宋体" panose="02010600040101010101" charset="-122"/>
                <a:sym typeface="+mn-ea"/>
              </a:rPr>
              <a:t>。股价在线上，中期趋势走好。股价在线下，中期趋势走坏。</a:t>
            </a:r>
            <a:endParaRPr lang="zh-CN" altLang="en-US" sz="1600" dirty="0" smtClean="0">
              <a:solidFill>
                <a:schemeClr val="tx1"/>
              </a:solidFill>
              <a:latin typeface="+mn-ea"/>
              <a:cs typeface="华文宋体" panose="02010600040101010101" charset="-122"/>
            </a:endParaRPr>
          </a:p>
          <a:p>
            <a:pPr algn="l">
              <a:lnSpc>
                <a:spcPct val="90000"/>
              </a:lnSpc>
            </a:pPr>
            <a:endParaRPr lang="zh-CN" altLang="en-US" sz="1600" dirty="0" smtClean="0">
              <a:solidFill>
                <a:schemeClr val="tx1"/>
              </a:solidFill>
              <a:latin typeface="+mn-ea"/>
              <a:cs typeface="华文宋体" panose="02010600040101010101" charset="-122"/>
            </a:endParaRPr>
          </a:p>
        </p:txBody>
      </p:sp>
      <p:pic>
        <p:nvPicPr>
          <p:cNvPr id="5" name="图片 4"/>
          <p:cNvPicPr>
            <a:picLocks noChangeAspect="1"/>
          </p:cNvPicPr>
          <p:nvPr>
            <p:custDataLst>
              <p:tags r:id="rId4"/>
            </p:custDataLst>
          </p:nvPr>
        </p:nvPicPr>
        <p:blipFill>
          <a:blip r:embed="rId5"/>
          <a:stretch>
            <a:fillRect/>
          </a:stretch>
        </p:blipFill>
        <p:spPr>
          <a:xfrm>
            <a:off x="789305" y="1768475"/>
            <a:ext cx="10613390" cy="4567555"/>
          </a:xfrm>
          <a:prstGeom prst="rect">
            <a:avLst/>
          </a:prstGeom>
          <a:ln>
            <a:solidFill>
              <a:schemeClr val="accent1">
                <a:lumMod val="40000"/>
                <a:lumOff val="60000"/>
              </a:schemeClr>
            </a:solidFill>
          </a:ln>
        </p:spPr>
      </p:pic>
      <p:sp>
        <p:nvSpPr>
          <p:cNvPr id="6" name="文本框 5"/>
          <p:cNvSpPr txBox="1"/>
          <p:nvPr/>
        </p:nvSpPr>
        <p:spPr>
          <a:xfrm>
            <a:off x="789305" y="5259705"/>
            <a:ext cx="3816985" cy="1076325"/>
          </a:xfrm>
          <a:prstGeom prst="rect">
            <a:avLst/>
          </a:prstGeom>
          <a:noFill/>
        </p:spPr>
        <p:txBody>
          <a:bodyPr wrap="square" rtlCol="0" anchor="t">
            <a:spAutoFit/>
          </a:bodyPr>
          <a:p>
            <a:r>
              <a:rPr lang="en-US" altLang="zh-CN" sz="1600" dirty="0">
                <a:solidFill>
                  <a:srgbClr val="0070C0"/>
                </a:solidFill>
                <a:latin typeface="思源黑体 CN Bold" panose="020B0800000000000000" charset="-122"/>
                <a:ea typeface="思源黑体 CN Bold" panose="020B0800000000000000" charset="-122"/>
                <a:sym typeface="+mn-ea"/>
              </a:rPr>
              <a:t>1</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金叉买点与死叉卖点</a:t>
            </a:r>
            <a:endParaRPr lang="en-US" alt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dirty="0">
                <a:solidFill>
                  <a:srgbClr val="0070C0"/>
                </a:solidFill>
                <a:latin typeface="思源黑体 CN Bold" panose="020B0800000000000000" charset="-122"/>
                <a:ea typeface="思源黑体 CN Bold" panose="020B0800000000000000" charset="-122"/>
                <a:sym typeface="+mn-ea"/>
              </a:rPr>
              <a:t>2</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支撑（回档买）与压力（反抽卖）</a:t>
            </a:r>
            <a:endParaRPr 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a:solidFill>
                  <a:srgbClr val="0070C0"/>
                </a:solidFill>
                <a:sym typeface="+mn-ea"/>
              </a:rPr>
              <a:t>3</a:t>
            </a:r>
            <a:r>
              <a:rPr lang="zh-CN" altLang="en-US" sz="1600">
                <a:solidFill>
                  <a:srgbClr val="0070C0"/>
                </a:solidFill>
                <a:sym typeface="+mn-ea"/>
              </a:rPr>
              <a:t>、</a:t>
            </a:r>
            <a:r>
              <a:rPr lang="zh-CN" sz="1600" dirty="0">
                <a:solidFill>
                  <a:srgbClr val="0070C0"/>
                </a:solidFill>
                <a:latin typeface="思源黑体 CN Bold" panose="020B0800000000000000" charset="-122"/>
                <a:ea typeface="思源黑体 CN Bold" panose="020B0800000000000000" charset="-122"/>
                <a:sym typeface="+mn-ea"/>
              </a:rPr>
              <a:t>假跌破（火眼金睛不割飞）</a:t>
            </a:r>
            <a:endParaRPr 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dirty="0">
                <a:solidFill>
                  <a:srgbClr val="0070C0"/>
                </a:solidFill>
                <a:latin typeface="思源黑体 CN Bold" panose="020B0800000000000000" charset="-122"/>
                <a:ea typeface="思源黑体 CN Bold" panose="020B0800000000000000" charset="-122"/>
                <a:sym typeface="+mn-ea"/>
              </a:rPr>
              <a:t>4</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假突破（火眼金睛不追涨）</a:t>
            </a:r>
            <a:endParaRPr lang="zh-CN" altLang="en-US" sz="1600" dirty="0">
              <a:solidFill>
                <a:srgbClr val="0070C0"/>
              </a:soli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主力净买额应用细节</a:t>
            </a:r>
            <a:endPar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8" name="文本框 7"/>
          <p:cNvSpPr txBox="1"/>
          <p:nvPr/>
        </p:nvSpPr>
        <p:spPr>
          <a:xfrm>
            <a:off x="812800" y="868045"/>
            <a:ext cx="10565765" cy="386080"/>
          </a:xfrm>
          <a:prstGeom prst="rect">
            <a:avLst/>
          </a:prstGeom>
          <a:noFill/>
        </p:spPr>
        <p:txBody>
          <a:bodyPr wrap="square" rtlCol="0" anchor="t">
            <a:spAutoFit/>
          </a:bodyPr>
          <a:p>
            <a:pPr>
              <a:lnSpc>
                <a:spcPct val="120000"/>
              </a:lnSpc>
            </a:pPr>
            <a:r>
              <a:rPr lang="zh-CN" altLang="en-US" sz="1600" b="1">
                <a:sym typeface="+mn-ea"/>
              </a:rPr>
              <a:t>主力净买额是</a:t>
            </a:r>
            <a:r>
              <a:rPr lang="zh-CN" altLang="en-US" sz="1600" b="1">
                <a:solidFill>
                  <a:schemeClr val="accent6">
                    <a:lumMod val="75000"/>
                  </a:schemeClr>
                </a:solidFill>
                <a:sym typeface="+mn-ea"/>
              </a:rPr>
              <a:t>对主力资金流向</a:t>
            </a:r>
            <a:r>
              <a:rPr lang="zh-CN" altLang="en-US" sz="1600" b="1">
                <a:sym typeface="+mn-ea"/>
              </a:rPr>
              <a:t>进行统计监控的指标，从全部成交的金额中提取出属于主力资金成交的部分。</a:t>
            </a:r>
            <a:endParaRPr lang="en-US" altLang="zh-CN" sz="1600" b="1">
              <a:sym typeface="+mn-ea"/>
            </a:endParaRPr>
          </a:p>
        </p:txBody>
      </p:sp>
      <p:sp>
        <p:nvSpPr>
          <p:cNvPr id="5" name="文本框 4"/>
          <p:cNvSpPr txBox="1"/>
          <p:nvPr/>
        </p:nvSpPr>
        <p:spPr>
          <a:xfrm>
            <a:off x="711835" y="1417955"/>
            <a:ext cx="5371465" cy="337185"/>
          </a:xfrm>
          <a:prstGeom prst="rect">
            <a:avLst/>
          </a:prstGeom>
          <a:noFill/>
        </p:spPr>
        <p:txBody>
          <a:bodyPr wrap="square" rtlCol="0" anchor="t">
            <a:spAutoFit/>
          </a:bodyPr>
          <a:p>
            <a:r>
              <a:rPr lang="zh-CN" altLang="en-US" sz="1600">
                <a:sym typeface="+mn-ea"/>
              </a:rPr>
              <a:t>①单根柱子看主力意图（低位吸筹减仓</a:t>
            </a:r>
            <a:r>
              <a:rPr lang="en-US" altLang="zh-CN" sz="1600">
                <a:sym typeface="+mn-ea"/>
              </a:rPr>
              <a:t>OR</a:t>
            </a:r>
            <a:r>
              <a:rPr lang="zh-CN" altLang="en-US" sz="1600">
                <a:sym typeface="+mn-ea"/>
              </a:rPr>
              <a:t>主力高位出货）</a:t>
            </a:r>
            <a:endParaRPr lang="zh-CN" altLang="en-US" sz="1600">
              <a:sym typeface="+mn-ea"/>
            </a:endParaRPr>
          </a:p>
        </p:txBody>
      </p:sp>
      <p:sp>
        <p:nvSpPr>
          <p:cNvPr id="6" name="文本框 5"/>
          <p:cNvSpPr txBox="1"/>
          <p:nvPr/>
        </p:nvSpPr>
        <p:spPr>
          <a:xfrm>
            <a:off x="7139940" y="1558290"/>
            <a:ext cx="4325620" cy="386080"/>
          </a:xfrm>
          <a:prstGeom prst="rect">
            <a:avLst/>
          </a:prstGeom>
          <a:noFill/>
        </p:spPr>
        <p:txBody>
          <a:bodyPr wrap="square" rtlCol="0" anchor="t">
            <a:spAutoFit/>
          </a:bodyPr>
          <a:p>
            <a:pPr>
              <a:lnSpc>
                <a:spcPct val="120000"/>
              </a:lnSpc>
            </a:pPr>
            <a:r>
              <a:rPr lang="en-US" altLang="zh-CN" sz="1600" b="1">
                <a:sym typeface="+mn-ea"/>
              </a:rPr>
              <a:t> </a:t>
            </a:r>
            <a:r>
              <a:rPr lang="zh-CN" altLang="en-US" sz="1600">
                <a:sym typeface="+mn-ea"/>
              </a:rPr>
              <a:t>②连续诺干根柱子看主力阶段意图（吸筹）</a:t>
            </a:r>
            <a:endParaRPr lang="zh-CN" altLang="en-US" sz="1600">
              <a:sym typeface="+mn-ea"/>
            </a:endParaRPr>
          </a:p>
        </p:txBody>
      </p:sp>
      <p:pic>
        <p:nvPicPr>
          <p:cNvPr id="7" name="图片 6"/>
          <p:cNvPicPr>
            <a:picLocks noChangeAspect="1"/>
          </p:cNvPicPr>
          <p:nvPr/>
        </p:nvPicPr>
        <p:blipFill>
          <a:blip r:embed="rId3"/>
          <a:srcRect l="12453"/>
          <a:stretch>
            <a:fillRect/>
          </a:stretch>
        </p:blipFill>
        <p:spPr>
          <a:xfrm>
            <a:off x="310515" y="1795145"/>
            <a:ext cx="6642735" cy="4378325"/>
          </a:xfrm>
          <a:prstGeom prst="rect">
            <a:avLst/>
          </a:prstGeom>
          <a:ln>
            <a:solidFill>
              <a:schemeClr val="accent1">
                <a:lumMod val="75000"/>
              </a:schemeClr>
            </a:solidFill>
          </a:ln>
        </p:spPr>
      </p:pic>
      <p:pic>
        <p:nvPicPr>
          <p:cNvPr id="9" name="图片 8"/>
          <p:cNvPicPr>
            <a:picLocks noChangeAspect="1"/>
          </p:cNvPicPr>
          <p:nvPr/>
        </p:nvPicPr>
        <p:blipFill>
          <a:blip r:embed="rId4"/>
          <a:stretch>
            <a:fillRect/>
          </a:stretch>
        </p:blipFill>
        <p:spPr>
          <a:xfrm>
            <a:off x="5781675" y="2017395"/>
            <a:ext cx="5996305" cy="4156075"/>
          </a:xfrm>
          <a:prstGeom prst="rect">
            <a:avLst/>
          </a:prstGeom>
          <a:ln>
            <a:solidFill>
              <a:schemeClr val="accent6">
                <a:lumMod val="75000"/>
              </a:schemeClr>
            </a:solidFill>
          </a:ln>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custDataLst>
              <p:tags r:id="rId1"/>
            </p:custDataLst>
          </p:nvPr>
        </p:nvPicPr>
        <p:blipFill>
          <a:blip r:embed="rId2"/>
          <a:srcRect l="13034" t="6233" b="1704"/>
          <a:stretch>
            <a:fillRect/>
          </a:stretch>
        </p:blipFill>
        <p:spPr>
          <a:xfrm>
            <a:off x="400685" y="1517015"/>
            <a:ext cx="11205845" cy="4966335"/>
          </a:xfrm>
          <a:prstGeom prst="rect">
            <a:avLst/>
          </a:prstGeom>
          <a:ln>
            <a:solidFill>
              <a:schemeClr val="accent1"/>
            </a:solidFill>
          </a:ln>
        </p:spPr>
      </p:pic>
      <p:sp>
        <p:nvSpPr>
          <p:cNvPr id="4" name="文本框 3"/>
          <p:cNvSpPr txBox="1"/>
          <p:nvPr>
            <p:custDataLst>
              <p:tags r:id="rId3"/>
            </p:custDataLst>
          </p:nvPr>
        </p:nvSpPr>
        <p:spPr>
          <a:xfrm>
            <a:off x="1486535" y="0"/>
            <a:ext cx="9220200" cy="65849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捕捞细节</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应用细节</a:t>
            </a:r>
            <a:endParaRPr kumimoji="0" lang="zh-CN" sz="4000" b="1" i="0" u="none" strike="noStrike"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4"/>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2" name="文本框 1"/>
          <p:cNvSpPr txBox="1"/>
          <p:nvPr/>
        </p:nvSpPr>
        <p:spPr>
          <a:xfrm>
            <a:off x="1363980" y="903605"/>
            <a:ext cx="9591675" cy="368300"/>
          </a:xfrm>
          <a:prstGeom prst="rect">
            <a:avLst/>
          </a:prstGeom>
          <a:noFill/>
        </p:spPr>
        <p:txBody>
          <a:bodyPr wrap="square" rtlCol="0" anchor="t">
            <a:spAutoFit/>
          </a:bodyPr>
          <a:p>
            <a:pPr algn="l"/>
            <a:r>
              <a:rPr lang="zh-CN" altLang="en-US" sz="1600" b="1" dirty="0" smtClean="0">
                <a:latin typeface="+mn-ea"/>
                <a:cs typeface="华文宋体" panose="02010600040101010101" charset="-122"/>
                <a:sym typeface="+mn-ea"/>
              </a:rPr>
              <a:t>捕捞季节是一个</a:t>
            </a:r>
            <a:r>
              <a:rPr lang="zh-CN" altLang="en-US" sz="1600" b="1" dirty="0" smtClean="0">
                <a:solidFill>
                  <a:srgbClr val="FF0000"/>
                </a:solidFill>
                <a:latin typeface="+mn-ea"/>
                <a:cs typeface="华文宋体" panose="02010600040101010101" charset="-122"/>
                <a:sym typeface="+mn-ea"/>
              </a:rPr>
              <a:t>短线买卖点指标</a:t>
            </a:r>
            <a:r>
              <a:rPr lang="zh-CN" altLang="en-US" sz="1600" b="1" dirty="0" smtClean="0">
                <a:latin typeface="+mn-ea"/>
                <a:cs typeface="华文宋体" panose="02010600040101010101" charset="-122"/>
                <a:sym typeface="+mn-ea"/>
              </a:rPr>
              <a:t>，适用于个股</a:t>
            </a:r>
            <a:r>
              <a:rPr lang="en-US" altLang="zh-CN" sz="1600" b="1" dirty="0" smtClean="0">
                <a:latin typeface="+mn-ea"/>
                <a:cs typeface="华文宋体" panose="02010600040101010101" charset="-122"/>
                <a:sym typeface="+mn-ea"/>
              </a:rPr>
              <a:t>/</a:t>
            </a:r>
            <a:r>
              <a:rPr lang="zh-CN" altLang="en-US" sz="1600" b="1" dirty="0" smtClean="0">
                <a:latin typeface="+mn-ea"/>
                <a:cs typeface="华文宋体" panose="02010600040101010101" charset="-122"/>
                <a:sym typeface="+mn-ea"/>
              </a:rPr>
              <a:t>板块</a:t>
            </a:r>
            <a:r>
              <a:rPr lang="en-US" altLang="zh-CN" sz="1600" b="1" dirty="0" smtClean="0">
                <a:latin typeface="+mn-ea"/>
                <a:cs typeface="华文宋体" panose="02010600040101010101" charset="-122"/>
                <a:sym typeface="+mn-ea"/>
              </a:rPr>
              <a:t>/</a:t>
            </a:r>
            <a:r>
              <a:rPr lang="zh-CN" altLang="en-US" sz="1600" b="1" dirty="0" smtClean="0">
                <a:latin typeface="+mn-ea"/>
                <a:cs typeface="华文宋体" panose="02010600040101010101" charset="-122"/>
                <a:sym typeface="+mn-ea"/>
              </a:rPr>
              <a:t>指数；优选强势金叉，警惕背离+破位死叉</a:t>
            </a:r>
            <a:r>
              <a:rPr lang="zh-CN" altLang="en-US" sz="1800" b="1" dirty="0" smtClean="0">
                <a:latin typeface="+mn-ea"/>
                <a:cs typeface="华文宋体" panose="02010600040101010101" charset="-122"/>
                <a:sym typeface="+mn-ea"/>
              </a:rPr>
              <a:t>。</a:t>
            </a:r>
            <a:endParaRPr lang="en-US" altLang="zh-CN" sz="1800" b="1" dirty="0" smtClean="0">
              <a:latin typeface="+mn-ea"/>
              <a:cs typeface="华文宋体" panose="02010600040101010101" charset="-122"/>
              <a:sym typeface="+mn-ea"/>
            </a:endParaRPr>
          </a:p>
        </p:txBody>
      </p:sp>
      <p:sp>
        <p:nvSpPr>
          <p:cNvPr id="3" name="文本框 2"/>
          <p:cNvSpPr txBox="1"/>
          <p:nvPr>
            <p:custDataLst>
              <p:tags r:id="rId5"/>
            </p:custDataLst>
          </p:nvPr>
        </p:nvSpPr>
        <p:spPr>
          <a:xfrm>
            <a:off x="400685" y="1544955"/>
            <a:ext cx="2815590" cy="1414780"/>
          </a:xfrm>
          <a:prstGeom prst="rect">
            <a:avLst/>
          </a:prstGeom>
          <a:solidFill>
            <a:schemeClr val="accent4">
              <a:lumMod val="40000"/>
              <a:lumOff val="60000"/>
            </a:schemeClr>
          </a:solidFill>
        </p:spPr>
        <p:txBody>
          <a:bodyPr wrap="square" rtlCol="0" anchor="t">
            <a:noAutofit/>
          </a:bodyPr>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：底背离</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弱金叉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：上升回档</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强势金叉</a:t>
            </a:r>
            <a:r>
              <a:rPr lang="en-US" altLang="zh-CN" sz="1600" spc="50">
                <a:latin typeface="微软雅黑" panose="020B0503020204020204" charset="-122"/>
                <a:ea typeface="微软雅黑" panose="020B0503020204020204" charset="-122"/>
                <a:cs typeface="微软雅黑" panose="020B0503020204020204" charset="-122"/>
                <a:sym typeface="+mn-ea"/>
              </a:rPr>
              <a:t>             </a:t>
            </a:r>
            <a:endParaRPr lang="en-US" altLang="zh-CN" sz="1600" spc="50">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：水上</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二次金叉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假跌破</a:t>
            </a:r>
            <a:r>
              <a:rPr lang="en-US" altLang="zh-CN" sz="1600" spc="50">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弱金叉</a:t>
            </a:r>
            <a:endParaRPr lang="zh-CN" altLang="en-US" sz="1600" spc="50">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6"/>
            </p:custDataLst>
          </p:nvPr>
        </p:nvSpPr>
        <p:spPr>
          <a:xfrm>
            <a:off x="9300210" y="5396230"/>
            <a:ext cx="2306320" cy="1087120"/>
          </a:xfrm>
          <a:prstGeom prst="rect">
            <a:avLst/>
          </a:prstGeom>
          <a:solidFill>
            <a:schemeClr val="accent4">
              <a:lumMod val="40000"/>
              <a:lumOff val="60000"/>
            </a:schemeClr>
          </a:solidFill>
        </p:spPr>
        <p:txBody>
          <a:bodyPr wrap="square" rtlCol="0" anchor="t">
            <a:noAutofit/>
          </a:bodyPr>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卖点1：常态死叉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卖点2：顶背离死叉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卖点3：</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高位</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破位死叉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3216275" y="3749675"/>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①</a:t>
            </a:r>
            <a:endParaRPr lang="zh-CN" altLang="en-US" sz="1865" b="1" dirty="0" smtClean="0">
              <a:solidFill>
                <a:srgbClr val="FF0EFF"/>
              </a:solidFill>
              <a:latin typeface="宋体" panose="02010600030101010101" pitchFamily="2" charset="-122"/>
              <a:sym typeface="+mn-ea"/>
            </a:endParaRPr>
          </a:p>
        </p:txBody>
      </p:sp>
      <p:sp>
        <p:nvSpPr>
          <p:cNvPr id="14" name="文本框 13"/>
          <p:cNvSpPr txBox="1"/>
          <p:nvPr>
            <p:custDataLst>
              <p:tags r:id="rId7"/>
            </p:custDataLst>
          </p:nvPr>
        </p:nvSpPr>
        <p:spPr>
          <a:xfrm>
            <a:off x="4077335" y="3455670"/>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②</a:t>
            </a:r>
            <a:endParaRPr lang="zh-CN" altLang="en-US" sz="1865" b="1" dirty="0" smtClean="0">
              <a:solidFill>
                <a:srgbClr val="FF0EFF"/>
              </a:solidFill>
              <a:latin typeface="宋体" panose="02010600030101010101" pitchFamily="2" charset="-122"/>
              <a:sym typeface="+mn-ea"/>
            </a:endParaRPr>
          </a:p>
        </p:txBody>
      </p:sp>
      <p:sp>
        <p:nvSpPr>
          <p:cNvPr id="16" name="文本框 15"/>
          <p:cNvSpPr txBox="1"/>
          <p:nvPr>
            <p:custDataLst>
              <p:tags r:id="rId8"/>
            </p:custDataLst>
          </p:nvPr>
        </p:nvSpPr>
        <p:spPr>
          <a:xfrm>
            <a:off x="7917815" y="1517015"/>
            <a:ext cx="593090" cy="378460"/>
          </a:xfrm>
          <a:prstGeom prst="rect">
            <a:avLst/>
          </a:prstGeom>
          <a:noFill/>
        </p:spPr>
        <p:txBody>
          <a:bodyPr wrap="square" rtlCol="0" anchor="t">
            <a:spAutoFit/>
          </a:bodyPr>
          <a:p>
            <a:r>
              <a:rPr lang="zh-CN" altLang="en-US" sz="1865" b="1" dirty="0" smtClean="0">
                <a:solidFill>
                  <a:srgbClr val="00B050"/>
                </a:solidFill>
                <a:latin typeface="宋体" panose="02010600030101010101" pitchFamily="2" charset="-122"/>
                <a:sym typeface="+mn-ea"/>
              </a:rPr>
              <a:t>①</a:t>
            </a:r>
            <a:endParaRPr lang="zh-CN" altLang="en-US" sz="1865" b="1" dirty="0" smtClean="0">
              <a:solidFill>
                <a:srgbClr val="00B050"/>
              </a:solidFill>
              <a:latin typeface="宋体" panose="02010600030101010101" pitchFamily="2" charset="-122"/>
              <a:sym typeface="+mn-ea"/>
            </a:endParaRPr>
          </a:p>
        </p:txBody>
      </p:sp>
      <p:sp>
        <p:nvSpPr>
          <p:cNvPr id="17" name="文本框 16"/>
          <p:cNvSpPr txBox="1"/>
          <p:nvPr>
            <p:custDataLst>
              <p:tags r:id="rId9"/>
            </p:custDataLst>
          </p:nvPr>
        </p:nvSpPr>
        <p:spPr>
          <a:xfrm>
            <a:off x="8510905" y="1895475"/>
            <a:ext cx="593090" cy="378460"/>
          </a:xfrm>
          <a:prstGeom prst="rect">
            <a:avLst/>
          </a:prstGeom>
          <a:noFill/>
        </p:spPr>
        <p:txBody>
          <a:bodyPr wrap="square" rtlCol="0" anchor="t">
            <a:spAutoFit/>
          </a:bodyPr>
          <a:p>
            <a:r>
              <a:rPr lang="zh-CN" altLang="en-US" sz="1865" b="1" dirty="0" smtClean="0">
                <a:solidFill>
                  <a:srgbClr val="00B050"/>
                </a:solidFill>
                <a:latin typeface="宋体" panose="02010600030101010101" pitchFamily="2" charset="-122"/>
                <a:sym typeface="+mn-ea"/>
              </a:rPr>
              <a:t>②</a:t>
            </a:r>
            <a:endParaRPr lang="zh-CN" altLang="en-US" sz="1865" b="1" dirty="0" smtClean="0">
              <a:solidFill>
                <a:srgbClr val="00B050"/>
              </a:solidFill>
              <a:latin typeface="宋体" panose="02010600030101010101" pitchFamily="2" charset="-122"/>
              <a:sym typeface="+mn-ea"/>
            </a:endParaRPr>
          </a:p>
        </p:txBody>
      </p:sp>
      <p:sp>
        <p:nvSpPr>
          <p:cNvPr id="5" name="椭圆 4"/>
          <p:cNvSpPr/>
          <p:nvPr/>
        </p:nvSpPr>
        <p:spPr>
          <a:xfrm>
            <a:off x="5765800" y="272542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椭圆 5"/>
          <p:cNvSpPr/>
          <p:nvPr>
            <p:custDataLst>
              <p:tags r:id="rId10"/>
            </p:custDataLst>
          </p:nvPr>
        </p:nvSpPr>
        <p:spPr>
          <a:xfrm>
            <a:off x="6223635" y="269875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8" name="文本框 17"/>
          <p:cNvSpPr txBox="1"/>
          <p:nvPr>
            <p:custDataLst>
              <p:tags r:id="rId11"/>
            </p:custDataLst>
          </p:nvPr>
        </p:nvSpPr>
        <p:spPr>
          <a:xfrm>
            <a:off x="5765800" y="3077210"/>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④</a:t>
            </a:r>
            <a:endParaRPr lang="zh-CN" altLang="en-US" sz="1865" b="1" dirty="0" smtClean="0">
              <a:solidFill>
                <a:srgbClr val="FF0EFF"/>
              </a:solidFill>
              <a:latin typeface="宋体" panose="02010600030101010101" pitchFamily="2" charset="-122"/>
              <a:sym typeface="+mn-ea"/>
            </a:endParaRPr>
          </a:p>
        </p:txBody>
      </p:sp>
      <p:sp>
        <p:nvSpPr>
          <p:cNvPr id="19" name="椭圆 18"/>
          <p:cNvSpPr/>
          <p:nvPr>
            <p:custDataLst>
              <p:tags r:id="rId12"/>
            </p:custDataLst>
          </p:nvPr>
        </p:nvSpPr>
        <p:spPr>
          <a:xfrm>
            <a:off x="4938395" y="288290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0" name="文本框 19"/>
          <p:cNvSpPr txBox="1"/>
          <p:nvPr>
            <p:custDataLst>
              <p:tags r:id="rId13"/>
            </p:custDataLst>
          </p:nvPr>
        </p:nvSpPr>
        <p:spPr>
          <a:xfrm>
            <a:off x="4938395" y="3306445"/>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③</a:t>
            </a:r>
            <a:endParaRPr lang="zh-CN" altLang="en-US" sz="1865" b="1" dirty="0" smtClean="0">
              <a:solidFill>
                <a:srgbClr val="FF0EFF"/>
              </a:solidFill>
              <a:latin typeface="宋体" panose="02010600030101010101" pitchFamily="2" charset="-122"/>
              <a:sym typeface="+mn-ea"/>
            </a:endParaRPr>
          </a:p>
        </p:txBody>
      </p:sp>
    </p:spTree>
    <p:custDataLst>
      <p:tags r:id="rId1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384108" y="1743075"/>
            <a:ext cx="7325995" cy="1322070"/>
          </a:xfrm>
          <a:prstGeom prst="rect">
            <a:avLst/>
          </a:prstGeom>
          <a:noFill/>
        </p:spPr>
        <p:txBody>
          <a:bodyPr wrap="none" rtlCol="0" anchor="ctr" anchorCtr="0">
            <a:spAutoFit/>
          </a:bodyPr>
          <a:p>
            <a:pPr algn="ctr"/>
            <a:r>
              <a:rPr 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唯信自己相信的</a:t>
            </a:r>
            <a:endParaRPr 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2305368" y="3008630"/>
            <a:ext cx="7581265" cy="217233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2501900" y="3173730"/>
            <a:ext cx="7215505" cy="1812925"/>
          </a:xfrm>
          <a:prstGeom prst="rect">
            <a:avLst/>
          </a:prstGeom>
          <a:noFill/>
        </p:spPr>
        <p:txBody>
          <a:bodyPr wrap="square" rtlCol="0" anchor="t">
            <a:spAutoFit/>
          </a:bodyPr>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descr="12"/>
          <p:cNvPicPr>
            <a:picLocks noChangeAspect="1"/>
          </p:cNvPicPr>
          <p:nvPr userDrawn="1">
            <p:custDataLst>
              <p:tags r:id="rId4"/>
            </p:custDataLst>
          </p:nvPr>
        </p:nvPicPr>
        <p:blipFill>
          <a:blip r:embed="rId5"/>
          <a:stretch>
            <a:fillRect/>
          </a:stretch>
        </p:blipFill>
        <p:spPr>
          <a:xfrm>
            <a:off x="5113020" y="892175"/>
            <a:ext cx="1965960" cy="420370"/>
          </a:xfrm>
          <a:prstGeom prst="rect">
            <a:avLst/>
          </a:prstGeom>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32305" y="81280"/>
            <a:ext cx="846963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《选股体系》陪跑营正式招募</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2"/>
          <a:stretch>
            <a:fillRect/>
          </a:stretch>
        </p:blipFill>
        <p:spPr>
          <a:xfrm>
            <a:off x="6720840" y="1310640"/>
            <a:ext cx="5271135" cy="4451350"/>
          </a:xfrm>
          <a:prstGeom prst="rect">
            <a:avLst/>
          </a:prstGeom>
        </p:spPr>
      </p:pic>
      <p:pic>
        <p:nvPicPr>
          <p:cNvPr id="5" name="图片 4"/>
          <p:cNvPicPr>
            <a:picLocks noChangeAspect="1"/>
          </p:cNvPicPr>
          <p:nvPr/>
        </p:nvPicPr>
        <p:blipFill>
          <a:blip r:embed="rId3"/>
          <a:stretch>
            <a:fillRect/>
          </a:stretch>
        </p:blipFill>
        <p:spPr>
          <a:xfrm>
            <a:off x="324485" y="1310640"/>
            <a:ext cx="7771765" cy="437197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altLang="en-US" sz="5400" dirty="0">
                <a:solidFill>
                  <a:schemeClr val="bg1"/>
                </a:solidFill>
                <a:latin typeface="思源黑体 CN Bold" panose="020B0800000000000000" charset="-122"/>
                <a:ea typeface="思源黑体 CN Bold" panose="020B0800000000000000" charset="-122"/>
                <a:sym typeface="+mn-ea"/>
              </a:rPr>
              <a:t>大盘状态</a:t>
            </a:r>
            <a:endParaRPr lang="zh-CN" altLang="en-US"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904615" y="36830"/>
            <a:ext cx="56635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kumimoji="0" lang="zh-CN" altLang="en-US" sz="3600" b="1" i="0" kern="1200" cap="none" spc="0" normalizeH="0" baseline="0">
                <a:solidFill>
                  <a:schemeClr val="bg1"/>
                </a:solidFill>
              </a:rPr>
              <a:t>短线王特训营课程安排</a:t>
            </a:r>
            <a:endParaRPr kumimoji="0" lang="zh-CN" alt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9" name="图片 8"/>
          <p:cNvPicPr>
            <a:picLocks noChangeAspect="1"/>
          </p:cNvPicPr>
          <p:nvPr/>
        </p:nvPicPr>
        <p:blipFill>
          <a:blip r:embed="rId2"/>
          <a:stretch>
            <a:fillRect/>
          </a:stretch>
        </p:blipFill>
        <p:spPr>
          <a:xfrm>
            <a:off x="182245" y="873760"/>
            <a:ext cx="11576050" cy="4487545"/>
          </a:xfrm>
          <a:prstGeom prst="rect">
            <a:avLst/>
          </a:prstGeom>
        </p:spPr>
      </p:pic>
      <p:sp>
        <p:nvSpPr>
          <p:cNvPr id="2" name="矩形 1"/>
          <p:cNvSpPr/>
          <p:nvPr/>
        </p:nvSpPr>
        <p:spPr>
          <a:xfrm>
            <a:off x="5692140" y="3522980"/>
            <a:ext cx="5967095" cy="1962150"/>
          </a:xfrm>
          <a:prstGeom prst="rect">
            <a:avLst/>
          </a:prstGeom>
          <a:ln w="28575" cap="flat" cmpd="sng" algn="ctr">
            <a:solidFill>
              <a:srgbClr val="FF0000"/>
            </a:solidFill>
            <a:prstDash val="sysDot"/>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altLang="en-US" sz="5400" dirty="0">
                <a:solidFill>
                  <a:schemeClr val="bg1"/>
                </a:solidFill>
                <a:latin typeface="思源黑体 CN Bold" panose="020B0800000000000000" charset="-122"/>
                <a:ea typeface="思源黑体 CN Bold" panose="020B0800000000000000" charset="-122"/>
                <a:sym typeface="+mn-ea"/>
              </a:rPr>
              <a:t>盈利模式</a:t>
            </a:r>
            <a:r>
              <a:rPr lang="en-US" altLang="zh-CN" sz="5400" dirty="0">
                <a:solidFill>
                  <a:schemeClr val="bg1"/>
                </a:solidFill>
                <a:latin typeface="思源黑体 CN Bold" panose="020B0800000000000000" charset="-122"/>
                <a:ea typeface="思源黑体 CN Bold" panose="020B0800000000000000" charset="-122"/>
                <a:sym typeface="+mn-ea"/>
              </a:rPr>
              <a:t>-</a:t>
            </a:r>
            <a:r>
              <a:rPr lang="zh-CN" altLang="en-US" sz="5400" dirty="0">
                <a:solidFill>
                  <a:schemeClr val="bg1"/>
                </a:solidFill>
                <a:latin typeface="思源黑体 CN Bold" panose="020B0800000000000000" charset="-122"/>
                <a:ea typeface="思源黑体 CN Bold" panose="020B0800000000000000" charset="-122"/>
                <a:sym typeface="+mn-ea"/>
              </a:rPr>
              <a:t>上升回档</a:t>
            </a:r>
            <a:endParaRPr lang="zh-CN" altLang="en-US"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盈利模式回顾</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grpSp>
        <p:nvGrpSpPr>
          <p:cNvPr id="21" name="组合 20"/>
          <p:cNvGrpSpPr/>
          <p:nvPr/>
        </p:nvGrpSpPr>
        <p:grpSpPr>
          <a:xfrm>
            <a:off x="69850" y="1323340"/>
            <a:ext cx="6490970" cy="4728210"/>
            <a:chOff x="7702" y="1793"/>
            <a:chExt cx="11137" cy="7941"/>
          </a:xfrm>
        </p:grpSpPr>
        <p:grpSp>
          <p:nvGrpSpPr>
            <p:cNvPr id="10" name="组合 9"/>
            <p:cNvGrpSpPr/>
            <p:nvPr/>
          </p:nvGrpSpPr>
          <p:grpSpPr>
            <a:xfrm>
              <a:off x="8213" y="2163"/>
              <a:ext cx="10061" cy="6630"/>
              <a:chOff x="-80" y="2061"/>
              <a:chExt cx="13490" cy="6497"/>
            </a:xfrm>
          </p:grpSpPr>
          <p:grpSp>
            <p:nvGrpSpPr>
              <p:cNvPr id="44" name="组合 43"/>
              <p:cNvGrpSpPr/>
              <p:nvPr>
                <p:custDataLst>
                  <p:tags r:id="rId3"/>
                </p:custDataLst>
              </p:nvPr>
            </p:nvGrpSpPr>
            <p:grpSpPr>
              <a:xfrm rot="0">
                <a:off x="5266" y="2061"/>
                <a:ext cx="8144" cy="5806"/>
                <a:chOff x="3619341" y="440541"/>
                <a:chExt cx="5203833" cy="3654168"/>
              </a:xfrm>
            </p:grpSpPr>
            <p:sp>
              <p:nvSpPr>
                <p:cNvPr id="47" name="文本框 46"/>
                <p:cNvSpPr txBox="1"/>
                <p:nvPr>
                  <p:custDataLst>
                    <p:tags r:id="rId4"/>
                  </p:custDataLst>
                </p:nvPr>
              </p:nvSpPr>
              <p:spPr>
                <a:xfrm>
                  <a:off x="7092808" y="3550095"/>
                  <a:ext cx="1730366" cy="544614"/>
                </a:xfrm>
                <a:prstGeom prst="rect">
                  <a:avLst/>
                </a:prstGeom>
                <a:noFill/>
              </p:spPr>
              <p:txBody>
                <a:bodyPr wrap="square" lIns="67500" tIns="35100" rIns="67500" bIns="35100" rtlCol="0" anchor="ctr" anchorCtr="0">
                  <a:noAutofit/>
                </a:bodyPr>
                <a:p>
                  <a:r>
                    <a:rPr lang="zh-CN" altLang="en-US" b="1" dirty="0">
                      <a:solidFill>
                        <a:schemeClr val="bg1"/>
                      </a:solidFill>
                      <a:sym typeface="Arial" panose="020B0604020202020204" pitchFamily="34" charset="0"/>
                    </a:rPr>
                    <a:t>主力追踪</a:t>
                  </a:r>
                  <a:endParaRPr lang="zh-CN" altLang="en-US" b="1" dirty="0">
                    <a:solidFill>
                      <a:schemeClr val="bg1"/>
                    </a:solidFill>
                    <a:sym typeface="Arial" panose="020B0604020202020204" pitchFamily="34" charset="0"/>
                  </a:endParaRPr>
                </a:p>
              </p:txBody>
            </p:sp>
            <p:sp>
              <p:nvSpPr>
                <p:cNvPr id="52" name="文本框 51"/>
                <p:cNvSpPr txBox="1"/>
                <p:nvPr>
                  <p:custDataLst>
                    <p:tags r:id="rId5"/>
                  </p:custDataLst>
                </p:nvPr>
              </p:nvSpPr>
              <p:spPr>
                <a:xfrm>
                  <a:off x="3619341" y="440541"/>
                  <a:ext cx="2042190" cy="544614"/>
                </a:xfrm>
                <a:prstGeom prst="rect">
                  <a:avLst/>
                </a:prstGeom>
                <a:noFill/>
              </p:spPr>
              <p:txBody>
                <a:bodyPr wrap="square" lIns="67500" tIns="35100" rIns="67500" bIns="35100" rtlCol="0" anchor="ctr" anchorCtr="0">
                  <a:noAutofit/>
                </a:bodyPr>
                <a:p>
                  <a:pPr algn="r"/>
                  <a:r>
                    <a:rPr lang="zh-CN" altLang="en-US" sz="1900" b="1" dirty="0">
                      <a:solidFill>
                        <a:schemeClr val="bg1"/>
                      </a:solidFill>
                      <a:sym typeface="Arial" panose="020B0604020202020204" pitchFamily="34" charset="0"/>
                    </a:rPr>
                    <a:t>智能辅助线</a:t>
                  </a:r>
                  <a:endParaRPr lang="zh-CN" altLang="en-US" sz="1900" b="1" dirty="0">
                    <a:solidFill>
                      <a:schemeClr val="bg1"/>
                    </a:solidFill>
                    <a:sym typeface="Arial" panose="020B0604020202020204" pitchFamily="34" charset="0"/>
                  </a:endParaRPr>
                </a:p>
              </p:txBody>
            </p:sp>
          </p:grpSp>
          <p:sp>
            <p:nvSpPr>
              <p:cNvPr id="8" name="文本框 7"/>
              <p:cNvSpPr txBox="1"/>
              <p:nvPr>
                <p:custDataLst>
                  <p:tags r:id="rId6"/>
                </p:custDataLst>
              </p:nvPr>
            </p:nvSpPr>
            <p:spPr>
              <a:xfrm>
                <a:off x="4830" y="2446"/>
                <a:ext cx="4336" cy="595"/>
              </a:xfrm>
              <a:prstGeom prst="rect">
                <a:avLst/>
              </a:prstGeom>
              <a:noFill/>
            </p:spPr>
            <p:txBody>
              <a:bodyPr wrap="none" lIns="67500" tIns="35100" rIns="67500" bIns="35100" anchor="ctr" anchorCtr="1">
                <a:noAutofit/>
              </a:bodyPr>
              <a:p>
                <a:pPr algn="ctr"/>
                <a:r>
                  <a:rPr lang="zh-CN" altLang="en-US" sz="1400" dirty="0">
                    <a:solidFill>
                      <a:schemeClr val="accent2">
                        <a:lumMod val="75000"/>
                      </a:schemeClr>
                    </a:solidFill>
                    <a:latin typeface="Arial" panose="020B0604020202020204" pitchFamily="34" charset="0"/>
                    <a:ea typeface="微软雅黑" panose="020B0503020204020204" charset="-122"/>
                    <a:cs typeface="+mn-ea"/>
                  </a:rPr>
                  <a:t>上升趋势、下降趋势、横盘趋势</a:t>
                </a:r>
                <a:endParaRPr lang="zh-CN" altLang="en-US" sz="1400" dirty="0">
                  <a:solidFill>
                    <a:schemeClr val="accent2">
                      <a:lumMod val="75000"/>
                    </a:schemeClr>
                  </a:solidFill>
                  <a:latin typeface="Arial" panose="020B0604020202020204" pitchFamily="34" charset="0"/>
                  <a:ea typeface="微软雅黑" panose="020B0503020204020204" charset="-122"/>
                  <a:cs typeface="+mn-ea"/>
                </a:endParaRPr>
              </a:p>
            </p:txBody>
          </p:sp>
          <p:grpSp>
            <p:nvGrpSpPr>
              <p:cNvPr id="64" name="组合 63"/>
              <p:cNvGrpSpPr/>
              <p:nvPr/>
            </p:nvGrpSpPr>
            <p:grpSpPr>
              <a:xfrm>
                <a:off x="4831" y="4604"/>
                <a:ext cx="4246" cy="3262"/>
                <a:chOff x="4019" y="4638"/>
                <a:chExt cx="5679" cy="3962"/>
              </a:xfrm>
            </p:grpSpPr>
            <p:sp>
              <p:nvSpPr>
                <p:cNvPr id="9" name="等腰三角形 8"/>
                <p:cNvSpPr/>
                <p:nvPr>
                  <p:custDataLst>
                    <p:tags r:id="rId7"/>
                  </p:custDataLst>
                </p:nvPr>
              </p:nvSpPr>
              <p:spPr>
                <a:xfrm>
                  <a:off x="4019" y="4638"/>
                  <a:ext cx="5679" cy="3962"/>
                </a:xfrm>
                <a:prstGeom prst="triangle">
                  <a:avLst/>
                </a:prstGeom>
                <a:noFill/>
                <a:ln w="12700" cap="flat" cmpd="sng" algn="ctr">
                  <a:solidFill>
                    <a:sysClr val="windowText" lastClr="000000">
                      <a:lumMod val="50000"/>
                      <a:lumOff val="50000"/>
                    </a:sysClr>
                  </a:solidFill>
                  <a:prstDash val="solid"/>
                  <a:miter lim="800000"/>
                </a:ln>
                <a:effectLst/>
              </p:spPr>
              <p:txBody>
                <a:bodyPr rtlCol="0" anchor="ctr">
                  <a:normAutofit/>
                </a:bodyPr>
                <a:p>
                  <a:pPr algn="ctr"/>
                  <a:endParaRPr lang="zh-CN" altLang="en-US" sz="1350">
                    <a:sym typeface="Arial" panose="020B0604020202020204" pitchFamily="34" charset="0"/>
                  </a:endParaRPr>
                </a:p>
              </p:txBody>
            </p:sp>
            <p:sp>
              <p:nvSpPr>
                <p:cNvPr id="11" name="文本框 10"/>
                <p:cNvSpPr txBox="1"/>
                <p:nvPr>
                  <p:custDataLst>
                    <p:tags r:id="rId8"/>
                  </p:custDataLst>
                </p:nvPr>
              </p:nvSpPr>
              <p:spPr>
                <a:xfrm>
                  <a:off x="5151" y="6608"/>
                  <a:ext cx="3172" cy="1290"/>
                </a:xfrm>
                <a:prstGeom prst="rect">
                  <a:avLst/>
                </a:prstGeom>
                <a:noFill/>
              </p:spPr>
              <p:txBody>
                <a:bodyPr wrap="square" rtlCol="0">
                  <a:spAutoFit/>
                </a:bodyPr>
                <a:p>
                  <a:pPr algn="ctr"/>
                  <a:r>
                    <a:rPr lang="en-US" altLang="zh-CN" b="1">
                      <a:solidFill>
                        <a:srgbClr val="0070C0"/>
                      </a:solidFill>
                      <a:latin typeface="微软雅黑" panose="020B0503020204020204" charset="-122"/>
                      <a:ea typeface="微软雅黑" panose="020B0503020204020204" charset="-122"/>
                    </a:rPr>
                    <a:t>  </a:t>
                  </a:r>
                  <a:r>
                    <a:rPr lang="zh-CN" altLang="en-US" b="1">
                      <a:solidFill>
                        <a:srgbClr val="0070C0"/>
                      </a:solidFill>
                      <a:latin typeface="微软雅黑" panose="020B0503020204020204" charset="-122"/>
                      <a:ea typeface="微软雅黑" panose="020B0503020204020204" charset="-122"/>
                    </a:rPr>
                    <a:t>炒股</a:t>
                  </a:r>
                  <a:endParaRPr lang="zh-CN" altLang="en-US" b="1">
                    <a:solidFill>
                      <a:srgbClr val="0070C0"/>
                    </a:solidFill>
                    <a:latin typeface="微软雅黑" panose="020B0503020204020204" charset="-122"/>
                    <a:ea typeface="微软雅黑" panose="020B0503020204020204" charset="-122"/>
                  </a:endParaRPr>
                </a:p>
                <a:p>
                  <a:pPr algn="ctr"/>
                  <a:r>
                    <a:rPr lang="en-US" altLang="zh-CN" b="1">
                      <a:solidFill>
                        <a:srgbClr val="0070C0"/>
                      </a:solidFill>
                      <a:latin typeface="微软雅黑" panose="020B0503020204020204" charset="-122"/>
                      <a:ea typeface="微软雅黑" panose="020B0503020204020204" charset="-122"/>
                    </a:rPr>
                    <a:t>  </a:t>
                  </a:r>
                  <a:r>
                    <a:rPr lang="zh-CN" altLang="en-US" b="1">
                      <a:solidFill>
                        <a:srgbClr val="0070C0"/>
                      </a:solidFill>
                      <a:latin typeface="微软雅黑" panose="020B0503020204020204" charset="-122"/>
                      <a:ea typeface="微软雅黑" panose="020B0503020204020204" charset="-122"/>
                    </a:rPr>
                    <a:t>三板斧</a:t>
                  </a:r>
                  <a:endParaRPr lang="zh-CN" altLang="en-US" b="1">
                    <a:solidFill>
                      <a:srgbClr val="0070C0"/>
                    </a:solidFill>
                    <a:latin typeface="微软雅黑" panose="020B0503020204020204" charset="-122"/>
                    <a:ea typeface="微软雅黑" panose="020B0503020204020204" charset="-122"/>
                  </a:endParaRPr>
                </a:p>
              </p:txBody>
            </p:sp>
          </p:grpSp>
          <p:sp>
            <p:nvSpPr>
              <p:cNvPr id="19" name="文本框 18"/>
              <p:cNvSpPr txBox="1"/>
              <p:nvPr>
                <p:custDataLst>
                  <p:tags r:id="rId9"/>
                </p:custDataLst>
              </p:nvPr>
            </p:nvSpPr>
            <p:spPr>
              <a:xfrm>
                <a:off x="-80" y="7588"/>
                <a:ext cx="2800" cy="970"/>
              </a:xfrm>
              <a:prstGeom prst="rect">
                <a:avLst/>
              </a:prstGeom>
              <a:noFill/>
            </p:spPr>
            <p:txBody>
              <a:bodyPr wrap="none" lIns="67500" tIns="35100" rIns="67500" bIns="35100" anchor="ctr" anchorCtr="0">
                <a:noAutofit/>
              </a:bodyPr>
              <a:p>
                <a:pPr algn="r">
                  <a:lnSpc>
                    <a:spcPct val="140000"/>
                  </a:lnSpc>
                </a:pPr>
                <a:r>
                  <a:rPr lang="zh-CN" altLang="en-US" sz="1400" dirty="0">
                    <a:solidFill>
                      <a:schemeClr val="accent2">
                        <a:lumMod val="75000"/>
                      </a:schemeClr>
                    </a:solidFill>
                    <a:ea typeface="微软雅黑" panose="020B0503020204020204" charset="-122"/>
                    <a:sym typeface="+mn-ea"/>
                  </a:rPr>
                  <a:t>强弱金叉</a:t>
                </a:r>
                <a:endParaRPr lang="zh-CN" altLang="en-US" sz="1400" dirty="0">
                  <a:solidFill>
                    <a:schemeClr val="accent2">
                      <a:lumMod val="75000"/>
                    </a:schemeClr>
                  </a:solidFill>
                  <a:ea typeface="微软雅黑" panose="020B0503020204020204" charset="-122"/>
                  <a:sym typeface="+mn-ea"/>
                </a:endParaRPr>
              </a:p>
              <a:p>
                <a:pPr algn="r">
                  <a:lnSpc>
                    <a:spcPct val="140000"/>
                  </a:lnSpc>
                </a:pPr>
                <a:r>
                  <a:rPr lang="zh-CN" altLang="en-US" sz="1400" dirty="0">
                    <a:solidFill>
                      <a:schemeClr val="accent2">
                        <a:lumMod val="75000"/>
                      </a:schemeClr>
                    </a:solidFill>
                    <a:ea typeface="微软雅黑" panose="020B0503020204020204" charset="-122"/>
                    <a:sym typeface="+mn-ea"/>
                  </a:rPr>
                  <a:t>顶底背离</a:t>
                </a:r>
                <a:endParaRPr lang="zh-CN" altLang="en-US" sz="1400" dirty="0">
                  <a:solidFill>
                    <a:schemeClr val="accent2">
                      <a:lumMod val="75000"/>
                    </a:schemeClr>
                  </a:solidFill>
                  <a:latin typeface="Arial" panose="020B0604020202020204" pitchFamily="34" charset="0"/>
                  <a:ea typeface="微软雅黑" panose="020B0503020204020204" charset="-122"/>
                  <a:cs typeface="+mn-ea"/>
                  <a:sym typeface="+mn-ea"/>
                </a:endParaRPr>
              </a:p>
            </p:txBody>
          </p:sp>
          <p:sp>
            <p:nvSpPr>
              <p:cNvPr id="60" name="文本框 59"/>
              <p:cNvSpPr txBox="1"/>
              <p:nvPr>
                <p:custDataLst>
                  <p:tags r:id="rId10"/>
                </p:custDataLst>
              </p:nvPr>
            </p:nvSpPr>
            <p:spPr>
              <a:xfrm>
                <a:off x="10555" y="7751"/>
                <a:ext cx="2370" cy="807"/>
              </a:xfrm>
              <a:prstGeom prst="rect">
                <a:avLst/>
              </a:prstGeom>
              <a:noFill/>
            </p:spPr>
            <p:txBody>
              <a:bodyPr wrap="none" lIns="67500" tIns="35100" rIns="67500" bIns="35100" anchor="ctr" anchorCtr="0">
                <a:noAutofit/>
              </a:bodyPr>
              <a:p>
                <a:pPr algn="r">
                  <a:lnSpc>
                    <a:spcPct val="160000"/>
                  </a:lnSpc>
                  <a:buClrTx/>
                  <a:buSzTx/>
                  <a:buFontTx/>
                </a:pPr>
                <a:r>
                  <a:rPr lang="zh-CN" altLang="en-US" sz="1400" dirty="0">
                    <a:solidFill>
                      <a:schemeClr val="accent2">
                        <a:lumMod val="75000"/>
                      </a:schemeClr>
                    </a:solidFill>
                    <a:ea typeface="微软雅黑" panose="020B0503020204020204" charset="-122"/>
                  </a:rPr>
                  <a:t>红肥绿瘦</a:t>
                </a:r>
                <a:r>
                  <a:rPr lang="en-US" altLang="zh-CN" sz="1400" dirty="0">
                    <a:solidFill>
                      <a:schemeClr val="accent2">
                        <a:lumMod val="75000"/>
                      </a:schemeClr>
                    </a:solidFill>
                    <a:ea typeface="微软雅黑" panose="020B0503020204020204" charset="-122"/>
                  </a:rPr>
                  <a:t> </a:t>
                </a:r>
                <a:endParaRPr lang="en-US" altLang="zh-CN" sz="1400" dirty="0">
                  <a:solidFill>
                    <a:schemeClr val="accent2">
                      <a:lumMod val="75000"/>
                    </a:schemeClr>
                  </a:solidFill>
                  <a:ea typeface="微软雅黑" panose="020B0503020204020204" charset="-122"/>
                </a:endParaRPr>
              </a:p>
              <a:p>
                <a:pPr algn="r">
                  <a:lnSpc>
                    <a:spcPct val="160000"/>
                  </a:lnSpc>
                  <a:buClrTx/>
                  <a:buSzTx/>
                  <a:buFontTx/>
                </a:pPr>
                <a:r>
                  <a:rPr lang="zh-CN" altLang="en-US" sz="1400" dirty="0">
                    <a:solidFill>
                      <a:schemeClr val="accent2">
                        <a:lumMod val="75000"/>
                      </a:schemeClr>
                    </a:solidFill>
                    <a:ea typeface="微软雅黑" panose="020B0503020204020204" charset="-122"/>
                  </a:rPr>
                  <a:t>回档低吸</a:t>
                </a:r>
                <a:endParaRPr lang="zh-CN" altLang="en-US" sz="1400" dirty="0">
                  <a:solidFill>
                    <a:schemeClr val="accent2">
                      <a:lumMod val="75000"/>
                    </a:schemeClr>
                  </a:solidFill>
                  <a:ea typeface="微软雅黑" panose="020B0503020204020204" charset="-122"/>
                </a:endParaRPr>
              </a:p>
            </p:txBody>
          </p:sp>
          <p:sp>
            <p:nvSpPr>
              <p:cNvPr id="12" name="任意多边形 11"/>
              <p:cNvSpPr/>
              <p:nvPr>
                <p:custDataLst>
                  <p:tags r:id="rId11"/>
                </p:custDataLst>
              </p:nvPr>
            </p:nvSpPr>
            <p:spPr>
              <a:xfrm rot="2157230">
                <a:off x="3388" y="6808"/>
                <a:ext cx="2309" cy="165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BD0D9"/>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5" name="文本框 64"/>
              <p:cNvSpPr txBox="1"/>
              <p:nvPr>
                <p:custDataLst>
                  <p:tags r:id="rId12"/>
                </p:custDataLst>
              </p:nvPr>
            </p:nvSpPr>
            <p:spPr>
              <a:xfrm>
                <a:off x="3598" y="7370"/>
                <a:ext cx="1853" cy="530"/>
              </a:xfrm>
              <a:prstGeom prst="rect">
                <a:avLst/>
              </a:prstGeom>
              <a:noFill/>
            </p:spPr>
            <p:txBody>
              <a:bodyPr wrap="square" rtlCol="0">
                <a:spAutoFit/>
              </a:bodyPr>
              <a:p>
                <a:r>
                  <a:rPr lang="zh-CN" altLang="en-US" sz="1500" b="1">
                    <a:solidFill>
                      <a:schemeClr val="bg1"/>
                    </a:solidFill>
                    <a:latin typeface="微软雅黑" panose="020B0503020204020204" charset="-122"/>
                    <a:ea typeface="微软雅黑" panose="020B0503020204020204" charset="-122"/>
                  </a:rPr>
                  <a:t>买卖点</a:t>
                </a:r>
                <a:endParaRPr lang="zh-CN" altLang="en-US" sz="1500" b="1">
                  <a:solidFill>
                    <a:schemeClr val="bg1"/>
                  </a:solidFill>
                  <a:latin typeface="微软雅黑" panose="020B0503020204020204" charset="-122"/>
                  <a:ea typeface="微软雅黑" panose="020B0503020204020204" charset="-122"/>
                </a:endParaRPr>
              </a:p>
            </p:txBody>
          </p:sp>
          <p:sp>
            <p:nvSpPr>
              <p:cNvPr id="14" name="任意多边形 13"/>
              <p:cNvSpPr/>
              <p:nvPr>
                <p:custDataLst>
                  <p:tags r:id="rId13"/>
                </p:custDataLst>
              </p:nvPr>
            </p:nvSpPr>
            <p:spPr>
              <a:xfrm rot="2157230">
                <a:off x="8005" y="6797"/>
                <a:ext cx="2252" cy="1637"/>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09DD9"/>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6" name="文本框 65"/>
              <p:cNvSpPr txBox="1"/>
              <p:nvPr>
                <p:custDataLst>
                  <p:tags r:id="rId14"/>
                </p:custDataLst>
              </p:nvPr>
            </p:nvSpPr>
            <p:spPr>
              <a:xfrm>
                <a:off x="8462" y="7370"/>
                <a:ext cx="1217" cy="463"/>
              </a:xfrm>
              <a:prstGeom prst="rect">
                <a:avLst/>
              </a:prstGeom>
              <a:noFill/>
            </p:spPr>
            <p:txBody>
              <a:bodyPr wrap="square" rtlCol="0">
                <a:noAutofit/>
              </a:bodyPr>
              <a:p>
                <a:r>
                  <a:rPr lang="zh-CN" altLang="en-US" sz="1500" b="1">
                    <a:solidFill>
                      <a:schemeClr val="bg1"/>
                    </a:solidFill>
                    <a:latin typeface="微软雅黑" panose="020B0503020204020204" charset="-122"/>
                    <a:ea typeface="微软雅黑" panose="020B0503020204020204" charset="-122"/>
                  </a:rPr>
                  <a:t>资金</a:t>
                </a:r>
                <a:endParaRPr lang="zh-CN" altLang="en-US" sz="1500" b="1">
                  <a:solidFill>
                    <a:schemeClr val="bg1"/>
                  </a:solidFill>
                  <a:latin typeface="微软雅黑" panose="020B0503020204020204" charset="-122"/>
                  <a:ea typeface="微软雅黑" panose="020B0503020204020204" charset="-122"/>
                </a:endParaRPr>
              </a:p>
            </p:txBody>
          </p:sp>
          <p:sp>
            <p:nvSpPr>
              <p:cNvPr id="15" name="任意多边形 14"/>
              <p:cNvSpPr/>
              <p:nvPr>
                <p:custDataLst>
                  <p:tags r:id="rId15"/>
                </p:custDataLst>
              </p:nvPr>
            </p:nvSpPr>
            <p:spPr>
              <a:xfrm rot="2157230">
                <a:off x="5669" y="3999"/>
                <a:ext cx="2514" cy="182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F6FC6"/>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lnSpcReduction="10000"/>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7" name="文本框 66"/>
              <p:cNvSpPr txBox="1"/>
              <p:nvPr>
                <p:custDataLst>
                  <p:tags r:id="rId16"/>
                </p:custDataLst>
              </p:nvPr>
            </p:nvSpPr>
            <p:spPr>
              <a:xfrm>
                <a:off x="6345" y="4602"/>
                <a:ext cx="1500" cy="530"/>
              </a:xfrm>
              <a:prstGeom prst="rect">
                <a:avLst/>
              </a:prstGeom>
              <a:noFill/>
            </p:spPr>
            <p:txBody>
              <a:bodyPr wrap="square" rtlCol="0">
                <a:spAutoFit/>
              </a:bodyPr>
              <a:p>
                <a:r>
                  <a:rPr lang="zh-CN" altLang="en-US" sz="1500" b="1">
                    <a:solidFill>
                      <a:schemeClr val="bg1"/>
                    </a:solidFill>
                    <a:latin typeface="微软雅黑" panose="020B0503020204020204" charset="-122"/>
                    <a:ea typeface="微软雅黑" panose="020B0503020204020204" charset="-122"/>
                  </a:rPr>
                  <a:t>趋势</a:t>
                </a:r>
                <a:endParaRPr lang="zh-CN" altLang="en-US" sz="1500" b="1">
                  <a:solidFill>
                    <a:schemeClr val="bg1"/>
                  </a:solidFill>
                  <a:latin typeface="微软雅黑" panose="020B0503020204020204" charset="-122"/>
                  <a:ea typeface="微软雅黑" panose="020B0503020204020204" charset="-122"/>
                </a:endParaRPr>
              </a:p>
            </p:txBody>
          </p:sp>
        </p:grpSp>
        <p:sp>
          <p:nvSpPr>
            <p:cNvPr id="16" name="文本框 15"/>
            <p:cNvSpPr txBox="1"/>
            <p:nvPr>
              <p:custDataLst>
                <p:tags r:id="rId17"/>
              </p:custDataLst>
            </p:nvPr>
          </p:nvSpPr>
          <p:spPr>
            <a:xfrm>
              <a:off x="8121" y="7123"/>
              <a:ext cx="2181" cy="682"/>
            </a:xfrm>
            <a:prstGeom prst="rect">
              <a:avLst/>
            </a:prstGeom>
            <a:noFill/>
          </p:spPr>
          <p:txBody>
            <a:bodyPr wrap="square" lIns="67500" tIns="35100" rIns="67500" bIns="35100" rtlCol="0" anchor="ctr" anchorCtr="0">
              <a:noAutofit/>
            </a:bodyPr>
            <a:p>
              <a:pPr algn="r"/>
              <a:r>
                <a:rPr lang="zh-CN" altLang="en-US" b="1" dirty="0">
                  <a:solidFill>
                    <a:srgbClr val="0070C0"/>
                  </a:solidFill>
                  <a:sym typeface="Arial" panose="020B0604020202020204" pitchFamily="34" charset="0"/>
                </a:rPr>
                <a:t>捕捞季节</a:t>
              </a:r>
              <a:endParaRPr lang="zh-CN" altLang="en-US" b="1" dirty="0">
                <a:solidFill>
                  <a:srgbClr val="0070C0"/>
                </a:solidFill>
                <a:sym typeface="Arial" panose="020B0604020202020204" pitchFamily="34" charset="0"/>
              </a:endParaRPr>
            </a:p>
          </p:txBody>
        </p:sp>
        <p:sp>
          <p:nvSpPr>
            <p:cNvPr id="17" name="文本框 16"/>
            <p:cNvSpPr txBox="1"/>
            <p:nvPr>
              <p:custDataLst>
                <p:tags r:id="rId18"/>
              </p:custDataLst>
            </p:nvPr>
          </p:nvSpPr>
          <p:spPr>
            <a:xfrm>
              <a:off x="12002" y="3347"/>
              <a:ext cx="2468" cy="682"/>
            </a:xfrm>
            <a:prstGeom prst="rect">
              <a:avLst/>
            </a:prstGeom>
            <a:noFill/>
          </p:spPr>
          <p:txBody>
            <a:bodyPr wrap="square" lIns="67500" tIns="35100" rIns="67500" bIns="35100" rtlCol="0" anchor="ctr" anchorCtr="0">
              <a:noAutofit/>
            </a:bodyPr>
            <a:p>
              <a:pPr algn="r"/>
              <a:r>
                <a:rPr lang="zh-CN" altLang="en-US" sz="1900" b="1" dirty="0">
                  <a:solidFill>
                    <a:srgbClr val="0070C0"/>
                  </a:solidFill>
                  <a:sym typeface="Arial" panose="020B0604020202020204" pitchFamily="34" charset="0"/>
                </a:rPr>
                <a:t>智能辅助线</a:t>
              </a:r>
              <a:endParaRPr lang="zh-CN" altLang="en-US" sz="1900" b="1" dirty="0">
                <a:solidFill>
                  <a:srgbClr val="0070C0"/>
                </a:solidFill>
                <a:sym typeface="Arial" panose="020B0604020202020204" pitchFamily="34" charset="0"/>
              </a:endParaRPr>
            </a:p>
          </p:txBody>
        </p:sp>
        <p:sp>
          <p:nvSpPr>
            <p:cNvPr id="18" name="文本框 17"/>
            <p:cNvSpPr txBox="1"/>
            <p:nvPr>
              <p:custDataLst>
                <p:tags r:id="rId19"/>
              </p:custDataLst>
            </p:nvPr>
          </p:nvSpPr>
          <p:spPr>
            <a:xfrm>
              <a:off x="15928" y="7123"/>
              <a:ext cx="2433" cy="765"/>
            </a:xfrm>
            <a:prstGeom prst="rect">
              <a:avLst/>
            </a:prstGeom>
            <a:noFill/>
          </p:spPr>
          <p:txBody>
            <a:bodyPr wrap="square" lIns="67500" tIns="35100" rIns="67500" bIns="35100" rtlCol="0" anchor="ctr" anchorCtr="0">
              <a:noAutofit/>
            </a:bodyPr>
            <a:p>
              <a:pPr algn="ctr"/>
              <a:r>
                <a:rPr lang="zh-CN" altLang="en-US" b="1" dirty="0">
                  <a:solidFill>
                    <a:srgbClr val="0070C0"/>
                  </a:solidFill>
                  <a:sym typeface="Arial" panose="020B0604020202020204" pitchFamily="34" charset="0"/>
                </a:rPr>
                <a:t>主力净买额</a:t>
              </a:r>
              <a:endParaRPr lang="zh-CN" altLang="en-US" b="1" dirty="0">
                <a:solidFill>
                  <a:srgbClr val="0070C0"/>
                </a:solidFill>
                <a:sym typeface="Arial" panose="020B0604020202020204" pitchFamily="34" charset="0"/>
              </a:endParaRPr>
            </a:p>
          </p:txBody>
        </p:sp>
        <p:sp>
          <p:nvSpPr>
            <p:cNvPr id="20" name="矩形 19"/>
            <p:cNvSpPr/>
            <p:nvPr/>
          </p:nvSpPr>
          <p:spPr>
            <a:xfrm>
              <a:off x="7702" y="1793"/>
              <a:ext cx="11137" cy="7941"/>
            </a:xfrm>
            <a:prstGeom prst="rect">
              <a:avLst/>
            </a:prstGeom>
            <a:noFill/>
            <a:ln>
              <a:solidFill>
                <a:schemeClr val="accent2">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2">
                    <a:lumMod val="20000"/>
                    <a:lumOff val="80000"/>
                  </a:schemeClr>
                </a:solidFill>
              </a:endParaRPr>
            </a:p>
          </p:txBody>
        </p:sp>
      </p:grpSp>
      <p:sp>
        <p:nvSpPr>
          <p:cNvPr id="5" name="文本框 4"/>
          <p:cNvSpPr txBox="1"/>
          <p:nvPr/>
        </p:nvSpPr>
        <p:spPr>
          <a:xfrm>
            <a:off x="6896100" y="1083310"/>
            <a:ext cx="4686300" cy="460375"/>
          </a:xfrm>
          <a:prstGeom prst="rect">
            <a:avLst/>
          </a:prstGeom>
          <a:noFill/>
        </p:spPr>
        <p:txBody>
          <a:bodyPr wrap="square" rtlCol="0" anchor="t">
            <a:spAutoFit/>
          </a:bodyPr>
          <a:p>
            <a:pPr marR="0" indent="0" algn="ctr" defTabSz="914400" fontAlgn="auto">
              <a:lnSpc>
                <a:spcPct val="100000"/>
              </a:lnSpc>
              <a:spcBef>
                <a:spcPts val="0"/>
              </a:spcBef>
              <a:spcAft>
                <a:spcPts val="0"/>
              </a:spcAft>
              <a:buClrTx/>
              <a:buSzTx/>
              <a:buFontTx/>
              <a:buNone/>
              <a:defRPr/>
            </a:pPr>
            <a:r>
              <a:rPr lang="zh-CN" sz="2400" noProof="0" dirty="0">
                <a:solidFill>
                  <a:schemeClr val="tx2"/>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盈利模式：上升回档</a:t>
            </a:r>
            <a:endParaRPr lang="zh-CN" altLang="en-US" sz="2400" noProof="0" dirty="0">
              <a:solidFill>
                <a:schemeClr val="tx2"/>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0"/>
          <a:stretch>
            <a:fillRect/>
          </a:stretch>
        </p:blipFill>
        <p:spPr>
          <a:xfrm>
            <a:off x="6622415" y="1691640"/>
            <a:ext cx="5281295" cy="4359910"/>
          </a:xfrm>
          <a:prstGeom prst="rect">
            <a:avLst/>
          </a:prstGeom>
        </p:spPr>
      </p:pic>
    </p:spTree>
    <p:custDataLst>
      <p:tags r:id="rId2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sz="5400" dirty="0">
                <a:solidFill>
                  <a:schemeClr val="bg1"/>
                </a:solidFill>
                <a:latin typeface="思源黑体 CN Bold" panose="020B0800000000000000" charset="-122"/>
                <a:ea typeface="思源黑体 CN Bold" panose="020B0800000000000000" charset="-122"/>
                <a:sym typeface="+mn-ea"/>
              </a:rPr>
              <a:t>选股交易细节</a:t>
            </a:r>
            <a:endParaRPr lang="zh-CN"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智能盯盘选股</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7" name="文本框 6"/>
          <p:cNvSpPr txBox="1"/>
          <p:nvPr>
            <p:custDataLst>
              <p:tags r:id="rId3"/>
            </p:custDataLst>
          </p:nvPr>
        </p:nvSpPr>
        <p:spPr>
          <a:xfrm>
            <a:off x="8126730" y="1294130"/>
            <a:ext cx="4228465" cy="4646295"/>
          </a:xfrm>
          <a:prstGeom prst="rect">
            <a:avLst/>
          </a:prstGeom>
          <a:noFill/>
        </p:spPr>
        <p:txBody>
          <a:bodyPr wrap="square" rtlCol="0" anchor="t">
            <a:spAutoFit/>
          </a:bodyPr>
          <a:p>
            <a:r>
              <a:rPr lang="zh-CN" altLang="en-US" sz="1600" b="1" dirty="0" smtClean="0">
                <a:solidFill>
                  <a:srgbClr val="FF0000"/>
                </a:solidFill>
                <a:latin typeface="+mn-ea"/>
                <a:cs typeface="华文宋体" panose="02010600040101010101" charset="-122"/>
                <a:sym typeface="+mn-ea"/>
              </a:rPr>
              <a:t>细节</a:t>
            </a:r>
            <a:endParaRPr lang="zh-CN" altLang="en-US" sz="1600" b="1" dirty="0" smtClean="0">
              <a:solidFill>
                <a:srgbClr val="FF0000"/>
              </a:solidFill>
              <a:latin typeface="+mn-ea"/>
              <a:cs typeface="华文宋体" panose="02010600040101010101" charset="-122"/>
              <a:sym typeface="+mn-ea"/>
            </a:endParaRPr>
          </a:p>
          <a:p>
            <a:r>
              <a:rPr lang="zh-CN" altLang="en-US" sz="1400" b="1" dirty="0" smtClean="0">
                <a:solidFill>
                  <a:srgbClr val="FF0000"/>
                </a:solidFill>
                <a:latin typeface="+mn-ea"/>
                <a:cs typeface="华文宋体" panose="02010600040101010101" charset="-122"/>
                <a:sym typeface="+mn-ea"/>
              </a:rPr>
              <a:t>①金叉类型</a:t>
            </a:r>
            <a:endParaRPr lang="zh-CN" altLang="en-US" sz="1400" b="1" dirty="0" smtClean="0">
              <a:solidFill>
                <a:srgbClr val="FF0000"/>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（底背离金叉）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accent6">
                    <a:lumMod val="75000"/>
                  </a:schemeClr>
                </a:solidFill>
                <a:latin typeface="+mn-ea"/>
                <a:cs typeface="华文宋体" panose="02010600040101010101" charset="-122"/>
                <a:sym typeface="+mn-ea"/>
              </a:rPr>
              <a:t>（强势金叉较好）</a:t>
            </a:r>
            <a:endParaRPr lang="zh-CN" altLang="en-US" sz="1400" dirty="0" smtClean="0">
              <a:solidFill>
                <a:schemeClr val="accent6">
                  <a:lumMod val="75000"/>
                </a:schemeClr>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（注意水上二次金叉）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（上升中继假跌破弱金叉）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（金叉的天数）</a:t>
            </a:r>
            <a:endParaRPr lang="zh-CN" altLang="en-US" sz="1400" dirty="0" smtClean="0">
              <a:solidFill>
                <a:schemeClr val="tx1"/>
              </a:solidFill>
              <a:latin typeface="+mn-ea"/>
              <a:cs typeface="华文宋体" panose="02010600040101010101" charset="-122"/>
              <a:sym typeface="+mn-ea"/>
            </a:endParaRPr>
          </a:p>
          <a:p>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rgbClr val="FF0000"/>
                </a:solidFill>
                <a:latin typeface="+mn-ea"/>
                <a:cs typeface="华文宋体" panose="02010600040101010101" charset="-122"/>
                <a:sym typeface="+mn-ea"/>
              </a:rPr>
              <a:t>②与辅助线的距离</a:t>
            </a:r>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（辅助线首根反弹阳线</a:t>
            </a:r>
            <a:r>
              <a:rPr lang="en-US" altLang="zh-CN" sz="1400" dirty="0" smtClean="0">
                <a:solidFill>
                  <a:schemeClr val="tx1"/>
                </a:solidFill>
                <a:latin typeface="+mn-ea"/>
                <a:cs typeface="华文宋体" panose="02010600040101010101" charset="-122"/>
                <a:sym typeface="+mn-ea"/>
              </a:rPr>
              <a:t>+</a:t>
            </a:r>
            <a:r>
              <a:rPr lang="zh-CN" altLang="en-US" sz="1400" dirty="0" smtClean="0">
                <a:solidFill>
                  <a:schemeClr val="tx1"/>
                </a:solidFill>
                <a:latin typeface="+mn-ea"/>
                <a:cs typeface="华文宋体" panose="02010600040101010101" charset="-122"/>
                <a:sym typeface="+mn-ea"/>
              </a:rPr>
              <a:t>金叉初期</a:t>
            </a:r>
            <a:r>
              <a:rPr lang="en-US" altLang="zh-CN" sz="1400" dirty="0" smtClean="0">
                <a:solidFill>
                  <a:schemeClr val="tx1"/>
                </a:solidFill>
                <a:latin typeface="+mn-ea"/>
                <a:cs typeface="华文宋体" panose="02010600040101010101" charset="-122"/>
                <a:sym typeface="+mn-ea"/>
              </a:rPr>
              <a:t>→</a:t>
            </a:r>
            <a:r>
              <a:rPr lang="zh-CN" altLang="en-US" sz="1400" dirty="0" smtClean="0">
                <a:solidFill>
                  <a:schemeClr val="tx1"/>
                </a:solidFill>
                <a:latin typeface="+mn-ea"/>
                <a:cs typeface="华文宋体" panose="02010600040101010101" charset="-122"/>
                <a:sym typeface="+mn-ea"/>
              </a:rPr>
              <a:t>右侧买点）</a:t>
            </a:r>
            <a:endParaRPr lang="zh-CN" altLang="en-US" sz="1400" dirty="0" smtClean="0">
              <a:solidFill>
                <a:schemeClr val="tx1"/>
              </a:solidFill>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（回档辅助线</a:t>
            </a:r>
            <a:r>
              <a:rPr lang="en-US" altLang="zh-CN" sz="1400" dirty="0" smtClean="0">
                <a:latin typeface="+mn-ea"/>
                <a:cs typeface="华文宋体" panose="02010600040101010101" charset="-122"/>
                <a:sym typeface="+mn-ea"/>
              </a:rPr>
              <a:t>+</a:t>
            </a:r>
            <a:r>
              <a:rPr lang="zh-CN" altLang="en-US" sz="1400" dirty="0" smtClean="0">
                <a:latin typeface="+mn-ea"/>
                <a:cs typeface="华文宋体" panose="02010600040101010101" charset="-122"/>
                <a:sym typeface="+mn-ea"/>
              </a:rPr>
              <a:t>死叉末段</a:t>
            </a:r>
            <a:r>
              <a:rPr lang="en-US" altLang="zh-CN" sz="1400" dirty="0" smtClean="0">
                <a:latin typeface="+mn-ea"/>
                <a:cs typeface="华文宋体" panose="02010600040101010101" charset="-122"/>
                <a:sym typeface="+mn-ea"/>
              </a:rPr>
              <a:t>→</a:t>
            </a:r>
            <a:r>
              <a:rPr lang="zh-CN" altLang="en-US" sz="1400" dirty="0" smtClean="0">
                <a:latin typeface="+mn-ea"/>
                <a:cs typeface="华文宋体" panose="02010600040101010101" charset="-122"/>
                <a:sym typeface="+mn-ea"/>
              </a:rPr>
              <a:t>左侧买点）</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（辅助线首次回档金叉--首B回档金叉）</a:t>
            </a:r>
            <a:endParaRPr lang="zh-CN" altLang="en-US" sz="1400" dirty="0" smtClean="0">
              <a:latin typeface="+mn-ea"/>
              <a:cs typeface="华文宋体" panose="02010600040101010101" charset="-122"/>
              <a:sym typeface="+mn-ea"/>
            </a:endParaRPr>
          </a:p>
          <a:p>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rgbClr val="FF0000"/>
                </a:solidFill>
                <a:latin typeface="+mn-ea"/>
                <a:cs typeface="华文宋体" panose="02010600040101010101" charset="-122"/>
                <a:sym typeface="+mn-ea"/>
              </a:rPr>
              <a:t>③主力净买额</a:t>
            </a:r>
            <a:endParaRPr lang="zh-CN" altLang="en-US" sz="1400" dirty="0" smtClean="0">
              <a:solidFill>
                <a:srgbClr val="FF0000"/>
              </a:solidFill>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（低位大红柱→主力异动，短期卖点）</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（上升中继红肥绿瘦→主力控盘回档买入）</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（高位大绿柱→主力出货）</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（主力净买额一片红→主力对倒）</a:t>
            </a:r>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rgbClr val="FF0000"/>
                </a:solidFill>
                <a:latin typeface="+mn-ea"/>
                <a:cs typeface="华文宋体" panose="02010600040101010101" charset="-122"/>
                <a:sym typeface="+mn-ea"/>
              </a:rPr>
              <a:t>④安全性：</a:t>
            </a:r>
            <a:r>
              <a:rPr lang="zh-CN" altLang="en-US" sz="1400" dirty="0" smtClean="0">
                <a:latin typeface="+mn-ea"/>
                <a:cs typeface="华文宋体" panose="02010600040101010101" charset="-122"/>
                <a:sym typeface="+mn-ea"/>
              </a:rPr>
              <a:t>股价位置、筹码集中度、基本面</a:t>
            </a:r>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rgbClr val="FF0000"/>
                </a:solidFill>
                <a:latin typeface="+mn-ea"/>
                <a:cs typeface="华文宋体" panose="02010600040101010101" charset="-122"/>
                <a:sym typeface="+mn-ea"/>
              </a:rPr>
              <a:t>⑤上攻动能：</a:t>
            </a:r>
            <a:r>
              <a:rPr lang="zh-CN" altLang="en-US" sz="1400" dirty="0" smtClean="0">
                <a:latin typeface="+mn-ea"/>
                <a:cs typeface="华文宋体" panose="02010600040101010101" charset="-122"/>
                <a:sym typeface="+mn-ea"/>
              </a:rPr>
              <a:t>风口题材、反弹高度（会不会顶背离死叉，距离下一个压力位）</a:t>
            </a:r>
            <a:endParaRPr lang="zh-CN" altLang="en-US" sz="1400" dirty="0" smtClean="0">
              <a:latin typeface="+mn-ea"/>
              <a:cs typeface="华文宋体" panose="02010600040101010101" charset="-122"/>
              <a:sym typeface="+mn-ea"/>
            </a:endParaRPr>
          </a:p>
        </p:txBody>
      </p:sp>
      <p:pic>
        <p:nvPicPr>
          <p:cNvPr id="6" name="图片 5"/>
          <p:cNvPicPr>
            <a:picLocks noChangeAspect="1"/>
          </p:cNvPicPr>
          <p:nvPr/>
        </p:nvPicPr>
        <p:blipFill>
          <a:blip r:embed="rId4"/>
          <a:srcRect r="16489"/>
          <a:stretch>
            <a:fillRect/>
          </a:stretch>
        </p:blipFill>
        <p:spPr>
          <a:xfrm>
            <a:off x="3183890" y="1113155"/>
            <a:ext cx="4806315" cy="4869815"/>
          </a:xfrm>
          <a:prstGeom prst="rect">
            <a:avLst/>
          </a:prstGeom>
          <a:ln>
            <a:solidFill>
              <a:schemeClr val="tx1">
                <a:lumMod val="65000"/>
                <a:lumOff val="35000"/>
              </a:schemeClr>
            </a:solidFill>
          </a:ln>
        </p:spPr>
      </p:pic>
      <p:pic>
        <p:nvPicPr>
          <p:cNvPr id="3" name="图片 2"/>
          <p:cNvPicPr>
            <a:picLocks noChangeAspect="1"/>
          </p:cNvPicPr>
          <p:nvPr/>
        </p:nvPicPr>
        <p:blipFill>
          <a:blip r:embed="rId5"/>
          <a:srcRect b="4527"/>
          <a:stretch>
            <a:fillRect/>
          </a:stretch>
        </p:blipFill>
        <p:spPr>
          <a:xfrm>
            <a:off x="314325" y="1113155"/>
            <a:ext cx="2710815" cy="4860925"/>
          </a:xfrm>
          <a:prstGeom prst="rect">
            <a:avLst/>
          </a:prstGeom>
          <a:ln>
            <a:solidFill>
              <a:schemeClr val="tx1">
                <a:lumMod val="65000"/>
                <a:lumOff val="35000"/>
              </a:schemeClr>
            </a:solidFill>
          </a:ln>
        </p:spPr>
      </p:pic>
    </p:spTree>
    <p:custDataLst>
      <p:tags r:id="rId6"/>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494530" y="-233680"/>
            <a:ext cx="5096510" cy="885190"/>
          </a:xfrm>
          <a:prstGeom prst="rect">
            <a:avLst/>
          </a:prstGeom>
          <a:noFill/>
        </p:spPr>
        <p:txBody>
          <a:bodyPr wrap="square" rtlCol="0">
            <a:noAutofit/>
          </a:bodyPr>
          <a:p>
            <a:pPr marL="0" indent="0" algn="l">
              <a:lnSpc>
                <a:spcPct val="160000"/>
              </a:lnSpc>
              <a:spcBef>
                <a:spcPct val="0"/>
              </a:spcBef>
              <a:spcAft>
                <a:spcPts val="1800"/>
              </a:spcAft>
            </a:pPr>
            <a:r>
              <a:rPr lang="en-US" altLang="zh-CN" sz="3600" noProof="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sz="3600" spc="50">
                <a:solidFill>
                  <a:schemeClr val="bg1"/>
                </a:solidFill>
                <a:latin typeface="微软雅黑" panose="020B0503020204020204" charset="-122"/>
                <a:ea typeface="微软雅黑" panose="020B0503020204020204" charset="-122"/>
                <a:cs typeface="微软雅黑" panose="020B0503020204020204" charset="-122"/>
                <a:sym typeface="+mn-ea"/>
              </a:rPr>
              <a:t>假突破</a:t>
            </a:r>
            <a:r>
              <a:rPr lang="en-US" altLang="zh-CN" sz="3600" spc="5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3600" spc="50">
                <a:solidFill>
                  <a:schemeClr val="bg1"/>
                </a:solidFill>
                <a:latin typeface="微软雅黑" panose="020B0503020204020204" charset="-122"/>
                <a:ea typeface="微软雅黑" panose="020B0503020204020204" charset="-122"/>
                <a:cs typeface="微软雅黑" panose="020B0503020204020204" charset="-122"/>
                <a:sym typeface="+mn-ea"/>
              </a:rPr>
              <a:t>假跌破</a:t>
            </a:r>
            <a:endParaRPr kumimoji="0" lang="zh-CN" altLang="en-US" sz="3600" i="0" kern="1200" cap="none" spc="50" normalizeH="0" baseline="0" noProof="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p:cNvPicPr/>
          <p:nvPr/>
        </p:nvPicPr>
        <p:blipFill>
          <a:blip r:embed="rId3"/>
          <a:stretch>
            <a:fillRect/>
          </a:stretch>
        </p:blipFill>
        <p:spPr>
          <a:xfrm>
            <a:off x="7911465" y="1068070"/>
            <a:ext cx="4154170" cy="4766945"/>
          </a:xfrm>
          <a:prstGeom prst="rect">
            <a:avLst/>
          </a:prstGeom>
        </p:spPr>
      </p:pic>
      <p:pic>
        <p:nvPicPr>
          <p:cNvPr id="3" name="图片 2"/>
          <p:cNvPicPr/>
          <p:nvPr/>
        </p:nvPicPr>
        <p:blipFill>
          <a:blip r:embed="rId4"/>
          <a:stretch>
            <a:fillRect/>
          </a:stretch>
        </p:blipFill>
        <p:spPr>
          <a:xfrm>
            <a:off x="146685" y="965835"/>
            <a:ext cx="7818755" cy="2799715"/>
          </a:xfrm>
          <a:prstGeom prst="rect">
            <a:avLst/>
          </a:prstGeom>
        </p:spPr>
      </p:pic>
      <p:sp>
        <p:nvSpPr>
          <p:cNvPr id="5" name="文本框 4"/>
          <p:cNvSpPr txBox="1"/>
          <p:nvPr/>
        </p:nvSpPr>
        <p:spPr>
          <a:xfrm>
            <a:off x="504825" y="4191635"/>
            <a:ext cx="6840855" cy="1650365"/>
          </a:xfrm>
          <a:prstGeom prst="rect">
            <a:avLst/>
          </a:prstGeom>
          <a:noFill/>
        </p:spPr>
        <p:txBody>
          <a:bodyPr wrap="square" rtlCol="0" anchor="t">
            <a:noAutofit/>
          </a:bodyPr>
          <a:p>
            <a:r>
              <a:rPr lang="en-US" altLang="zh-CN" sz="1600">
                <a:highlight>
                  <a:srgbClr val="FFFF00"/>
                </a:highlight>
                <a:latin typeface="微软雅黑" panose="020B0503020204020204" charset="-122"/>
                <a:ea typeface="微软雅黑" panose="020B0503020204020204" charset="-122"/>
                <a:cs typeface="微软雅黑" panose="020B0503020204020204" charset="-122"/>
                <a:sym typeface="+mn-ea"/>
              </a:rPr>
              <a:t>1</a:t>
            </a:r>
            <a:r>
              <a:rPr lang="zh-CN" altLang="en-US" sz="1600">
                <a:highlight>
                  <a:srgbClr val="FFFF00"/>
                </a:highlight>
                <a:latin typeface="微软雅黑" panose="020B0503020204020204" charset="-122"/>
                <a:ea typeface="微软雅黑" panose="020B0503020204020204" charset="-122"/>
                <a:cs typeface="微软雅黑" panose="020B0503020204020204" charset="-122"/>
                <a:sym typeface="+mn-ea"/>
              </a:rPr>
              <a:t>、上行趋势里面的假跌破：</a:t>
            </a:r>
            <a:endParaRPr lang="zh-CN" altLang="en-US" sz="1600">
              <a:highlight>
                <a:srgbClr val="FFFF00"/>
              </a:highlight>
              <a:latin typeface="微软雅黑" panose="020B0503020204020204" charset="-122"/>
              <a:ea typeface="微软雅黑" panose="020B0503020204020204" charset="-122"/>
              <a:cs typeface="微软雅黑" panose="020B0503020204020204" charset="-122"/>
              <a:sym typeface="+mn-ea"/>
            </a:endParaRPr>
          </a:p>
          <a:p>
            <a:r>
              <a:rPr lang="zh-CN" altLang="en-US" sz="1600">
                <a:latin typeface="微软雅黑" panose="020B0503020204020204" charset="-122"/>
                <a:ea typeface="微软雅黑" panose="020B0503020204020204" charset="-122"/>
                <a:cs typeface="微软雅黑" panose="020B0503020204020204" charset="-122"/>
                <a:sym typeface="+mn-ea"/>
              </a:rPr>
              <a:t>辅助线未死叉，股价</a:t>
            </a:r>
            <a:r>
              <a:rPr lang="en-US" altLang="zh-CN" sz="1600">
                <a:latin typeface="微软雅黑" panose="020B0503020204020204" charset="-122"/>
                <a:ea typeface="微软雅黑" panose="020B0503020204020204" charset="-122"/>
                <a:cs typeface="微软雅黑" panose="020B0503020204020204" charset="-122"/>
                <a:sym typeface="+mn-ea"/>
              </a:rPr>
              <a:t>3</a:t>
            </a:r>
            <a:r>
              <a:rPr lang="zh-CN" altLang="en-US" sz="1600">
                <a:latin typeface="微软雅黑" panose="020B0503020204020204" charset="-122"/>
                <a:ea typeface="微软雅黑" panose="020B0503020204020204" charset="-122"/>
                <a:cs typeface="微软雅黑" panose="020B0503020204020204" charset="-122"/>
                <a:sym typeface="+mn-ea"/>
              </a:rPr>
              <a:t>天修复，辅助线被跌破但下方马上有强支撑</a:t>
            </a:r>
            <a:endParaRPr lang="zh-CN" altLang="en-US" sz="1600">
              <a:latin typeface="微软雅黑" panose="020B0503020204020204" charset="-122"/>
              <a:ea typeface="微软雅黑" panose="020B0503020204020204" charset="-122"/>
              <a:cs typeface="微软雅黑" panose="020B0503020204020204" charset="-122"/>
              <a:sym typeface="+mn-ea"/>
            </a:endParaRPr>
          </a:p>
          <a:p>
            <a:endParaRPr lang="en-US" altLang="zh-CN" sz="1600">
              <a:latin typeface="微软雅黑" panose="020B0503020204020204" charset="-122"/>
              <a:ea typeface="微软雅黑" panose="020B0503020204020204" charset="-122"/>
              <a:cs typeface="微软雅黑" panose="020B0503020204020204" charset="-122"/>
              <a:sym typeface="+mn-ea"/>
            </a:endParaRPr>
          </a:p>
          <a:p>
            <a:r>
              <a:rPr lang="en-US" altLang="zh-CN" sz="1600">
                <a:highlight>
                  <a:srgbClr val="FFFF00"/>
                </a:highlight>
                <a:latin typeface="微软雅黑" panose="020B0503020204020204" charset="-122"/>
                <a:ea typeface="微软雅黑" panose="020B0503020204020204" charset="-122"/>
                <a:cs typeface="微软雅黑" panose="020B0503020204020204" charset="-122"/>
                <a:sym typeface="+mn-ea"/>
              </a:rPr>
              <a:t>2</a:t>
            </a:r>
            <a:r>
              <a:rPr lang="zh-CN" altLang="en-US" sz="1600">
                <a:highlight>
                  <a:srgbClr val="FFFF00"/>
                </a:highlight>
                <a:latin typeface="微软雅黑" panose="020B0503020204020204" charset="-122"/>
                <a:ea typeface="微软雅黑" panose="020B0503020204020204" charset="-122"/>
                <a:cs typeface="微软雅黑" panose="020B0503020204020204" charset="-122"/>
                <a:sym typeface="+mn-ea"/>
              </a:rPr>
              <a:t>、下行趋势里面的假突破：</a:t>
            </a:r>
            <a:endParaRPr lang="zh-CN" altLang="en-US" sz="1600">
              <a:highlight>
                <a:srgbClr val="FFFF00"/>
              </a:highlight>
              <a:latin typeface="微软雅黑" panose="020B0503020204020204" charset="-122"/>
              <a:ea typeface="微软雅黑" panose="020B0503020204020204" charset="-122"/>
              <a:cs typeface="微软雅黑" panose="020B0503020204020204" charset="-122"/>
              <a:sym typeface="+mn-ea"/>
            </a:endParaRPr>
          </a:p>
          <a:p>
            <a:r>
              <a:rPr lang="zh-CN" altLang="en-US" sz="1600">
                <a:latin typeface="微软雅黑" panose="020B0503020204020204" charset="-122"/>
                <a:ea typeface="微软雅黑" panose="020B0503020204020204" charset="-122"/>
                <a:cs typeface="微软雅黑" panose="020B0503020204020204" charset="-122"/>
                <a:sym typeface="+mn-ea"/>
              </a:rPr>
              <a:t>下行趋势未扭转，股价未站上辅助线，或辅助线并未金叉，</a:t>
            </a:r>
            <a:r>
              <a:rPr lang="en-US" altLang="zh-CN" sz="1600">
                <a:latin typeface="微软雅黑" panose="020B0503020204020204" charset="-122"/>
                <a:ea typeface="微软雅黑" panose="020B0503020204020204" charset="-122"/>
                <a:cs typeface="微软雅黑" panose="020B0503020204020204" charset="-122"/>
                <a:sym typeface="+mn-ea"/>
              </a:rPr>
              <a:t>3</a:t>
            </a:r>
            <a:r>
              <a:rPr lang="zh-CN" altLang="en-US" sz="1600">
                <a:latin typeface="微软雅黑" panose="020B0503020204020204" charset="-122"/>
                <a:ea typeface="微软雅黑" panose="020B0503020204020204" charset="-122"/>
                <a:cs typeface="微软雅黑" panose="020B0503020204020204" charset="-122"/>
                <a:sym typeface="+mn-ea"/>
              </a:rPr>
              <a:t>天未能修复</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indent="0" algn="l">
              <a:lnSpc>
                <a:spcPct val="90000"/>
              </a:lnSpc>
              <a:spcBef>
                <a:spcPts val="0"/>
              </a:spcBef>
              <a:spcAft>
                <a:spcPts val="800"/>
              </a:spcAft>
              <a:buSzPct val="100000"/>
              <a:buNone/>
            </a:pPr>
            <a:r>
              <a:rPr lang="en-US" altLang="zh-CN" sz="4000" spc="50">
                <a:latin typeface="微软雅黑" panose="020B0503020204020204" charset="-122"/>
                <a:ea typeface="微软雅黑" panose="020B0503020204020204" charset="-122"/>
                <a:cs typeface="微软雅黑" panose="020B0503020204020204" charset="-122"/>
                <a:sym typeface="+mn-ea"/>
              </a:rPr>
              <a:t>           </a:t>
            </a:r>
            <a:r>
              <a:rPr lang="zh-CN" altLang="en-US" sz="4000" spc="50">
                <a:solidFill>
                  <a:schemeClr val="bg1"/>
                </a:solidFill>
                <a:latin typeface="微软雅黑" panose="020B0503020204020204" charset="-122"/>
                <a:ea typeface="微软雅黑" panose="020B0503020204020204" charset="-122"/>
                <a:cs typeface="微软雅黑" panose="020B0503020204020204" charset="-122"/>
                <a:sym typeface="+mn-ea"/>
              </a:rPr>
              <a:t>乖离率优选个股</a:t>
            </a:r>
            <a:endParaRPr kumimoji="0" lang="zh-CN" altLang="en-US" sz="4000" b="0" i="0" kern="1200" cap="none" spc="50" normalizeH="0" baseline="0" noProof="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659130" y="1873250"/>
            <a:ext cx="3789680" cy="3969385"/>
          </a:xfrm>
          <a:prstGeom prst="rect">
            <a:avLst/>
          </a:prstGeom>
          <a:noFill/>
        </p:spPr>
        <p:txBody>
          <a:bodyPr wrap="square" rtlCol="0">
            <a:spAutoFit/>
          </a:bodyPr>
          <a:p>
            <a:r>
              <a:rPr lang="en-US" altLang="zh-CN"/>
              <a:t>1</a:t>
            </a:r>
            <a:r>
              <a:rPr lang="zh-CN" altLang="en-US"/>
              <a:t>、乖离率</a:t>
            </a:r>
            <a:r>
              <a:rPr lang="zh-CN" altLang="en-US">
                <a:solidFill>
                  <a:srgbClr val="FF0000"/>
                </a:solidFill>
              </a:rPr>
              <a:t>没有具体的数值限制</a:t>
            </a:r>
            <a:endParaRPr lang="zh-CN" altLang="en-US"/>
          </a:p>
          <a:p>
            <a:endParaRPr lang="zh-CN" altLang="en-US"/>
          </a:p>
          <a:p>
            <a:endParaRPr lang="en-US" altLang="zh-CN"/>
          </a:p>
          <a:p>
            <a:endParaRPr lang="en-US" altLang="zh-CN"/>
          </a:p>
          <a:p>
            <a:r>
              <a:rPr lang="en-US" altLang="zh-CN"/>
              <a:t>2</a:t>
            </a:r>
            <a:r>
              <a:rPr lang="zh-CN" altLang="en-US"/>
              <a:t>、不同类型的个股股性不同，</a:t>
            </a:r>
            <a:r>
              <a:rPr lang="zh-CN" altLang="en-US">
                <a:solidFill>
                  <a:srgbClr val="FF0000"/>
                </a:solidFill>
              </a:rPr>
              <a:t>乖离率的观察范围也不同</a:t>
            </a:r>
            <a:endParaRPr lang="zh-CN" altLang="en-US">
              <a:solidFill>
                <a:srgbClr val="FF0000"/>
              </a:solidFill>
            </a:endParaRPr>
          </a:p>
          <a:p>
            <a:endParaRPr lang="zh-CN" altLang="en-US"/>
          </a:p>
          <a:p>
            <a:endParaRPr lang="zh-CN" altLang="en-US"/>
          </a:p>
          <a:p>
            <a:endParaRPr lang="zh-CN" altLang="en-US"/>
          </a:p>
          <a:p>
            <a:r>
              <a:rPr lang="en-US" altLang="zh-CN"/>
              <a:t>3</a:t>
            </a:r>
            <a:r>
              <a:rPr lang="zh-CN" altLang="en-US"/>
              <a:t>、</a:t>
            </a:r>
            <a:r>
              <a:rPr lang="zh-CN" altLang="en-US">
                <a:solidFill>
                  <a:srgbClr val="FF0000"/>
                </a:solidFill>
              </a:rPr>
              <a:t>三板斧选股时可以结合乖离率来进一步筛选</a:t>
            </a:r>
            <a:endParaRPr lang="zh-CN" altLang="en-US"/>
          </a:p>
          <a:p>
            <a:endParaRPr lang="zh-CN" altLang="en-US"/>
          </a:p>
          <a:p>
            <a:endParaRPr lang="zh-CN" altLang="en-US"/>
          </a:p>
          <a:p>
            <a:endParaRPr lang="zh-CN" altLang="en-US"/>
          </a:p>
        </p:txBody>
      </p:sp>
      <p:pic>
        <p:nvPicPr>
          <p:cNvPr id="3" name="图片 2"/>
          <p:cNvPicPr/>
          <p:nvPr/>
        </p:nvPicPr>
        <p:blipFill>
          <a:blip r:embed="rId2"/>
          <a:srcRect l="1480" t="1773" r="1262" b="2684"/>
          <a:stretch>
            <a:fillRect/>
          </a:stretch>
        </p:blipFill>
        <p:spPr>
          <a:xfrm>
            <a:off x="4728210" y="1252855"/>
            <a:ext cx="6803390" cy="4859655"/>
          </a:xfrm>
          <a:prstGeom prst="rect">
            <a:avLst/>
          </a:prstGeom>
          <a:ln>
            <a:solidFill>
              <a:schemeClr val="tx1">
                <a:lumMod val="50000"/>
                <a:lumOff val="50000"/>
              </a:schemeClr>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UNIT_PLACING_PICTURE_USER_VIEWPORT" val="{&quot;height&quot;:1539,&quot;width&quot;:39003}"/>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PP_MARK_KEY" val="34a5c737-2527-451b-a6cc-313a70f4ce21"/>
  <p:tag name="COMMONDATA" val="eyJoZGlkIjoiOTQ1ZjcwNmNkMTFhMjA1Zjg5NzQyMTQ1MGUxYmIzMWEifQ=="/>
  <p:tag name="commondata" val="eyJoZGlkIjoiMTE5OTlmMmY3Mzc0MTBlODE0YTNlMWY0MTJhZTZiYTY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wm#"/>
  <p:tag name="KSO_WM_TEMPLATE_CATEGORY" val="custom"/>
  <p:tag name="KSO_WM_TEMPLATE_INDEX" val="20205081"/>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TAG_VERSION" val="1.0"/>
  <p:tag name="KSO_WM_BEAUTIFY_FLAG" val="#wm#"/>
  <p:tag name="KSO_WM_UNIT_TYPE" val="i"/>
  <p:tag name="KSO_WM_UNIT_ID" val="diagram334_3*i*0"/>
  <p:tag name="KSO_WM_TEMPLATE_CATEGORY" val="diagram"/>
  <p:tag name="KSO_WM_TEMPLATE_INDEX" val="334"/>
  <p:tag name="KSO_WM_UNIT_INDEX" val="0"/>
</p:tagLst>
</file>

<file path=ppt/tags/tag53.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2_1"/>
  <p:tag name="KSO_WM_UNIT_ID" val="diagram334_3*q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54.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1_1"/>
  <p:tag name="KSO_WM_UNIT_ID" val="diagram334_3*q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55.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1_1"/>
  <p:tag name="KSO_WM_UNIT_ID" val="diagram20187073_1*q_h_a*1_1_1"/>
  <p:tag name="KSO_WM_UNIT_LAYERLEVEL" val="1_1_1"/>
  <p:tag name="KSO_WM_UNIT_VALUE" val="9"/>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56.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1"/>
  <p:tag name="KSO_WM_UNIT_ID" val="diagram355_3*q_i*1_1"/>
  <p:tag name="KSO_WM_UNIT_CLEAR" val="1"/>
  <p:tag name="KSO_WM_UNIT_LAYERLEVEL" val="1_1"/>
  <p:tag name="KSO_WM_UNIT_LINE_FORE_SCHEMECOLOR_INDEX" val="13"/>
  <p:tag name="KSO_WM_UNIT_LINE_FILL_TYPE" val="2"/>
  <p:tag name="KSO_WM_UNIT_TEXT_FILL_FORE_SCHEMECOLOR_INDEX" val="2"/>
  <p:tag name="KSO_WM_UNIT_TEXT_FILL_TYPE" val="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3_1"/>
  <p:tag name="KSO_WM_UNIT_ID" val="diagram20187073_1*q_h_a*1_3_1"/>
  <p:tag name="KSO_WM_UNIT_LAYERLEVEL" val="1_1_1"/>
  <p:tag name="KSO_WM_UNIT_VALUE" val="13"/>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59.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2_1"/>
  <p:tag name="KSO_WM_UNIT_ID" val="diagram20187073_1*q_h_a*1_2_1"/>
  <p:tag name="KSO_WM_UNIT_LAYERLEVEL" val="1_1_1"/>
  <p:tag name="KSO_WM_UNIT_VALUE" val="12"/>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5"/>
  <p:tag name="KSO_WM_UNIT_ID" val="diagram355_3*q_i*1_5"/>
  <p:tag name="KSO_WM_UNIT_CLEAR" val="1"/>
  <p:tag name="KSO_WM_UNIT_LAYERLEVEL" val="1_1"/>
  <p:tag name="KSO_WM_UNIT_FILL_FORE_SCHEMECOLOR_INDEX" val="7"/>
  <p:tag name="KSO_WM_UNIT_FILL_TYPE" val="1"/>
  <p:tag name="KSO_WM_UNIT_TEXT_FILL_FORE_SCHEMECOLOR_INDEX" val="2"/>
  <p:tag name="KSO_WM_UNIT_TEXT_FILL_TYPE" val="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2"/>
  <p:tag name="KSO_WM_UNIT_ID" val="diagram355_3*q_i*1_2"/>
  <p:tag name="KSO_WM_UNIT_CLEAR" val="1"/>
  <p:tag name="KSO_WM_UNIT_LAYERLEVEL" val="1_1"/>
  <p:tag name="KSO_WM_UNIT_FILL_FORE_SCHEMECOLOR_INDEX" val="6"/>
  <p:tag name="KSO_WM_UNIT_FILL_TYPE" val="1"/>
  <p:tag name="KSO_WM_UNIT_TEXT_FILL_FORE_SCHEMECOLOR_INDEX" val="2"/>
  <p:tag name="KSO_WM_UNIT_TEXT_FILL_TYPE"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7"/>
  <p:tag name="KSO_WM_UNIT_ID" val="diagram355_3*q_i*1_7"/>
  <p:tag name="KSO_WM_UNIT_CLEAR" val="1"/>
  <p:tag name="KSO_WM_UNIT_LAYERLEVEL" val="1_1"/>
  <p:tag name="KSO_WM_UNIT_FILL_FORE_SCHEMECOLOR_INDEX" val="5"/>
  <p:tag name="KSO_WM_UNIT_FILL_TYPE" val="1"/>
  <p:tag name="KSO_WM_UNIT_TEXT_FILL_FORE_SCHEMECOLOR_INDEX" val="2"/>
  <p:tag name="KSO_WM_UNIT_TEXT_FILL_TYPE" val="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3_1"/>
  <p:tag name="KSO_WM_UNIT_ID" val="diagram334_3*q_h_f*1_3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67.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1_1"/>
  <p:tag name="KSO_WM_UNIT_ID" val="diagram334_3*q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68.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2_1"/>
  <p:tag name="KSO_WM_UNIT_ID" val="diagram334_3*q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6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DIAGRAM_VIRTUALLY_FRAME" val="{&quot;height&quot;:158.85,&quot;left&quot;:81.5,&quot;top&quot;:96.05,&quot;width&quot;:795.85}"/>
</p:tagLst>
</file>

<file path=ppt/tags/tag7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1579</Words>
  <Application>WPS 演示</Application>
  <PresentationFormat>宽屏</PresentationFormat>
  <Paragraphs>167</Paragraphs>
  <Slides>17</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宋体</vt:lpstr>
      <vt:lpstr>Wingdings</vt:lpstr>
      <vt:lpstr>Wingdings</vt:lpstr>
      <vt:lpstr>思源黑体 CN Light</vt:lpstr>
      <vt:lpstr>黑体</vt:lpstr>
      <vt:lpstr>思源黑体 CN Bold</vt:lpstr>
      <vt:lpstr>思源黑体 CN Medium</vt:lpstr>
      <vt:lpstr>思源黑体 CN Normal</vt:lpstr>
      <vt:lpstr>微软雅黑</vt:lpstr>
      <vt:lpstr>华文宋体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A陈小渊</cp:lastModifiedBy>
  <cp:revision>633</cp:revision>
  <dcterms:created xsi:type="dcterms:W3CDTF">2019-06-19T02:08:00Z</dcterms:created>
  <dcterms:modified xsi:type="dcterms:W3CDTF">2025-03-10T06:54:49Z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66AD1FA1C67D4010AB819694EA79968A_13</vt:lpwstr>
  </property>
</Properties>
</file>