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handoutMasterIdLst>
    <p:handoutMasterId r:id="rId23"/>
  </p:handoutMasterIdLst>
  <p:sldIdLst>
    <p:sldId id="263" r:id="rId3"/>
    <p:sldId id="764" r:id="rId4"/>
    <p:sldId id="669" r:id="rId5"/>
    <p:sldId id="767" r:id="rId7"/>
    <p:sldId id="343" r:id="rId8"/>
    <p:sldId id="802" r:id="rId9"/>
    <p:sldId id="788" r:id="rId10"/>
    <p:sldId id="950" r:id="rId11"/>
    <p:sldId id="968" r:id="rId12"/>
    <p:sldId id="967" r:id="rId13"/>
    <p:sldId id="940" r:id="rId14"/>
    <p:sldId id="780" r:id="rId15"/>
    <p:sldId id="769" r:id="rId16"/>
    <p:sldId id="770" r:id="rId17"/>
    <p:sldId id="771" r:id="rId18"/>
    <p:sldId id="273" r:id="rId19"/>
    <p:sldId id="969" r:id="rId20"/>
    <p:sldId id="970" r:id="rId21"/>
    <p:sldId id="971" r:id="rId22"/>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24"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2" clrIdx="0"/>
  <p:cmAuthor id="7" name="熊仪_aYju7RJj" initials="熊" lastIdx="0" clrIdx="0"/>
  <p:cmAuthor id="8" name="yifei" initials="y" lastIdx="1" clrIdx="7"/>
  <p:cmAuthor id="2" name="kingsoft" initials="k" lastIdx="1" clrIdx="1"/>
  <p:cmAuthor id="9" name="ADMIN" initials="A" lastIdx="1" clrIdx="8"/>
  <p:cmAuthor id="3" name="zhouzean" initials="z" lastIdx="1" clrIdx="2"/>
  <p:cmAuthor id="4" name="李鹏飞_6bQfzI3a" initials="李" lastIdx="0" clrIdx="0"/>
  <p:cmAuthor id="5" name="李晓菲_MZFnUzi6" initials="李" lastIdx="0" clrIdx="0"/>
  <p:cmAuthor id="6" name="小珞_QjMfU7FR" initials="小" lastIdx="0" clrIdx="0"/>
  <p:cmAuthor id="2001" name="骆倩怡_Znauj26B" initials="authorId_382814100"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0B928"/>
    <a:srgbClr val="FF0EFF"/>
    <a:srgbClr val="FFFAD7"/>
    <a:srgbClr val="FFFD9C"/>
    <a:srgbClr val="FFFEED"/>
    <a:srgbClr val="FFF5AD"/>
    <a:srgbClr val="FFF9CA"/>
    <a:srgbClr val="FFF4A1"/>
    <a:srgbClr val="F5F7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24"/>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tags" Target="tags/tag119.xml"/><Relationship Id="rId27" Type="http://schemas.openxmlformats.org/officeDocument/2006/relationships/commentAuthors" Target="commentAuthors.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handoutMaster" Target="handoutMasters/handoutMaster1.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9-14T13:39:35.021" idx="1">
    <p:pos x="10" y="10"/>
    <p:text>启迪环境</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23-09-14T13:39:35.021" idx="1">
    <p:pos x="10" y="10"/>
    <p:text>启迪环境</p:text>
  </p:cm>
</p:cmLst>
</file>

<file path=ppt/comments/comment3.xml><?xml version="1.0" encoding="utf-8"?>
<p:cmLst xmlns:a="http://schemas.openxmlformats.org/drawingml/2006/main" xmlns:r="http://schemas.openxmlformats.org/officeDocument/2006/relationships" xmlns:p="http://schemas.openxmlformats.org/presentationml/2006/main">
  <p:cm authorId="1" dt="2023-09-14T16:44:22.177" idx="2">
    <p:pos x="10" y="10"/>
    <p:text>苏大维格；大富科技</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举例立讯精密、盛宏股份</a:t>
            </a:r>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人永远赚不到</a:t>
            </a:r>
            <a:r>
              <a:rPr lang="en-US" altLang="zh-CN"/>
              <a:t>ta</a:t>
            </a:r>
            <a:r>
              <a:rPr lang="zh-CN" altLang="en-US"/>
              <a:t>认知以外的钱</a:t>
            </a:r>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7" Type="http://schemas.openxmlformats.org/officeDocument/2006/relationships/tags" Target="../tags/tag26.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5" Type="http://schemas.openxmlformats.org/officeDocument/2006/relationships/tags" Target="../tags/tag35.xml"/><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2.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5" Type="http://schemas.openxmlformats.org/officeDocument/2006/relationships/tags" Target="../tags/tag4.xml"/><Relationship Id="rId4" Type="http://schemas.openxmlformats.org/officeDocument/2006/relationships/image" Target="../media/image2.png"/><Relationship Id="rId3" Type="http://schemas.openxmlformats.org/officeDocument/2006/relationships/tags" Target="../tags/tag3.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5.xm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9" Type="http://schemas.openxmlformats.org/officeDocument/2006/relationships/tags" Target="../tags/tag13.xml"/><Relationship Id="rId8" Type="http://schemas.openxmlformats.org/officeDocument/2006/relationships/tags" Target="../tags/tag12.xml"/><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87"/>
          <p:cNvPicPr>
            <a:picLocks noChangeAspect="1"/>
          </p:cNvPicPr>
          <p:nvPr userDrawn="1"/>
        </p:nvPicPr>
        <p:blipFill>
          <a:blip r:embed="rId2"/>
          <a:stretch>
            <a:fillRect/>
          </a:stretch>
        </p:blipFill>
        <p:spPr>
          <a:xfrm>
            <a:off x="0" y="0"/>
            <a:ext cx="12192000" cy="6858000"/>
          </a:xfrm>
          <a:prstGeom prst="rect">
            <a:avLst/>
          </a:prstGeom>
        </p:spPr>
      </p:pic>
      <p:pic>
        <p:nvPicPr>
          <p:cNvPr id="14" name="图片 13" descr="12"/>
          <p:cNvPicPr>
            <a:picLocks noChangeAspect="1"/>
          </p:cNvPicPr>
          <p:nvPr userDrawn="1">
            <p:custDataLst>
              <p:tags r:id="rId3"/>
            </p:custDataLst>
          </p:nvPr>
        </p:nvPicPr>
        <p:blipFill>
          <a:blip r:embed="rId4"/>
          <a:stretch>
            <a:fillRect/>
          </a:stretch>
        </p:blipFill>
        <p:spPr>
          <a:xfrm>
            <a:off x="304800" y="264795"/>
            <a:ext cx="1304290" cy="27876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pic>
        <p:nvPicPr>
          <p:cNvPr id="2" name="图片 1" descr="87"/>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7" name="图片 6" descr="87"/>
          <p:cNvPicPr>
            <a:picLocks noChangeAspect="1"/>
          </p:cNvPicPr>
          <p:nvPr userDrawn="1"/>
        </p:nvPicPr>
        <p:blipFill>
          <a:blip r:embed="rId2"/>
          <a:stretch>
            <a:fillRect/>
          </a:stretch>
        </p:blipFill>
        <p:spPr>
          <a:xfrm>
            <a:off x="0" y="0"/>
            <a:ext cx="12192000" cy="6858000"/>
          </a:xfrm>
          <a:prstGeom prst="rect">
            <a:avLst/>
          </a:prstGeom>
        </p:spPr>
      </p:pic>
      <p:pic>
        <p:nvPicPr>
          <p:cNvPr id="14" name="图片 13" descr="12"/>
          <p:cNvPicPr>
            <a:picLocks noChangeAspect="1"/>
          </p:cNvPicPr>
          <p:nvPr userDrawn="1">
            <p:custDataLst>
              <p:tags r:id="rId3"/>
            </p:custDataLst>
          </p:nvPr>
        </p:nvPicPr>
        <p:blipFill>
          <a:blip r:embed="rId4"/>
          <a:stretch>
            <a:fillRect/>
          </a:stretch>
        </p:blipFill>
        <p:spPr>
          <a:xfrm>
            <a:off x="304800" y="264795"/>
            <a:ext cx="1304290" cy="278765"/>
          </a:xfrm>
          <a:prstGeom prst="rect">
            <a:avLst/>
          </a:prstGeom>
        </p:spPr>
      </p:pic>
      <p:sp>
        <p:nvSpPr>
          <p:cNvPr id="6" name="矩形 5"/>
          <p:cNvSpPr/>
          <p:nvPr userDrawn="1"/>
        </p:nvSpPr>
        <p:spPr>
          <a:xfrm>
            <a:off x="0" y="780415"/>
            <a:ext cx="12191365" cy="6077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节标题">
    <p:spTree>
      <p:nvGrpSpPr>
        <p:cNvPr id="1" name=""/>
        <p:cNvGrpSpPr/>
        <p:nvPr/>
      </p:nvGrpSpPr>
      <p:grpSpPr>
        <a:xfrm>
          <a:off x="0" y="0"/>
          <a:ext cx="0" cy="0"/>
          <a:chOff x="0" y="0"/>
          <a:chExt cx="0" cy="0"/>
        </a:xfrm>
      </p:grpSpPr>
      <p:pic>
        <p:nvPicPr>
          <p:cNvPr id="7" name="图片 6" descr="87"/>
          <p:cNvPicPr>
            <a:picLocks noChangeAspect="1"/>
          </p:cNvPicPr>
          <p:nvPr userDrawn="1"/>
        </p:nvPicPr>
        <p:blipFill>
          <a:blip r:embed="rId2"/>
          <a:stretch>
            <a:fillRect/>
          </a:stretch>
        </p:blipFill>
        <p:spPr>
          <a:xfrm>
            <a:off x="0" y="0"/>
            <a:ext cx="12192000" cy="6858000"/>
          </a:xfrm>
          <a:prstGeom prst="rect">
            <a:avLst/>
          </a:prstGeom>
        </p:spPr>
      </p:pic>
      <p:pic>
        <p:nvPicPr>
          <p:cNvPr id="14" name="图片 13" descr="12"/>
          <p:cNvPicPr>
            <a:picLocks noChangeAspect="1"/>
          </p:cNvPicPr>
          <p:nvPr userDrawn="1">
            <p:custDataLst>
              <p:tags r:id="rId3"/>
            </p:custDataLst>
          </p:nvPr>
        </p:nvPicPr>
        <p:blipFill>
          <a:blip r:embed="rId4"/>
          <a:stretch>
            <a:fillRect/>
          </a:stretch>
        </p:blipFill>
        <p:spPr>
          <a:xfrm>
            <a:off x="304800" y="264795"/>
            <a:ext cx="1304290" cy="278765"/>
          </a:xfrm>
          <a:prstGeom prst="rect">
            <a:avLst/>
          </a:prstGeom>
        </p:spPr>
      </p:pic>
      <p:sp>
        <p:nvSpPr>
          <p:cNvPr id="13" name="文本框 12"/>
          <p:cNvSpPr txBox="1"/>
          <p:nvPr userDrawn="1">
            <p:custDataLst>
              <p:tags r:id="rId5"/>
            </p:custDataLst>
          </p:nvPr>
        </p:nvSpPr>
        <p:spPr>
          <a:xfrm>
            <a:off x="635" y="6483350"/>
            <a:ext cx="12191365" cy="275590"/>
          </a:xfrm>
          <a:prstGeom prst="rect">
            <a:avLst/>
          </a:prstGeom>
          <a:noFill/>
        </p:spPr>
        <p:txBody>
          <a:bodyPr wrap="square" rtlCol="0" anchor="t">
            <a:spAutoFit/>
          </a:bodyPr>
          <a:p>
            <a:pPr algn="ctr">
              <a:buClrTx/>
              <a:buSzTx/>
              <a:buFontTx/>
            </a:pPr>
            <a:r>
              <a:rPr lang="zh-CN" altLang="en-US" sz="1200">
                <a:ln>
                  <a:noFill/>
                </a:ln>
                <a:solidFill>
                  <a:schemeClr val="bg1">
                    <a:lumMod val="9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风险提示:观点基于软件数据和理论模型分析，仅供参考，不构成买卖建议，股市有风险，投资需谨慎</a:t>
            </a:r>
            <a:r>
              <a:rPr lang="en-US" altLang="zh-CN" sz="1200">
                <a:ln>
                  <a:noFill/>
                </a:ln>
                <a:solidFill>
                  <a:schemeClr val="bg1">
                    <a:lumMod val="95000"/>
                  </a:schemeClr>
                </a:solidFill>
                <a:latin typeface="思源黑体 CN Light" panose="020B0300000000000000" charset="-122"/>
                <a:ea typeface="思源黑体 CN Light" panose="020B0300000000000000" charset="-122"/>
                <a:cs typeface="思源黑体 CN Light" panose="020B0300000000000000" charset="-122"/>
                <a:sym typeface="+mn-ea"/>
              </a:rPr>
              <a:t>!</a:t>
            </a:r>
            <a:endParaRPr lang="en-US" altLang="zh-CN" sz="1200">
              <a:ln>
                <a:noFill/>
              </a:ln>
              <a:solidFill>
                <a:schemeClr val="bg1">
                  <a:lumMod val="9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4" name="图片 3" descr="画板 1 拷贝"/>
          <p:cNvPicPr>
            <a:picLocks noChangeAspect="1"/>
          </p:cNvPicPr>
          <p:nvPr userDrawn="1"/>
        </p:nvPicPr>
        <p:blipFill>
          <a:blip r:embed="rId2"/>
          <a:stretch>
            <a:fillRect/>
          </a:stretch>
        </p:blipFill>
        <p:spPr>
          <a:xfrm>
            <a:off x="0" y="0"/>
            <a:ext cx="12192000" cy="6858000"/>
          </a:xfrm>
          <a:prstGeom prst="rect">
            <a:avLst/>
          </a:prstGeom>
        </p:spPr>
      </p:pic>
      <p:pic>
        <p:nvPicPr>
          <p:cNvPr id="14" name="图片 13" descr="12"/>
          <p:cNvPicPr>
            <a:picLocks noChangeAspect="1"/>
          </p:cNvPicPr>
          <p:nvPr userDrawn="1">
            <p:custDataLst>
              <p:tags r:id="rId3"/>
            </p:custDataLst>
          </p:nvPr>
        </p:nvPicPr>
        <p:blipFill>
          <a:blip r:embed="rId4"/>
          <a:stretch>
            <a:fillRect/>
          </a:stretch>
        </p:blipFill>
        <p:spPr>
          <a:xfrm>
            <a:off x="304800" y="264795"/>
            <a:ext cx="1304290" cy="27876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tags" Target="../tags/tag4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4"/>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45.xml"/><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image" Target="../media/image4.png"/><Relationship Id="rId1" Type="http://schemas.openxmlformats.org/officeDocument/2006/relationships/tags" Target="../tags/tag42.xml"/></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3.xml"/><Relationship Id="rId5" Type="http://schemas.openxmlformats.org/officeDocument/2006/relationships/tags" Target="../tags/tag83.xml"/><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tags" Target="../tags/tag82.xml"/><Relationship Id="rId1" Type="http://schemas.openxmlformats.org/officeDocument/2006/relationships/tags" Target="../tags/tag81.xml"/></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3.xml"/><Relationship Id="rId4" Type="http://schemas.openxmlformats.org/officeDocument/2006/relationships/tags" Target="../tags/tag85.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tags" Target="../tags/tag84.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6.xml"/></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8.xml"/><Relationship Id="rId7" Type="http://schemas.openxmlformats.org/officeDocument/2006/relationships/slideLayout" Target="../slideLayouts/slideLayout3.xml"/><Relationship Id="rId6" Type="http://schemas.openxmlformats.org/officeDocument/2006/relationships/tags" Target="../tags/tag91.xml"/><Relationship Id="rId5" Type="http://schemas.openxmlformats.org/officeDocument/2006/relationships/image" Target="../media/image17.png"/><Relationship Id="rId4" Type="http://schemas.openxmlformats.org/officeDocument/2006/relationships/tags" Target="../tags/tag90.xml"/><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3.xml"/><Relationship Id="rId5" Type="http://schemas.openxmlformats.org/officeDocument/2006/relationships/tags" Target="../tags/tag94.xml"/><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tags" Target="../tags/tag93.xml"/><Relationship Id="rId1" Type="http://schemas.openxmlformats.org/officeDocument/2006/relationships/tags" Target="../tags/tag92.xml"/></Relationships>
</file>

<file path=ppt/slides/_rels/slide15.xml.rels><?xml version="1.0" encoding="UTF-8" standalone="yes"?>
<Relationships xmlns="http://schemas.openxmlformats.org/package/2006/relationships"><Relationship Id="rId9" Type="http://schemas.openxmlformats.org/officeDocument/2006/relationships/tags" Target="../tags/tag102.xml"/><Relationship Id="rId8" Type="http://schemas.openxmlformats.org/officeDocument/2006/relationships/tags" Target="../tags/tag101.xml"/><Relationship Id="rId7" Type="http://schemas.openxmlformats.org/officeDocument/2006/relationships/tags" Target="../tags/tag100.xml"/><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tags" Target="../tags/tag97.xml"/><Relationship Id="rId3" Type="http://schemas.openxmlformats.org/officeDocument/2006/relationships/tags" Target="../tags/tag96.xml"/><Relationship Id="rId2" Type="http://schemas.openxmlformats.org/officeDocument/2006/relationships/image" Target="../media/image20.png"/><Relationship Id="rId17" Type="http://schemas.openxmlformats.org/officeDocument/2006/relationships/comments" Target="../comments/comment3.xml"/><Relationship Id="rId16" Type="http://schemas.openxmlformats.org/officeDocument/2006/relationships/notesSlide" Target="../notesSlides/notesSlide10.xml"/><Relationship Id="rId15" Type="http://schemas.openxmlformats.org/officeDocument/2006/relationships/slideLayout" Target="../slideLayouts/slideLayout3.xml"/><Relationship Id="rId14" Type="http://schemas.openxmlformats.org/officeDocument/2006/relationships/tags" Target="../tags/tag107.xml"/><Relationship Id="rId13" Type="http://schemas.openxmlformats.org/officeDocument/2006/relationships/tags" Target="../tags/tag106.xml"/><Relationship Id="rId12" Type="http://schemas.openxmlformats.org/officeDocument/2006/relationships/tags" Target="../tags/tag105.xml"/><Relationship Id="rId11" Type="http://schemas.openxmlformats.org/officeDocument/2006/relationships/tags" Target="../tags/tag104.xml"/><Relationship Id="rId10" Type="http://schemas.openxmlformats.org/officeDocument/2006/relationships/tags" Target="../tags/tag103.xml"/><Relationship Id="rId1" Type="http://schemas.openxmlformats.org/officeDocument/2006/relationships/tags" Target="../tags/tag95.xml"/></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1.xml"/><Relationship Id="rId7" Type="http://schemas.openxmlformats.org/officeDocument/2006/relationships/slideLayout" Target="../slideLayouts/slideLayout2.xml"/><Relationship Id="rId6" Type="http://schemas.openxmlformats.org/officeDocument/2006/relationships/tags" Target="../tags/tag112.xml"/><Relationship Id="rId5" Type="http://schemas.openxmlformats.org/officeDocument/2006/relationships/image" Target="../media/image2.png"/><Relationship Id="rId4" Type="http://schemas.openxmlformats.org/officeDocument/2006/relationships/tags" Target="../tags/tag111.xml"/><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3.xml"/><Relationship Id="rId3" Type="http://schemas.openxmlformats.org/officeDocument/2006/relationships/tags" Target="../tags/tag114.xml"/><Relationship Id="rId2" Type="http://schemas.openxmlformats.org/officeDocument/2006/relationships/image" Target="../media/image21.png"/><Relationship Id="rId1" Type="http://schemas.openxmlformats.org/officeDocument/2006/relationships/tags" Target="../tags/tag113.xml"/></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3.xml"/><Relationship Id="rId3" Type="http://schemas.openxmlformats.org/officeDocument/2006/relationships/tags" Target="../tags/tag116.xml"/><Relationship Id="rId2" Type="http://schemas.openxmlformats.org/officeDocument/2006/relationships/image" Target="../media/image22.png"/><Relationship Id="rId1" Type="http://schemas.openxmlformats.org/officeDocument/2006/relationships/tags" Target="../tags/tag115.xml"/></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3.xml"/><Relationship Id="rId4" Type="http://schemas.openxmlformats.org/officeDocument/2006/relationships/tags" Target="../tags/tag118.xml"/><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tags" Target="../tags/tag11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6.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3.xml"/><Relationship Id="rId3" Type="http://schemas.openxmlformats.org/officeDocument/2006/relationships/tags" Target="../tags/tag48.xml"/><Relationship Id="rId2" Type="http://schemas.openxmlformats.org/officeDocument/2006/relationships/image" Target="../media/image5.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9" Type="http://schemas.openxmlformats.org/officeDocument/2006/relationships/tags" Target="../tags/tag58.xml"/><Relationship Id="rId8" Type="http://schemas.openxmlformats.org/officeDocument/2006/relationships/tags" Target="../tags/tag57.xml"/><Relationship Id="rId7" Type="http://schemas.openxmlformats.org/officeDocument/2006/relationships/tags" Target="../tags/tag56.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4" Type="http://schemas.openxmlformats.org/officeDocument/2006/relationships/comments" Target="../comments/comment1.xml"/><Relationship Id="rId23" Type="http://schemas.openxmlformats.org/officeDocument/2006/relationships/notesSlide" Target="../notesSlides/notesSlide2.xml"/><Relationship Id="rId22" Type="http://schemas.openxmlformats.org/officeDocument/2006/relationships/slideLayout" Target="../slideLayouts/slideLayout3.xml"/><Relationship Id="rId21" Type="http://schemas.openxmlformats.org/officeDocument/2006/relationships/tags" Target="../tags/tag69.xml"/><Relationship Id="rId20" Type="http://schemas.openxmlformats.org/officeDocument/2006/relationships/image" Target="../media/image6.png"/><Relationship Id="rId2" Type="http://schemas.openxmlformats.org/officeDocument/2006/relationships/tags" Target="../tags/tag51.xml"/><Relationship Id="rId19" Type="http://schemas.openxmlformats.org/officeDocument/2006/relationships/tags" Target="../tags/tag68.xml"/><Relationship Id="rId18" Type="http://schemas.openxmlformats.org/officeDocument/2006/relationships/tags" Target="../tags/tag67.xml"/><Relationship Id="rId17" Type="http://schemas.openxmlformats.org/officeDocument/2006/relationships/tags" Target="../tags/tag66.xml"/><Relationship Id="rId16" Type="http://schemas.openxmlformats.org/officeDocument/2006/relationships/tags" Target="../tags/tag65.xml"/><Relationship Id="rId15" Type="http://schemas.openxmlformats.org/officeDocument/2006/relationships/tags" Target="../tags/tag64.xml"/><Relationship Id="rId14" Type="http://schemas.openxmlformats.org/officeDocument/2006/relationships/tags" Target="../tags/tag63.xml"/><Relationship Id="rId13" Type="http://schemas.openxmlformats.org/officeDocument/2006/relationships/tags" Target="../tags/tag62.xml"/><Relationship Id="rId12" Type="http://schemas.openxmlformats.org/officeDocument/2006/relationships/tags" Target="../tags/tag61.xml"/><Relationship Id="rId11" Type="http://schemas.openxmlformats.org/officeDocument/2006/relationships/tags" Target="../tags/tag60.xml"/><Relationship Id="rId10" Type="http://schemas.openxmlformats.org/officeDocument/2006/relationships/tags" Target="../tags/tag59.xml"/><Relationship Id="rId1" Type="http://schemas.openxmlformats.org/officeDocument/2006/relationships/tags" Target="../tags/tag50.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0.xml"/></Relationships>
</file>

<file path=ppt/slides/_rels/slide7.xml.rels><?xml version="1.0" encoding="UTF-8" standalone="yes"?>
<Relationships xmlns="http://schemas.openxmlformats.org/package/2006/relationships"><Relationship Id="rId9" Type="http://schemas.openxmlformats.org/officeDocument/2006/relationships/comments" Target="../comments/comment2.xml"/><Relationship Id="rId8" Type="http://schemas.openxmlformats.org/officeDocument/2006/relationships/notesSlide" Target="../notesSlides/notesSlide3.xml"/><Relationship Id="rId7" Type="http://schemas.openxmlformats.org/officeDocument/2006/relationships/slideLayout" Target="../slideLayouts/slideLayout3.xml"/><Relationship Id="rId6" Type="http://schemas.openxmlformats.org/officeDocument/2006/relationships/tags" Target="../tags/tag74.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3.xml"/><Relationship Id="rId5" Type="http://schemas.openxmlformats.org/officeDocument/2006/relationships/tags" Target="../tags/tag77.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tags" Target="../tags/tag76.xml"/><Relationship Id="rId1" Type="http://schemas.openxmlformats.org/officeDocument/2006/relationships/tags" Target="../tags/tag75.xml"/></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3.xml"/><Relationship Id="rId5" Type="http://schemas.openxmlformats.org/officeDocument/2006/relationships/tags" Target="../tags/tag80.xml"/><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tags" Target="../tags/tag79.xml"/><Relationship Id="rId1" Type="http://schemas.openxmlformats.org/officeDocument/2006/relationships/tags" Target="../tags/tag7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270635" y="1350645"/>
            <a:ext cx="9650730" cy="2168525"/>
          </a:xfrm>
          <a:prstGeom prst="rect">
            <a:avLst/>
          </a:prstGeom>
          <a:noFill/>
          <a:ln w="12700" cmpd="sng">
            <a:noFill/>
            <a:prstDash val="solid"/>
          </a:ln>
        </p:spPr>
        <p:txBody>
          <a:bodyPr wrap="square" rtlCol="0">
            <a:noAutofit/>
          </a:bodyPr>
          <a:p>
            <a:pPr algn="ctr">
              <a:lnSpc>
                <a:spcPct val="120000"/>
              </a:lnSpc>
            </a:pPr>
            <a:r>
              <a:rPr sz="4400" b="1">
                <a:ln>
                  <a:solidFill>
                    <a:srgbClr val="FF0000"/>
                  </a:solidFill>
                </a:ln>
                <a:gradFill>
                  <a:gsLst>
                    <a:gs pos="0">
                      <a:srgbClr val="FFFEED"/>
                    </a:gs>
                    <a:gs pos="100000">
                      <a:srgbClr val="FFFD9C"/>
                    </a:gs>
                  </a:gsLst>
                  <a:lin ang="5400000" scaled="0"/>
                </a:gradFill>
                <a:latin typeface="思源黑体 CN Bold" panose="020B0800000000000000" charset="-122"/>
                <a:ea typeface="思源黑体 CN Bold" panose="020B0800000000000000" charset="-122"/>
                <a:cs typeface="思源黑体 CN Bold" panose="020B0800000000000000" charset="-122"/>
              </a:rPr>
              <a:t>短线王</a:t>
            </a:r>
            <a:r>
              <a:rPr lang="zh-CN" sz="4400" b="1">
                <a:ln>
                  <a:solidFill>
                    <a:srgbClr val="FF0000"/>
                  </a:solidFill>
                </a:ln>
                <a:gradFill>
                  <a:gsLst>
                    <a:gs pos="0">
                      <a:srgbClr val="FFFEED"/>
                    </a:gs>
                    <a:gs pos="100000">
                      <a:srgbClr val="FFFD9C"/>
                    </a:gs>
                  </a:gsLst>
                  <a:lin ang="5400000" scaled="0"/>
                </a:gradFill>
                <a:latin typeface="思源黑体 CN Bold" panose="020B0800000000000000" charset="-122"/>
                <a:ea typeface="思源黑体 CN Bold" panose="020B0800000000000000" charset="-122"/>
                <a:cs typeface="思源黑体 CN Bold" panose="020B0800000000000000" charset="-122"/>
              </a:rPr>
              <a:t>买卖</a:t>
            </a:r>
            <a:r>
              <a:rPr lang="zh-CN" sz="4400" b="1">
                <a:ln>
                  <a:solidFill>
                    <a:srgbClr val="FF0000"/>
                  </a:solidFill>
                </a:ln>
                <a:gradFill>
                  <a:gsLst>
                    <a:gs pos="0">
                      <a:srgbClr val="FFFEED"/>
                    </a:gs>
                    <a:gs pos="100000">
                      <a:srgbClr val="FFFD9C"/>
                    </a:gs>
                  </a:gsLst>
                  <a:lin ang="5400000" scaled="0"/>
                </a:gradFill>
                <a:latin typeface="思源黑体 CN Bold" panose="020B0800000000000000" charset="-122"/>
                <a:ea typeface="思源黑体 CN Bold" panose="020B0800000000000000" charset="-122"/>
                <a:cs typeface="思源黑体 CN Bold" panose="020B0800000000000000" charset="-122"/>
              </a:rPr>
              <a:t>实战细节</a:t>
            </a:r>
            <a:endParaRPr sz="4400" b="1">
              <a:ln>
                <a:solidFill>
                  <a:srgbClr val="FF0000"/>
                </a:solidFill>
              </a:ln>
              <a:gradFill>
                <a:gsLst>
                  <a:gs pos="0">
                    <a:srgbClr val="FFFEED"/>
                  </a:gs>
                  <a:gs pos="100000">
                    <a:srgbClr val="FFFD9C"/>
                  </a:gs>
                </a:gsLst>
                <a:lin ang="5400000" scaled="0"/>
              </a:gradFill>
              <a:latin typeface="思源黑体 CN Bold" panose="020B0800000000000000" charset="-122"/>
              <a:ea typeface="思源黑体 CN Bold" panose="020B0800000000000000" charset="-122"/>
              <a:cs typeface="思源黑体 CN Bold" panose="020B0800000000000000" charset="-122"/>
            </a:endParaRPr>
          </a:p>
          <a:p>
            <a:pPr algn="r"/>
            <a:endParaRPr lang="en-US" altLang="zh-CN" sz="2000" b="1">
              <a:ln>
                <a:solidFill>
                  <a:srgbClr val="FF0000"/>
                </a:solidFill>
              </a:ln>
              <a:gradFill>
                <a:gsLst>
                  <a:gs pos="0">
                    <a:srgbClr val="FFFEED"/>
                  </a:gs>
                  <a:gs pos="100000">
                    <a:srgbClr val="FFFD9C"/>
                  </a:gs>
                </a:gsLst>
                <a:lin ang="5400000" scaled="0"/>
              </a:gradFill>
              <a:latin typeface="思源黑体 CN Bold" panose="020B0800000000000000" charset="-122"/>
              <a:ea typeface="思源黑体 CN Bold" panose="020B0800000000000000" charset="-122"/>
              <a:cs typeface="思源黑体 CN Bold" panose="020B0800000000000000" charset="-122"/>
              <a:sym typeface="+mn-ea"/>
            </a:endParaRPr>
          </a:p>
        </p:txBody>
      </p:sp>
      <p:pic>
        <p:nvPicPr>
          <p:cNvPr id="6" name="图片 5" descr="1"/>
          <p:cNvPicPr>
            <a:picLocks noChangeAspect="1"/>
          </p:cNvPicPr>
          <p:nvPr>
            <p:custDataLst>
              <p:tags r:id="rId1"/>
            </p:custDataLst>
          </p:nvPr>
        </p:nvPicPr>
        <p:blipFill>
          <a:blip r:embed="rId2"/>
          <a:stretch>
            <a:fillRect/>
          </a:stretch>
        </p:blipFill>
        <p:spPr>
          <a:xfrm>
            <a:off x="2707005" y="3855720"/>
            <a:ext cx="6777990" cy="460375"/>
          </a:xfrm>
          <a:prstGeom prst="rect">
            <a:avLst/>
          </a:prstGeom>
        </p:spPr>
      </p:pic>
      <p:sp>
        <p:nvSpPr>
          <p:cNvPr id="9" name="文本框 8"/>
          <p:cNvSpPr txBox="1"/>
          <p:nvPr>
            <p:custDataLst>
              <p:tags r:id="rId3"/>
            </p:custDataLst>
          </p:nvPr>
        </p:nvSpPr>
        <p:spPr>
          <a:xfrm>
            <a:off x="2707005" y="3903345"/>
            <a:ext cx="3143885" cy="368300"/>
          </a:xfrm>
          <a:prstGeom prst="rect">
            <a:avLst/>
          </a:prstGeom>
          <a:noFill/>
        </p:spPr>
        <p:txBody>
          <a:bodyPr wrap="square" rtlCol="0">
            <a:spAutoFit/>
          </a:bodyPr>
          <a:p>
            <a:r>
              <a:rPr lang="zh-CN" altLang="en-US">
                <a:solidFill>
                  <a:srgbClr val="FF0000"/>
                </a:solidFill>
                <a:latin typeface="思源黑体 CN Medium" panose="020B0600000000000000" pitchFamily="34" charset="-122"/>
                <a:ea typeface="思源黑体 CN Medium" panose="020B0600000000000000" pitchFamily="34" charset="-122"/>
              </a:rPr>
              <a:t>主讲老师</a:t>
            </a:r>
            <a:r>
              <a:rPr lang="en-US" altLang="zh-CN">
                <a:solidFill>
                  <a:srgbClr val="FF0000"/>
                </a:solidFill>
                <a:latin typeface="思源黑体 CN Medium" panose="020B0600000000000000" pitchFamily="34" charset="-122"/>
                <a:ea typeface="思源黑体 CN Medium" panose="020B0600000000000000" pitchFamily="34" charset="-122"/>
              </a:rPr>
              <a:t>       </a:t>
            </a:r>
            <a:r>
              <a:rPr lang="zh-CN" altLang="en-US" dirty="0">
                <a:solidFill>
                  <a:srgbClr val="DDEAFF"/>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梁洁云</a:t>
            </a:r>
            <a:endParaRPr lang="zh-CN" altLang="en-US">
              <a:solidFill>
                <a:schemeClr val="bg1"/>
              </a:solidFill>
              <a:latin typeface="思源黑体 CN Medium" panose="020B0600000000000000" pitchFamily="34" charset="-122"/>
              <a:ea typeface="思源黑体 CN Medium" panose="020B0600000000000000" pitchFamily="34" charset="-122"/>
            </a:endParaRPr>
          </a:p>
        </p:txBody>
      </p:sp>
      <p:sp>
        <p:nvSpPr>
          <p:cNvPr id="11" name="文本框 10"/>
          <p:cNvSpPr txBox="1"/>
          <p:nvPr>
            <p:custDataLst>
              <p:tags r:id="rId4"/>
            </p:custDataLst>
          </p:nvPr>
        </p:nvSpPr>
        <p:spPr>
          <a:xfrm>
            <a:off x="6392545" y="3903345"/>
            <a:ext cx="3623945" cy="645160"/>
          </a:xfrm>
          <a:prstGeom prst="rect">
            <a:avLst/>
          </a:prstGeom>
          <a:noFill/>
        </p:spPr>
        <p:txBody>
          <a:bodyPr wrap="square" rtlCol="0">
            <a:spAutoFit/>
          </a:bodyPr>
          <a:p>
            <a:r>
              <a:rPr lang="zh-CN" altLang="en-US">
                <a:solidFill>
                  <a:srgbClr val="FF0000"/>
                </a:solidFill>
                <a:latin typeface="思源黑体 CN Medium" panose="020B0600000000000000" pitchFamily="34" charset="-122"/>
                <a:ea typeface="思源黑体 CN Medium" panose="020B0600000000000000" pitchFamily="34" charset="-122"/>
              </a:rPr>
              <a:t>执业编号</a:t>
            </a:r>
            <a:r>
              <a:rPr lang="en-US" altLang="zh-CN">
                <a:solidFill>
                  <a:srgbClr val="FF0000"/>
                </a:solidFill>
                <a:latin typeface="思源黑体 CN Medium" panose="020B0600000000000000" pitchFamily="34" charset="-122"/>
                <a:ea typeface="思源黑体 CN Medium" panose="020B0600000000000000" pitchFamily="34" charset="-122"/>
              </a:rPr>
              <a:t>  </a:t>
            </a:r>
            <a:r>
              <a:rPr lang="en-US" altLang="zh-CN">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A1120619060027</a:t>
            </a:r>
            <a:endParaRPr lang="en-US" altLang="zh-CN" dirty="0">
              <a:solidFill>
                <a:srgbClr val="DDEAFF"/>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endParaRPr lang="zh-CN" altLang="en-US">
              <a:solidFill>
                <a:schemeClr val="bg1"/>
              </a:solidFill>
              <a:latin typeface="思源黑体 CN Normal" panose="020B0400000000000000" charset="-122"/>
              <a:ea typeface="思源黑体 CN Normal" panose="020B0400000000000000" charset="-122"/>
            </a:endParaRPr>
          </a:p>
        </p:txBody>
      </p:sp>
      <p:sp>
        <p:nvSpPr>
          <p:cNvPr id="3" name="文本框 2"/>
          <p:cNvSpPr txBox="1"/>
          <p:nvPr/>
        </p:nvSpPr>
        <p:spPr>
          <a:xfrm>
            <a:off x="5582285" y="3229610"/>
            <a:ext cx="1663700" cy="398780"/>
          </a:xfrm>
          <a:prstGeom prst="rect">
            <a:avLst/>
          </a:prstGeom>
          <a:noFill/>
        </p:spPr>
        <p:txBody>
          <a:bodyPr wrap="square" rtlCol="0" anchor="t">
            <a:spAutoFit/>
          </a:bodyPr>
          <a:p>
            <a:pPr algn="r"/>
            <a:r>
              <a:rPr lang="en-US" altLang="zh-CN" sz="2000" b="1">
                <a:ln>
                  <a:solidFill>
                    <a:srgbClr val="FF0000"/>
                  </a:solidFill>
                </a:ln>
                <a:gradFill>
                  <a:gsLst>
                    <a:gs pos="0">
                      <a:srgbClr val="FFFEED"/>
                    </a:gs>
                    <a:gs pos="100000">
                      <a:srgbClr val="FFFD9C"/>
                    </a:gs>
                  </a:gsLst>
                  <a:lin ang="5400000" scaled="0"/>
                </a:gradFill>
                <a:latin typeface="思源黑体 CN Bold" panose="020B0800000000000000" charset="-122"/>
                <a:ea typeface="思源黑体 CN Bold" panose="020B0800000000000000" charset="-122"/>
                <a:cs typeface="思源黑体 CN Bold" panose="020B0800000000000000" charset="-122"/>
                <a:sym typeface="+mn-ea"/>
              </a:rPr>
              <a:t>2025-03-17</a:t>
            </a:r>
            <a:endParaRPr lang="en-US" altLang="zh-CN" sz="2000" b="1">
              <a:ln>
                <a:solidFill>
                  <a:srgbClr val="FF0000"/>
                </a:solidFill>
              </a:ln>
              <a:gradFill>
                <a:gsLst>
                  <a:gs pos="0">
                    <a:srgbClr val="FFFEED"/>
                  </a:gs>
                  <a:gs pos="100000">
                    <a:srgbClr val="FFFD9C"/>
                  </a:gs>
                </a:gsLst>
                <a:lin ang="5400000" scaled="0"/>
              </a:gradFill>
              <a:latin typeface="思源黑体 CN Bold" panose="020B0800000000000000" charset="-122"/>
              <a:ea typeface="思源黑体 CN Bold" panose="020B0800000000000000" charset="-122"/>
              <a:cs typeface="思源黑体 CN Bold" panose="020B0800000000000000" charset="-122"/>
              <a:sym typeface="+mn-ea"/>
            </a:endParaRPr>
          </a:p>
        </p:txBody>
      </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4058920" y="-161290"/>
            <a:ext cx="5096510" cy="885190"/>
          </a:xfrm>
          <a:prstGeom prst="rect">
            <a:avLst/>
          </a:prstGeom>
          <a:noFill/>
        </p:spPr>
        <p:txBody>
          <a:bodyPr wrap="square" rtlCol="0">
            <a:noAutofit/>
          </a:bodyPr>
          <a:p>
            <a:pPr marL="0" indent="0" algn="l">
              <a:lnSpc>
                <a:spcPct val="160000"/>
              </a:lnSpc>
              <a:spcBef>
                <a:spcPct val="0"/>
              </a:spcBef>
              <a:spcAft>
                <a:spcPts val="1800"/>
              </a:spcAft>
            </a:pPr>
            <a:r>
              <a:rPr lang="en-US" altLang="zh-CN" sz="3600" noProof="0" dirty="0">
                <a:solidFill>
                  <a:schemeClr val="bg1"/>
                </a:solidFill>
                <a:latin typeface="微软雅黑" panose="020B0503020204020204" charset="-122"/>
                <a:ea typeface="微软雅黑" panose="020B0503020204020204" charset="-122"/>
                <a:cs typeface="微软雅黑" panose="020B0503020204020204" charset="-122"/>
                <a:sym typeface="+mn-ea"/>
              </a:rPr>
              <a:t>  </a:t>
            </a:r>
            <a:r>
              <a:rPr lang="zh-CN" sz="3600" spc="50">
                <a:solidFill>
                  <a:schemeClr val="bg1"/>
                </a:solidFill>
                <a:latin typeface="微软雅黑" panose="020B0503020204020204" charset="-122"/>
                <a:ea typeface="微软雅黑" panose="020B0503020204020204" charset="-122"/>
                <a:cs typeface="微软雅黑" panose="020B0503020204020204" charset="-122"/>
                <a:sym typeface="+mn-ea"/>
              </a:rPr>
              <a:t>金叉末端异动是卖点</a:t>
            </a:r>
            <a:endParaRPr kumimoji="0" lang="zh-CN" sz="3600" i="0" kern="1200" cap="none" spc="50" normalizeH="0" baseline="0" noProof="0"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3" name="文本框 12"/>
          <p:cNvSpPr txBox="1"/>
          <p:nvPr userDrawn="1">
            <p:custDataLst>
              <p:tags r:id="rId2"/>
            </p:custDataLst>
          </p:nvPr>
        </p:nvSpPr>
        <p:spPr>
          <a:xfrm>
            <a:off x="635" y="6483350"/>
            <a:ext cx="12191365" cy="275590"/>
          </a:xfrm>
          <a:prstGeom prst="rect">
            <a:avLst/>
          </a:prstGeom>
          <a:noFill/>
        </p:spPr>
        <p:txBody>
          <a:bodyPr wrap="square" rtlCol="0" anchor="t">
            <a:spAutoFit/>
          </a:bodyPr>
          <a:p>
            <a:pPr algn="ctr">
              <a:buClrTx/>
              <a:buSzTx/>
              <a:buFontTx/>
            </a:pPr>
            <a:r>
              <a:rPr lang="zh-CN" altLang="en-US"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风险提示:观点基于软件数据和理论模型分析，仅供参考，不构成买卖建议，股市有风险，投资需谨慎</a:t>
            </a:r>
            <a:r>
              <a:rPr lang="en-US" altLang="zh-CN"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a:t>
            </a:r>
            <a:endParaRPr lang="en-US" altLang="zh-CN"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
        <p:nvSpPr>
          <p:cNvPr id="5" name="文本框 4"/>
          <p:cNvSpPr txBox="1"/>
          <p:nvPr/>
        </p:nvSpPr>
        <p:spPr>
          <a:xfrm>
            <a:off x="1072515" y="1021080"/>
            <a:ext cx="9942195" cy="706120"/>
          </a:xfrm>
          <a:prstGeom prst="rect">
            <a:avLst/>
          </a:prstGeom>
          <a:noFill/>
        </p:spPr>
        <p:txBody>
          <a:bodyPr wrap="square" rtlCol="0" anchor="t">
            <a:noAutofit/>
          </a:bodyPr>
          <a:p>
            <a:r>
              <a:rPr lang="zh-CN" sz="1600">
                <a:latin typeface="微软雅黑" panose="020B0503020204020204" charset="-122"/>
                <a:ea typeface="微软雅黑" panose="020B0503020204020204" charset="-122"/>
                <a:cs typeface="微软雅黑" panose="020B0503020204020204" charset="-122"/>
                <a:sym typeface="+mn-ea"/>
              </a:rPr>
              <a:t>捕捞金叉顶背离，或金叉末端（</a:t>
            </a:r>
            <a:r>
              <a:rPr lang="en-US" altLang="zh-CN" sz="1600">
                <a:latin typeface="微软雅黑" panose="020B0503020204020204" charset="-122"/>
                <a:ea typeface="微软雅黑" panose="020B0503020204020204" charset="-122"/>
                <a:cs typeface="微软雅黑" panose="020B0503020204020204" charset="-122"/>
                <a:sym typeface="+mn-ea"/>
              </a:rPr>
              <a:t>6-8</a:t>
            </a:r>
            <a:r>
              <a:rPr lang="zh-CN" altLang="en-US" sz="1600">
                <a:latin typeface="微软雅黑" panose="020B0503020204020204" charset="-122"/>
                <a:ea typeface="微软雅黑" panose="020B0503020204020204" charset="-122"/>
                <a:cs typeface="微软雅黑" panose="020B0503020204020204" charset="-122"/>
                <a:sym typeface="+mn-ea"/>
              </a:rPr>
              <a:t>天），这两种情况的分时异动拉升偏离分时均价线</a:t>
            </a:r>
            <a:r>
              <a:rPr lang="en-US" altLang="zh-CN" sz="1600">
                <a:latin typeface="微软雅黑" panose="020B0503020204020204" charset="-122"/>
                <a:ea typeface="微软雅黑" panose="020B0503020204020204" charset="-122"/>
                <a:cs typeface="微软雅黑" panose="020B0503020204020204" charset="-122"/>
                <a:sym typeface="+mn-ea"/>
              </a:rPr>
              <a:t>3</a:t>
            </a:r>
            <a:r>
              <a:rPr lang="zh-CN" altLang="en-US" sz="1600">
                <a:latin typeface="微软雅黑" panose="020B0503020204020204" charset="-122"/>
                <a:ea typeface="微软雅黑" panose="020B0503020204020204" charset="-122"/>
                <a:cs typeface="微软雅黑" panose="020B0503020204020204" charset="-122"/>
                <a:sym typeface="+mn-ea"/>
              </a:rPr>
              <a:t>个点以上，可以考虑</a:t>
            </a:r>
            <a:r>
              <a:rPr lang="en-US" altLang="zh-CN" sz="1600">
                <a:latin typeface="微软雅黑" panose="020B0503020204020204" charset="-122"/>
                <a:ea typeface="微软雅黑" panose="020B0503020204020204" charset="-122"/>
                <a:cs typeface="微软雅黑" panose="020B0503020204020204" charset="-122"/>
                <a:sym typeface="+mn-ea"/>
              </a:rPr>
              <a:t>T</a:t>
            </a:r>
            <a:r>
              <a:rPr lang="zh-CN" altLang="en-US" sz="1600">
                <a:latin typeface="微软雅黑" panose="020B0503020204020204" charset="-122"/>
                <a:ea typeface="微软雅黑" panose="020B0503020204020204" charset="-122"/>
                <a:cs typeface="微软雅黑" panose="020B0503020204020204" charset="-122"/>
                <a:sym typeface="+mn-ea"/>
              </a:rPr>
              <a:t>一半，剩余一半等待日</a:t>
            </a:r>
            <a:r>
              <a:rPr lang="en-US" altLang="zh-CN" sz="1600">
                <a:latin typeface="微软雅黑" panose="020B0503020204020204" charset="-122"/>
                <a:ea typeface="微软雅黑" panose="020B0503020204020204" charset="-122"/>
                <a:cs typeface="微软雅黑" panose="020B0503020204020204" charset="-122"/>
                <a:sym typeface="+mn-ea"/>
              </a:rPr>
              <a:t>k</a:t>
            </a:r>
            <a:r>
              <a:rPr lang="zh-CN" altLang="en-US" sz="1600">
                <a:latin typeface="微软雅黑" panose="020B0503020204020204" charset="-122"/>
                <a:ea typeface="微软雅黑" panose="020B0503020204020204" charset="-122"/>
                <a:cs typeface="微软雅黑" panose="020B0503020204020204" charset="-122"/>
                <a:sym typeface="+mn-ea"/>
              </a:rPr>
              <a:t>级别的死叉来临</a:t>
            </a:r>
            <a:r>
              <a:rPr lang="en-US" altLang="zh-CN" sz="1600">
                <a:latin typeface="微软雅黑" panose="020B0503020204020204" charset="-122"/>
                <a:ea typeface="微软雅黑" panose="020B0503020204020204" charset="-122"/>
                <a:cs typeface="微软雅黑" panose="020B0503020204020204" charset="-122"/>
                <a:sym typeface="+mn-ea"/>
              </a:rPr>
              <a:t>.(</a:t>
            </a:r>
            <a:r>
              <a:rPr lang="zh-CN" altLang="en-US" sz="1600">
                <a:latin typeface="微软雅黑" panose="020B0503020204020204" charset="-122"/>
                <a:ea typeface="微软雅黑" panose="020B0503020204020204" charset="-122"/>
                <a:cs typeface="微软雅黑" panose="020B0503020204020204" charset="-122"/>
                <a:sym typeface="+mn-ea"/>
              </a:rPr>
              <a:t>尤其是此时刚好是上攻至压力位）</a:t>
            </a:r>
            <a:endParaRPr lang="zh-CN" altLang="en-US" sz="1600">
              <a:latin typeface="微软雅黑" panose="020B0503020204020204" charset="-122"/>
              <a:ea typeface="微软雅黑" panose="020B0503020204020204" charset="-122"/>
              <a:cs typeface="微软雅黑" panose="020B0503020204020204" charset="-122"/>
              <a:sym typeface="+mn-ea"/>
            </a:endParaRPr>
          </a:p>
        </p:txBody>
      </p:sp>
      <p:pic>
        <p:nvPicPr>
          <p:cNvPr id="2" name="图片 1"/>
          <p:cNvPicPr>
            <a:picLocks noChangeAspect="1"/>
          </p:cNvPicPr>
          <p:nvPr/>
        </p:nvPicPr>
        <p:blipFill>
          <a:blip r:embed="rId3"/>
          <a:stretch>
            <a:fillRect/>
          </a:stretch>
        </p:blipFill>
        <p:spPr>
          <a:xfrm>
            <a:off x="6217920" y="1650365"/>
            <a:ext cx="4899025" cy="4832985"/>
          </a:xfrm>
          <a:prstGeom prst="rect">
            <a:avLst/>
          </a:prstGeom>
          <a:ln>
            <a:solidFill>
              <a:schemeClr val="accent6"/>
            </a:solidFill>
          </a:ln>
        </p:spPr>
      </p:pic>
      <p:pic>
        <p:nvPicPr>
          <p:cNvPr id="3" name="图片 2"/>
          <p:cNvPicPr>
            <a:picLocks noChangeAspect="1"/>
          </p:cNvPicPr>
          <p:nvPr/>
        </p:nvPicPr>
        <p:blipFill>
          <a:blip r:embed="rId4"/>
          <a:stretch>
            <a:fillRect/>
          </a:stretch>
        </p:blipFill>
        <p:spPr>
          <a:xfrm>
            <a:off x="941070" y="1829435"/>
            <a:ext cx="4751070" cy="4474210"/>
          </a:xfrm>
          <a:prstGeom prst="rect">
            <a:avLst/>
          </a:prstGeom>
          <a:ln>
            <a:solidFill>
              <a:schemeClr val="accent6"/>
            </a:solidFill>
          </a:ln>
        </p:spPr>
      </p:pic>
    </p:spTree>
    <p:custDataLst>
      <p:tags r:id="rId5"/>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336800" y="0"/>
            <a:ext cx="7722235" cy="704215"/>
          </a:xfrm>
          <a:prstGeom prst="rect">
            <a:avLst/>
          </a:prstGeom>
          <a:noFill/>
        </p:spPr>
        <p:txBody>
          <a:bodyPr wrap="square" rtlCol="0">
            <a:noAutofit/>
          </a:bodyPr>
          <a:p>
            <a:pPr indent="0" algn="l">
              <a:lnSpc>
                <a:spcPct val="90000"/>
              </a:lnSpc>
              <a:spcBef>
                <a:spcPts val="0"/>
              </a:spcBef>
              <a:spcAft>
                <a:spcPts val="800"/>
              </a:spcAft>
              <a:buSzPct val="100000"/>
              <a:buNone/>
            </a:pPr>
            <a:r>
              <a:rPr lang="en-US" altLang="zh-CN" sz="4000" spc="50">
                <a:latin typeface="微软雅黑" panose="020B0503020204020204" charset="-122"/>
                <a:ea typeface="微软雅黑" panose="020B0503020204020204" charset="-122"/>
                <a:cs typeface="微软雅黑" panose="020B0503020204020204" charset="-122"/>
                <a:sym typeface="+mn-ea"/>
              </a:rPr>
              <a:t>           </a:t>
            </a:r>
            <a:r>
              <a:rPr lang="zh-CN" altLang="en-US" sz="4000" spc="50">
                <a:solidFill>
                  <a:schemeClr val="bg1"/>
                </a:solidFill>
                <a:latin typeface="微软雅黑" panose="020B0503020204020204" charset="-122"/>
                <a:ea typeface="微软雅黑" panose="020B0503020204020204" charset="-122"/>
                <a:cs typeface="微软雅黑" panose="020B0503020204020204" charset="-122"/>
                <a:sym typeface="+mn-ea"/>
              </a:rPr>
              <a:t>死叉第一天没看到异动</a:t>
            </a:r>
            <a:endParaRPr kumimoji="0" lang="zh-CN" altLang="en-US" sz="4000" b="0" i="0" kern="1200" cap="none" spc="50" normalizeH="0" baseline="0" noProof="0"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2" name="文本框 1"/>
          <p:cNvSpPr txBox="1"/>
          <p:nvPr/>
        </p:nvSpPr>
        <p:spPr>
          <a:xfrm>
            <a:off x="3684270" y="875030"/>
            <a:ext cx="5568315" cy="434340"/>
          </a:xfrm>
          <a:prstGeom prst="rect">
            <a:avLst/>
          </a:prstGeom>
          <a:noFill/>
        </p:spPr>
        <p:txBody>
          <a:bodyPr wrap="square" rtlCol="0" anchor="t">
            <a:noAutofit/>
          </a:bodyPr>
          <a:p>
            <a:r>
              <a:rPr lang="zh-CN" sz="1600">
                <a:latin typeface="微软雅黑" panose="020B0503020204020204" charset="-122"/>
                <a:ea typeface="微软雅黑" panose="020B0503020204020204" charset="-122"/>
                <a:cs typeface="微软雅黑" panose="020B0503020204020204" charset="-122"/>
                <a:sym typeface="+mn-ea"/>
              </a:rPr>
              <a:t>捕捞季节日</a:t>
            </a:r>
            <a:r>
              <a:rPr lang="en-US" altLang="zh-CN" sz="1600">
                <a:latin typeface="微软雅黑" panose="020B0503020204020204" charset="-122"/>
                <a:ea typeface="微软雅黑" panose="020B0503020204020204" charset="-122"/>
                <a:cs typeface="微软雅黑" panose="020B0503020204020204" charset="-122"/>
                <a:sym typeface="+mn-ea"/>
              </a:rPr>
              <a:t>k</a:t>
            </a:r>
            <a:r>
              <a:rPr lang="zh-CN" sz="1600">
                <a:latin typeface="微软雅黑" panose="020B0503020204020204" charset="-122"/>
                <a:ea typeface="微软雅黑" panose="020B0503020204020204" charset="-122"/>
                <a:cs typeface="微软雅黑" panose="020B0503020204020204" charset="-122"/>
                <a:sym typeface="+mn-ea"/>
              </a:rPr>
              <a:t>死叉第一天的首个</a:t>
            </a:r>
            <a:r>
              <a:rPr lang="en-US" altLang="zh-CN" sz="1600">
                <a:latin typeface="微软雅黑" panose="020B0503020204020204" charset="-122"/>
                <a:ea typeface="微软雅黑" panose="020B0503020204020204" charset="-122"/>
                <a:cs typeface="微软雅黑" panose="020B0503020204020204" charset="-122"/>
                <a:sym typeface="+mn-ea"/>
              </a:rPr>
              <a:t>60</a:t>
            </a:r>
            <a:r>
              <a:rPr lang="zh-CN" altLang="en-US" sz="1600">
                <a:latin typeface="微软雅黑" panose="020B0503020204020204" charset="-122"/>
                <a:ea typeface="微软雅黑" panose="020B0503020204020204" charset="-122"/>
                <a:cs typeface="微软雅黑" panose="020B0503020204020204" charset="-122"/>
                <a:sym typeface="+mn-ea"/>
              </a:rPr>
              <a:t>分钟图金叉末端止盈出局</a:t>
            </a:r>
            <a:endParaRPr lang="zh-CN" altLang="en-US" sz="1600">
              <a:latin typeface="微软雅黑" panose="020B0503020204020204" charset="-122"/>
              <a:ea typeface="微软雅黑" panose="020B0503020204020204" charset="-122"/>
              <a:cs typeface="微软雅黑" panose="020B0503020204020204" charset="-122"/>
              <a:sym typeface="+mn-ea"/>
            </a:endParaRPr>
          </a:p>
        </p:txBody>
      </p:sp>
      <p:pic>
        <p:nvPicPr>
          <p:cNvPr id="7" name="图片 6"/>
          <p:cNvPicPr>
            <a:picLocks noChangeAspect="1"/>
          </p:cNvPicPr>
          <p:nvPr/>
        </p:nvPicPr>
        <p:blipFill>
          <a:blip r:embed="rId2"/>
          <a:stretch>
            <a:fillRect/>
          </a:stretch>
        </p:blipFill>
        <p:spPr>
          <a:xfrm>
            <a:off x="571500" y="1309370"/>
            <a:ext cx="5575300" cy="5129530"/>
          </a:xfrm>
          <a:prstGeom prst="rect">
            <a:avLst/>
          </a:prstGeom>
          <a:ln>
            <a:solidFill>
              <a:schemeClr val="accent1"/>
            </a:solidFill>
          </a:ln>
        </p:spPr>
      </p:pic>
      <p:pic>
        <p:nvPicPr>
          <p:cNvPr id="8" name="图片 7"/>
          <p:cNvPicPr>
            <a:picLocks noChangeAspect="1"/>
          </p:cNvPicPr>
          <p:nvPr/>
        </p:nvPicPr>
        <p:blipFill>
          <a:blip r:embed="rId3"/>
          <a:stretch>
            <a:fillRect/>
          </a:stretch>
        </p:blipFill>
        <p:spPr>
          <a:xfrm>
            <a:off x="6542405" y="1309370"/>
            <a:ext cx="5306695" cy="5083175"/>
          </a:xfrm>
          <a:prstGeom prst="rect">
            <a:avLst/>
          </a:prstGeom>
          <a:ln>
            <a:solidFill>
              <a:schemeClr val="accent1"/>
            </a:solidFill>
          </a:ln>
        </p:spPr>
      </p:pic>
    </p:spTree>
    <p:custDataLst>
      <p:tags r:id="rId4"/>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569210" y="2552065"/>
            <a:ext cx="8174990" cy="922020"/>
          </a:xfrm>
          <a:prstGeom prst="rect">
            <a:avLst/>
          </a:prstGeom>
          <a:noFill/>
        </p:spPr>
        <p:txBody>
          <a:bodyPr wrap="square" rtlCol="0" anchor="t">
            <a:spAutoFit/>
          </a:bodyPr>
          <a:lstStyle/>
          <a:p>
            <a:pPr algn="ctr"/>
            <a:r>
              <a:rPr lang="zh-CN" sz="5400" dirty="0">
                <a:solidFill>
                  <a:schemeClr val="bg1"/>
                </a:solidFill>
                <a:latin typeface="思源黑体 CN Bold" panose="020B0800000000000000" charset="-122"/>
                <a:ea typeface="思源黑体 CN Bold" panose="020B0800000000000000" charset="-122"/>
                <a:sym typeface="+mn-ea"/>
              </a:rPr>
              <a:t>指标实战应用细节</a:t>
            </a:r>
            <a:endParaRPr lang="zh-CN" sz="5400" dirty="0">
              <a:solidFill>
                <a:schemeClr val="bg1"/>
              </a:solidFill>
              <a:latin typeface="思源黑体 CN Bold" panose="020B0800000000000000" charset="-122"/>
              <a:ea typeface="思源黑体 CN Bold" panose="020B0800000000000000" charset="-122"/>
              <a:sym typeface="+mn-ea"/>
            </a:endParaRP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1766570" y="0"/>
            <a:ext cx="8898255" cy="676910"/>
          </a:xfrm>
          <a:prstGeom prst="rect">
            <a:avLst/>
          </a:prstGeom>
          <a:noFill/>
        </p:spPr>
        <p:txBody>
          <a:bodyPr wrap="square" rtlCol="0">
            <a:noAutofit/>
          </a:bodyPr>
          <a:p>
            <a:pPr marR="0" indent="0" algn="ctr" defTabSz="914400" fontAlgn="auto">
              <a:lnSpc>
                <a:spcPct val="100000"/>
              </a:lnSpc>
              <a:spcBef>
                <a:spcPts val="0"/>
              </a:spcBef>
              <a:spcAft>
                <a:spcPts val="0"/>
              </a:spcAft>
              <a:buClrTx/>
              <a:buSzTx/>
              <a:buFontTx/>
              <a:buNone/>
              <a:defRPr/>
            </a:pPr>
            <a:r>
              <a:rPr lang="en-US" altLang="zh-CN" sz="4400"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rPr>
              <a:t> </a:t>
            </a:r>
            <a:r>
              <a:rPr lang="zh-CN" altLang="en-US" sz="4400"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rPr>
              <a:t>辅助线应用细节</a:t>
            </a:r>
            <a:endParaRPr kumimoji="0" lang="zh-CN" sz="4400" b="1" i="0" kern="1200" cap="none" spc="0" normalizeH="0" baseline="0"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sp>
        <p:nvSpPr>
          <p:cNvPr id="13" name="文本框 12"/>
          <p:cNvSpPr txBox="1"/>
          <p:nvPr userDrawn="1">
            <p:custDataLst>
              <p:tags r:id="rId2"/>
            </p:custDataLst>
          </p:nvPr>
        </p:nvSpPr>
        <p:spPr>
          <a:xfrm>
            <a:off x="635" y="6483350"/>
            <a:ext cx="12191365" cy="275590"/>
          </a:xfrm>
          <a:prstGeom prst="rect">
            <a:avLst/>
          </a:prstGeom>
          <a:noFill/>
        </p:spPr>
        <p:txBody>
          <a:bodyPr wrap="square" rtlCol="0" anchor="t">
            <a:spAutoFit/>
          </a:bodyPr>
          <a:p>
            <a:pPr algn="ctr">
              <a:buClrTx/>
              <a:buSzTx/>
              <a:buFontTx/>
            </a:pPr>
            <a:r>
              <a:rPr lang="zh-CN" altLang="en-US"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风险提示:观点基于软件数据和理论模型分析，仅供参考，不构成买卖建议，股市有风险，投资需谨慎</a:t>
            </a:r>
            <a:r>
              <a:rPr lang="en-US" altLang="zh-CN"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a:t>
            </a:r>
            <a:endParaRPr lang="en-US" altLang="zh-CN"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
        <p:nvSpPr>
          <p:cNvPr id="3" name="文本框 2"/>
          <p:cNvSpPr txBox="1"/>
          <p:nvPr>
            <p:custDataLst>
              <p:tags r:id="rId3"/>
            </p:custDataLst>
          </p:nvPr>
        </p:nvSpPr>
        <p:spPr>
          <a:xfrm>
            <a:off x="464820" y="890270"/>
            <a:ext cx="11501120" cy="952500"/>
          </a:xfrm>
          <a:prstGeom prst="rect">
            <a:avLst/>
          </a:prstGeom>
          <a:noFill/>
        </p:spPr>
        <p:txBody>
          <a:bodyPr wrap="square" rtlCol="0" anchor="t">
            <a:spAutoFit/>
          </a:bodyPr>
          <a:p>
            <a:pPr algn="l">
              <a:lnSpc>
                <a:spcPct val="130000"/>
              </a:lnSpc>
            </a:pPr>
            <a:r>
              <a:rPr lang="zh-CN" altLang="en-US" sz="1600" b="1" dirty="0" smtClean="0">
                <a:solidFill>
                  <a:schemeClr val="tx1"/>
                </a:solidFill>
                <a:latin typeface="+mn-ea"/>
                <a:cs typeface="华文宋体" panose="02010600040101010101" charset="-122"/>
                <a:sym typeface="+mn-ea"/>
              </a:rPr>
              <a:t>智能辅助线定趋势：智能辅助线是一个</a:t>
            </a:r>
            <a:r>
              <a:rPr lang="zh-CN" altLang="en-US" sz="1600" b="1" dirty="0" smtClean="0">
                <a:solidFill>
                  <a:srgbClr val="FF0000"/>
                </a:solidFill>
                <a:latin typeface="+mn-ea"/>
                <a:cs typeface="华文宋体" panose="02010600040101010101" charset="-122"/>
                <a:sym typeface="+mn-ea"/>
              </a:rPr>
              <a:t>均线类的中期趋势型指标</a:t>
            </a:r>
            <a:r>
              <a:rPr lang="zh-CN" altLang="en-US" sz="1600" b="1" dirty="0" smtClean="0">
                <a:solidFill>
                  <a:schemeClr val="tx1"/>
                </a:solidFill>
                <a:latin typeface="+mn-ea"/>
                <a:cs typeface="华文宋体" panose="02010600040101010101" charset="-122"/>
                <a:sym typeface="+mn-ea"/>
              </a:rPr>
              <a:t>。通过股价与智能辅助线的线上线下关系以及智能辅助线本身的金叉死叉来判断股价所处的</a:t>
            </a:r>
            <a:r>
              <a:rPr lang="zh-CN" altLang="en-US" sz="1600" b="1" dirty="0" smtClean="0">
                <a:solidFill>
                  <a:srgbClr val="FF0000"/>
                </a:solidFill>
                <a:latin typeface="+mn-ea"/>
                <a:cs typeface="华文宋体" panose="02010600040101010101" charset="-122"/>
                <a:sym typeface="+mn-ea"/>
              </a:rPr>
              <a:t>趋势和拐点</a:t>
            </a:r>
            <a:r>
              <a:rPr lang="zh-CN" altLang="en-US" sz="1600" b="1" dirty="0" smtClean="0">
                <a:solidFill>
                  <a:schemeClr val="tx1"/>
                </a:solidFill>
                <a:latin typeface="+mn-ea"/>
                <a:cs typeface="华文宋体" panose="02010600040101010101" charset="-122"/>
                <a:sym typeface="+mn-ea"/>
              </a:rPr>
              <a:t>。股价在线上，中期趋势走好。股价在线下，中期趋势走坏。</a:t>
            </a:r>
            <a:endParaRPr lang="zh-CN" altLang="en-US" sz="1600" dirty="0" smtClean="0">
              <a:solidFill>
                <a:schemeClr val="tx1"/>
              </a:solidFill>
              <a:latin typeface="+mn-ea"/>
              <a:cs typeface="华文宋体" panose="02010600040101010101" charset="-122"/>
            </a:endParaRPr>
          </a:p>
          <a:p>
            <a:pPr algn="l">
              <a:lnSpc>
                <a:spcPct val="90000"/>
              </a:lnSpc>
            </a:pPr>
            <a:endParaRPr lang="zh-CN" altLang="en-US" sz="1600" dirty="0" smtClean="0">
              <a:solidFill>
                <a:schemeClr val="tx1"/>
              </a:solidFill>
              <a:latin typeface="+mn-ea"/>
              <a:cs typeface="华文宋体" panose="02010600040101010101" charset="-122"/>
            </a:endParaRPr>
          </a:p>
        </p:txBody>
      </p:sp>
      <p:pic>
        <p:nvPicPr>
          <p:cNvPr id="5" name="图片 4"/>
          <p:cNvPicPr>
            <a:picLocks noChangeAspect="1"/>
          </p:cNvPicPr>
          <p:nvPr>
            <p:custDataLst>
              <p:tags r:id="rId4"/>
            </p:custDataLst>
          </p:nvPr>
        </p:nvPicPr>
        <p:blipFill>
          <a:blip r:embed="rId5"/>
          <a:stretch>
            <a:fillRect/>
          </a:stretch>
        </p:blipFill>
        <p:spPr>
          <a:xfrm>
            <a:off x="789305" y="1768475"/>
            <a:ext cx="10613390" cy="4567555"/>
          </a:xfrm>
          <a:prstGeom prst="rect">
            <a:avLst/>
          </a:prstGeom>
          <a:ln>
            <a:solidFill>
              <a:schemeClr val="accent1">
                <a:lumMod val="40000"/>
                <a:lumOff val="60000"/>
              </a:schemeClr>
            </a:solidFill>
          </a:ln>
        </p:spPr>
      </p:pic>
      <p:sp>
        <p:nvSpPr>
          <p:cNvPr id="6" name="文本框 5"/>
          <p:cNvSpPr txBox="1"/>
          <p:nvPr/>
        </p:nvSpPr>
        <p:spPr>
          <a:xfrm>
            <a:off x="789305" y="5259705"/>
            <a:ext cx="3816985" cy="1076325"/>
          </a:xfrm>
          <a:prstGeom prst="rect">
            <a:avLst/>
          </a:prstGeom>
          <a:noFill/>
        </p:spPr>
        <p:txBody>
          <a:bodyPr wrap="square" rtlCol="0" anchor="t">
            <a:spAutoFit/>
          </a:bodyPr>
          <a:p>
            <a:r>
              <a:rPr lang="en-US" altLang="zh-CN" sz="1600" dirty="0">
                <a:solidFill>
                  <a:srgbClr val="0070C0"/>
                </a:solidFill>
                <a:latin typeface="思源黑体 CN Bold" panose="020B0800000000000000" charset="-122"/>
                <a:ea typeface="思源黑体 CN Bold" panose="020B0800000000000000" charset="-122"/>
                <a:sym typeface="+mn-ea"/>
              </a:rPr>
              <a:t>1</a:t>
            </a:r>
            <a:r>
              <a:rPr lang="zh-CN" altLang="en-US" sz="1600" dirty="0">
                <a:solidFill>
                  <a:srgbClr val="0070C0"/>
                </a:solidFill>
                <a:latin typeface="思源黑体 CN Bold" panose="020B0800000000000000" charset="-122"/>
                <a:ea typeface="思源黑体 CN Bold" panose="020B0800000000000000" charset="-122"/>
                <a:sym typeface="+mn-ea"/>
              </a:rPr>
              <a:t>、</a:t>
            </a:r>
            <a:r>
              <a:rPr lang="zh-CN" sz="1600" dirty="0">
                <a:solidFill>
                  <a:srgbClr val="0070C0"/>
                </a:solidFill>
                <a:latin typeface="思源黑体 CN Bold" panose="020B0800000000000000" charset="-122"/>
                <a:ea typeface="思源黑体 CN Bold" panose="020B0800000000000000" charset="-122"/>
                <a:sym typeface="+mn-ea"/>
              </a:rPr>
              <a:t>金叉买点与死叉卖点</a:t>
            </a:r>
            <a:endParaRPr lang="en-US" altLang="zh-CN" sz="1600" dirty="0">
              <a:solidFill>
                <a:srgbClr val="0070C0"/>
              </a:solidFill>
              <a:latin typeface="思源黑体 CN Bold" panose="020B0800000000000000" charset="-122"/>
              <a:ea typeface="思源黑体 CN Bold" panose="020B0800000000000000" charset="-122"/>
              <a:sym typeface="+mn-ea"/>
            </a:endParaRPr>
          </a:p>
          <a:p>
            <a:r>
              <a:rPr lang="en-US" altLang="zh-CN" sz="1600" dirty="0">
                <a:solidFill>
                  <a:srgbClr val="0070C0"/>
                </a:solidFill>
                <a:latin typeface="思源黑体 CN Bold" panose="020B0800000000000000" charset="-122"/>
                <a:ea typeface="思源黑体 CN Bold" panose="020B0800000000000000" charset="-122"/>
                <a:sym typeface="+mn-ea"/>
              </a:rPr>
              <a:t>2</a:t>
            </a:r>
            <a:r>
              <a:rPr lang="zh-CN" altLang="en-US" sz="1600" dirty="0">
                <a:solidFill>
                  <a:srgbClr val="0070C0"/>
                </a:solidFill>
                <a:latin typeface="思源黑体 CN Bold" panose="020B0800000000000000" charset="-122"/>
                <a:ea typeface="思源黑体 CN Bold" panose="020B0800000000000000" charset="-122"/>
                <a:sym typeface="+mn-ea"/>
              </a:rPr>
              <a:t>、</a:t>
            </a:r>
            <a:r>
              <a:rPr lang="zh-CN" sz="1600" dirty="0">
                <a:solidFill>
                  <a:srgbClr val="0070C0"/>
                </a:solidFill>
                <a:latin typeface="思源黑体 CN Bold" panose="020B0800000000000000" charset="-122"/>
                <a:ea typeface="思源黑体 CN Bold" panose="020B0800000000000000" charset="-122"/>
                <a:sym typeface="+mn-ea"/>
              </a:rPr>
              <a:t>支撑（回档买）与压力（反抽卖）</a:t>
            </a:r>
            <a:endParaRPr lang="zh-CN" sz="1600" dirty="0">
              <a:solidFill>
                <a:srgbClr val="0070C0"/>
              </a:solidFill>
              <a:latin typeface="思源黑体 CN Bold" panose="020B0800000000000000" charset="-122"/>
              <a:ea typeface="思源黑体 CN Bold" panose="020B0800000000000000" charset="-122"/>
              <a:sym typeface="+mn-ea"/>
            </a:endParaRPr>
          </a:p>
          <a:p>
            <a:r>
              <a:rPr lang="en-US" altLang="zh-CN" sz="1600">
                <a:solidFill>
                  <a:srgbClr val="0070C0"/>
                </a:solidFill>
                <a:sym typeface="+mn-ea"/>
              </a:rPr>
              <a:t>3</a:t>
            </a:r>
            <a:r>
              <a:rPr lang="zh-CN" altLang="en-US" sz="1600">
                <a:solidFill>
                  <a:srgbClr val="0070C0"/>
                </a:solidFill>
                <a:sym typeface="+mn-ea"/>
              </a:rPr>
              <a:t>、</a:t>
            </a:r>
            <a:r>
              <a:rPr lang="zh-CN" sz="1600" dirty="0">
                <a:solidFill>
                  <a:srgbClr val="0070C0"/>
                </a:solidFill>
                <a:latin typeface="思源黑体 CN Bold" panose="020B0800000000000000" charset="-122"/>
                <a:ea typeface="思源黑体 CN Bold" panose="020B0800000000000000" charset="-122"/>
                <a:sym typeface="+mn-ea"/>
              </a:rPr>
              <a:t>假跌破（火眼金睛不割飞）</a:t>
            </a:r>
            <a:endParaRPr lang="zh-CN" sz="1600" dirty="0">
              <a:solidFill>
                <a:srgbClr val="0070C0"/>
              </a:solidFill>
              <a:latin typeface="思源黑体 CN Bold" panose="020B0800000000000000" charset="-122"/>
              <a:ea typeface="思源黑体 CN Bold" panose="020B0800000000000000" charset="-122"/>
              <a:sym typeface="+mn-ea"/>
            </a:endParaRPr>
          </a:p>
          <a:p>
            <a:r>
              <a:rPr lang="en-US" altLang="zh-CN" sz="1600" dirty="0">
                <a:solidFill>
                  <a:srgbClr val="0070C0"/>
                </a:solidFill>
                <a:latin typeface="思源黑体 CN Bold" panose="020B0800000000000000" charset="-122"/>
                <a:ea typeface="思源黑体 CN Bold" panose="020B0800000000000000" charset="-122"/>
                <a:sym typeface="+mn-ea"/>
              </a:rPr>
              <a:t>4</a:t>
            </a:r>
            <a:r>
              <a:rPr lang="zh-CN" altLang="en-US" sz="1600" dirty="0">
                <a:solidFill>
                  <a:srgbClr val="0070C0"/>
                </a:solidFill>
                <a:latin typeface="思源黑体 CN Bold" panose="020B0800000000000000" charset="-122"/>
                <a:ea typeface="思源黑体 CN Bold" panose="020B0800000000000000" charset="-122"/>
                <a:sym typeface="+mn-ea"/>
              </a:rPr>
              <a:t>、</a:t>
            </a:r>
            <a:r>
              <a:rPr lang="zh-CN" sz="1600" dirty="0">
                <a:solidFill>
                  <a:srgbClr val="0070C0"/>
                </a:solidFill>
                <a:latin typeface="思源黑体 CN Bold" panose="020B0800000000000000" charset="-122"/>
                <a:ea typeface="思源黑体 CN Bold" panose="020B0800000000000000" charset="-122"/>
                <a:sym typeface="+mn-ea"/>
              </a:rPr>
              <a:t>假突破（火眼金睛不追涨）</a:t>
            </a:r>
            <a:endParaRPr lang="zh-CN" altLang="en-US" sz="1600" dirty="0">
              <a:solidFill>
                <a:srgbClr val="0070C0"/>
              </a:solidFill>
              <a:latin typeface="思源黑体 CN Bold" panose="020B0800000000000000" charset="-122"/>
              <a:ea typeface="思源黑体 CN Bold" panose="020B0800000000000000" charset="-122"/>
              <a:sym typeface="+mn-ea"/>
            </a:endParaRPr>
          </a:p>
        </p:txBody>
      </p:sp>
    </p:spTree>
    <p:custDataLst>
      <p:tags r:id="rId6"/>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573020" y="0"/>
            <a:ext cx="7722235" cy="704215"/>
          </a:xfrm>
          <a:prstGeom prst="rect">
            <a:avLst/>
          </a:prstGeom>
          <a:noFill/>
        </p:spPr>
        <p:txBody>
          <a:bodyPr wrap="square" rtlCol="0">
            <a:noAutofit/>
          </a:bodyPr>
          <a:p>
            <a:pPr marR="0" indent="0" algn="ctr" defTabSz="914400" fontAlgn="auto">
              <a:lnSpc>
                <a:spcPct val="100000"/>
              </a:lnSpc>
              <a:spcBef>
                <a:spcPts val="0"/>
              </a:spcBef>
              <a:spcAft>
                <a:spcPts val="0"/>
              </a:spcAft>
              <a:buClrTx/>
              <a:buSzTx/>
              <a:buFontTx/>
              <a:buNone/>
              <a:defRPr/>
            </a:pPr>
            <a:r>
              <a:rPr lang="zh-CN" sz="4000" b="1"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rPr>
              <a:t>主力净买额应用细节</a:t>
            </a:r>
            <a:endParaRPr kumimoji="0" lang="zh-CN" altLang="en-US" sz="4000" b="0" i="0" kern="1200" cap="none" spc="0" normalizeH="0" baseline="0"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sp>
        <p:nvSpPr>
          <p:cNvPr id="13" name="文本框 12"/>
          <p:cNvSpPr txBox="1"/>
          <p:nvPr userDrawn="1">
            <p:custDataLst>
              <p:tags r:id="rId2"/>
            </p:custDataLst>
          </p:nvPr>
        </p:nvSpPr>
        <p:spPr>
          <a:xfrm>
            <a:off x="635" y="6483350"/>
            <a:ext cx="12191365" cy="275590"/>
          </a:xfrm>
          <a:prstGeom prst="rect">
            <a:avLst/>
          </a:prstGeom>
          <a:noFill/>
        </p:spPr>
        <p:txBody>
          <a:bodyPr wrap="square" rtlCol="0" anchor="t">
            <a:spAutoFit/>
          </a:bodyPr>
          <a:p>
            <a:pPr algn="ctr">
              <a:buClrTx/>
              <a:buSzTx/>
              <a:buFontTx/>
            </a:pPr>
            <a:r>
              <a:rPr lang="zh-CN" altLang="en-US"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风险提示:观点基于软件数据和理论模型分析，仅供参考，不构成买卖建议，股市有风险，投资需谨慎</a:t>
            </a:r>
            <a:r>
              <a:rPr lang="en-US" altLang="zh-CN"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a:t>
            </a:r>
            <a:endParaRPr lang="en-US" altLang="zh-CN"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
        <p:nvSpPr>
          <p:cNvPr id="8" name="文本框 7"/>
          <p:cNvSpPr txBox="1"/>
          <p:nvPr/>
        </p:nvSpPr>
        <p:spPr>
          <a:xfrm>
            <a:off x="812800" y="868045"/>
            <a:ext cx="10565765" cy="386080"/>
          </a:xfrm>
          <a:prstGeom prst="rect">
            <a:avLst/>
          </a:prstGeom>
          <a:noFill/>
        </p:spPr>
        <p:txBody>
          <a:bodyPr wrap="square" rtlCol="0" anchor="t">
            <a:spAutoFit/>
          </a:bodyPr>
          <a:p>
            <a:pPr>
              <a:lnSpc>
                <a:spcPct val="120000"/>
              </a:lnSpc>
            </a:pPr>
            <a:r>
              <a:rPr lang="zh-CN" altLang="en-US" sz="1600" b="1">
                <a:sym typeface="+mn-ea"/>
              </a:rPr>
              <a:t>主力净买额是</a:t>
            </a:r>
            <a:r>
              <a:rPr lang="zh-CN" altLang="en-US" sz="1600" b="1">
                <a:solidFill>
                  <a:schemeClr val="accent6">
                    <a:lumMod val="75000"/>
                  </a:schemeClr>
                </a:solidFill>
                <a:sym typeface="+mn-ea"/>
              </a:rPr>
              <a:t>对主力资金流向</a:t>
            </a:r>
            <a:r>
              <a:rPr lang="zh-CN" altLang="en-US" sz="1600" b="1">
                <a:sym typeface="+mn-ea"/>
              </a:rPr>
              <a:t>进行统计监控的指标，从全部成交的金额中提取出属于主力资金成交的部分。</a:t>
            </a:r>
            <a:endParaRPr lang="en-US" altLang="zh-CN" sz="1600" b="1">
              <a:sym typeface="+mn-ea"/>
            </a:endParaRPr>
          </a:p>
        </p:txBody>
      </p:sp>
      <p:sp>
        <p:nvSpPr>
          <p:cNvPr id="5" name="文本框 4"/>
          <p:cNvSpPr txBox="1"/>
          <p:nvPr/>
        </p:nvSpPr>
        <p:spPr>
          <a:xfrm>
            <a:off x="711835" y="1417955"/>
            <a:ext cx="5371465" cy="337185"/>
          </a:xfrm>
          <a:prstGeom prst="rect">
            <a:avLst/>
          </a:prstGeom>
          <a:noFill/>
        </p:spPr>
        <p:txBody>
          <a:bodyPr wrap="square" rtlCol="0" anchor="t">
            <a:spAutoFit/>
          </a:bodyPr>
          <a:p>
            <a:r>
              <a:rPr lang="zh-CN" altLang="en-US" sz="1600">
                <a:sym typeface="+mn-ea"/>
              </a:rPr>
              <a:t>①单根柱子看主力意图（低位吸筹减仓</a:t>
            </a:r>
            <a:r>
              <a:rPr lang="en-US" altLang="zh-CN" sz="1600">
                <a:sym typeface="+mn-ea"/>
              </a:rPr>
              <a:t>OR</a:t>
            </a:r>
            <a:r>
              <a:rPr lang="zh-CN" altLang="en-US" sz="1600">
                <a:sym typeface="+mn-ea"/>
              </a:rPr>
              <a:t>主力高位出货）</a:t>
            </a:r>
            <a:endParaRPr lang="zh-CN" altLang="en-US" sz="1600">
              <a:sym typeface="+mn-ea"/>
            </a:endParaRPr>
          </a:p>
        </p:txBody>
      </p:sp>
      <p:sp>
        <p:nvSpPr>
          <p:cNvPr id="6" name="文本框 5"/>
          <p:cNvSpPr txBox="1"/>
          <p:nvPr/>
        </p:nvSpPr>
        <p:spPr>
          <a:xfrm>
            <a:off x="7139940" y="1558290"/>
            <a:ext cx="4325620" cy="386080"/>
          </a:xfrm>
          <a:prstGeom prst="rect">
            <a:avLst/>
          </a:prstGeom>
          <a:noFill/>
        </p:spPr>
        <p:txBody>
          <a:bodyPr wrap="square" rtlCol="0" anchor="t">
            <a:spAutoFit/>
          </a:bodyPr>
          <a:p>
            <a:pPr>
              <a:lnSpc>
                <a:spcPct val="120000"/>
              </a:lnSpc>
            </a:pPr>
            <a:r>
              <a:rPr lang="en-US" altLang="zh-CN" sz="1600" b="1">
                <a:sym typeface="+mn-ea"/>
              </a:rPr>
              <a:t> </a:t>
            </a:r>
            <a:r>
              <a:rPr lang="zh-CN" altLang="en-US" sz="1600">
                <a:sym typeface="+mn-ea"/>
              </a:rPr>
              <a:t>②连续诺干根柱子看主力阶段意图（吸筹）</a:t>
            </a:r>
            <a:endParaRPr lang="zh-CN" altLang="en-US" sz="1600">
              <a:sym typeface="+mn-ea"/>
            </a:endParaRPr>
          </a:p>
        </p:txBody>
      </p:sp>
      <p:pic>
        <p:nvPicPr>
          <p:cNvPr id="7" name="图片 6"/>
          <p:cNvPicPr>
            <a:picLocks noChangeAspect="1"/>
          </p:cNvPicPr>
          <p:nvPr/>
        </p:nvPicPr>
        <p:blipFill>
          <a:blip r:embed="rId3"/>
          <a:srcRect l="12453"/>
          <a:stretch>
            <a:fillRect/>
          </a:stretch>
        </p:blipFill>
        <p:spPr>
          <a:xfrm>
            <a:off x="310515" y="1795145"/>
            <a:ext cx="6642735" cy="4378325"/>
          </a:xfrm>
          <a:prstGeom prst="rect">
            <a:avLst/>
          </a:prstGeom>
          <a:ln>
            <a:solidFill>
              <a:schemeClr val="accent1">
                <a:lumMod val="75000"/>
              </a:schemeClr>
            </a:solidFill>
          </a:ln>
        </p:spPr>
      </p:pic>
      <p:pic>
        <p:nvPicPr>
          <p:cNvPr id="9" name="图片 8"/>
          <p:cNvPicPr>
            <a:picLocks noChangeAspect="1"/>
          </p:cNvPicPr>
          <p:nvPr/>
        </p:nvPicPr>
        <p:blipFill>
          <a:blip r:embed="rId4"/>
          <a:stretch>
            <a:fillRect/>
          </a:stretch>
        </p:blipFill>
        <p:spPr>
          <a:xfrm>
            <a:off x="5781675" y="2017395"/>
            <a:ext cx="5996305" cy="4156075"/>
          </a:xfrm>
          <a:prstGeom prst="rect">
            <a:avLst/>
          </a:prstGeom>
          <a:ln>
            <a:solidFill>
              <a:schemeClr val="accent6">
                <a:lumMod val="75000"/>
              </a:schemeClr>
            </a:solidFill>
          </a:ln>
        </p:spPr>
      </p:pic>
    </p:spTree>
    <p:custDataLst>
      <p:tags r:id="rId5"/>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 name="图片 10"/>
          <p:cNvPicPr>
            <a:picLocks noChangeAspect="1"/>
          </p:cNvPicPr>
          <p:nvPr>
            <p:custDataLst>
              <p:tags r:id="rId1"/>
            </p:custDataLst>
          </p:nvPr>
        </p:nvPicPr>
        <p:blipFill>
          <a:blip r:embed="rId2"/>
          <a:srcRect l="13034" t="6233" b="1704"/>
          <a:stretch>
            <a:fillRect/>
          </a:stretch>
        </p:blipFill>
        <p:spPr>
          <a:xfrm>
            <a:off x="400685" y="1517015"/>
            <a:ext cx="11205845" cy="4966335"/>
          </a:xfrm>
          <a:prstGeom prst="rect">
            <a:avLst/>
          </a:prstGeom>
          <a:ln>
            <a:solidFill>
              <a:schemeClr val="accent1"/>
            </a:solidFill>
          </a:ln>
        </p:spPr>
      </p:pic>
      <p:sp>
        <p:nvSpPr>
          <p:cNvPr id="4" name="文本框 3"/>
          <p:cNvSpPr txBox="1"/>
          <p:nvPr>
            <p:custDataLst>
              <p:tags r:id="rId3"/>
            </p:custDataLst>
          </p:nvPr>
        </p:nvSpPr>
        <p:spPr>
          <a:xfrm>
            <a:off x="1486535" y="0"/>
            <a:ext cx="9220200" cy="658495"/>
          </a:xfrm>
          <a:prstGeom prst="rect">
            <a:avLst/>
          </a:prstGeom>
          <a:noFill/>
        </p:spPr>
        <p:txBody>
          <a:bodyPr wrap="square" rtlCol="0">
            <a:noAutofit/>
          </a:bodyPr>
          <a:p>
            <a:pPr marR="0" indent="0" algn="ctr" defTabSz="914400" fontAlgn="auto">
              <a:lnSpc>
                <a:spcPct val="100000"/>
              </a:lnSpc>
              <a:spcBef>
                <a:spcPts val="0"/>
              </a:spcBef>
              <a:spcAft>
                <a:spcPts val="0"/>
              </a:spcAft>
              <a:buClrTx/>
              <a:buSzTx/>
              <a:buFontTx/>
              <a:buNone/>
              <a:defRPr/>
            </a:pPr>
            <a:r>
              <a:rPr lang="en-US" altLang="zh-CN"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 </a:t>
            </a:r>
            <a:r>
              <a:rPr lang="zh-CN" sz="4000" b="1"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rPr>
              <a:t>捕捞细节</a:t>
            </a:r>
            <a:r>
              <a:rPr lang="zh-CN" sz="4000" b="1"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rPr>
              <a:t>应用细节</a:t>
            </a:r>
            <a:endParaRPr kumimoji="0" lang="zh-CN" sz="4000" b="1" i="0" u="none" strike="noStrike" kern="1200" cap="none" spc="0" normalizeH="0" baseline="0"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13" name="文本框 12"/>
          <p:cNvSpPr txBox="1"/>
          <p:nvPr userDrawn="1">
            <p:custDataLst>
              <p:tags r:id="rId4"/>
            </p:custDataLst>
          </p:nvPr>
        </p:nvSpPr>
        <p:spPr>
          <a:xfrm>
            <a:off x="635" y="6483350"/>
            <a:ext cx="12191365" cy="275590"/>
          </a:xfrm>
          <a:prstGeom prst="rect">
            <a:avLst/>
          </a:prstGeom>
          <a:noFill/>
        </p:spPr>
        <p:txBody>
          <a:bodyPr wrap="square" rtlCol="0" anchor="t">
            <a:spAutoFit/>
          </a:bodyPr>
          <a:p>
            <a:pPr algn="ctr">
              <a:buClrTx/>
              <a:buSzTx/>
              <a:buFontTx/>
            </a:pPr>
            <a:r>
              <a:rPr lang="zh-CN" altLang="en-US" sz="1200">
                <a:ln>
                  <a:noFill/>
                </a:ln>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风险提示:观点基于软件数据和理论模型分析，仅供参考，不构成买卖建议，股市有风险，投资需谨慎</a:t>
            </a:r>
            <a:r>
              <a:rPr lang="en-US" altLang="zh-CN" sz="1200">
                <a:ln>
                  <a:noFill/>
                </a:ln>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a:t>
            </a:r>
            <a:endParaRPr lang="en-US" altLang="zh-CN" sz="1200">
              <a:ln>
                <a:noFill/>
              </a:ln>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
        <p:nvSpPr>
          <p:cNvPr id="2" name="文本框 1"/>
          <p:cNvSpPr txBox="1"/>
          <p:nvPr/>
        </p:nvSpPr>
        <p:spPr>
          <a:xfrm>
            <a:off x="1363980" y="903605"/>
            <a:ext cx="9591675" cy="368300"/>
          </a:xfrm>
          <a:prstGeom prst="rect">
            <a:avLst/>
          </a:prstGeom>
          <a:noFill/>
        </p:spPr>
        <p:txBody>
          <a:bodyPr wrap="square" rtlCol="0" anchor="t">
            <a:spAutoFit/>
          </a:bodyPr>
          <a:p>
            <a:pPr algn="l"/>
            <a:r>
              <a:rPr lang="zh-CN" altLang="en-US" sz="1600" b="1" dirty="0" smtClean="0">
                <a:latin typeface="+mn-ea"/>
                <a:cs typeface="华文宋体" panose="02010600040101010101" charset="-122"/>
                <a:sym typeface="+mn-ea"/>
              </a:rPr>
              <a:t>捕捞季节是一个</a:t>
            </a:r>
            <a:r>
              <a:rPr lang="zh-CN" altLang="en-US" sz="1600" b="1" dirty="0" smtClean="0">
                <a:solidFill>
                  <a:srgbClr val="FF0000"/>
                </a:solidFill>
                <a:latin typeface="+mn-ea"/>
                <a:cs typeface="华文宋体" panose="02010600040101010101" charset="-122"/>
                <a:sym typeface="+mn-ea"/>
              </a:rPr>
              <a:t>短线买卖点指标</a:t>
            </a:r>
            <a:r>
              <a:rPr lang="zh-CN" altLang="en-US" sz="1600" b="1" dirty="0" smtClean="0">
                <a:latin typeface="+mn-ea"/>
                <a:cs typeface="华文宋体" panose="02010600040101010101" charset="-122"/>
                <a:sym typeface="+mn-ea"/>
              </a:rPr>
              <a:t>，适用于个股</a:t>
            </a:r>
            <a:r>
              <a:rPr lang="en-US" altLang="zh-CN" sz="1600" b="1" dirty="0" smtClean="0">
                <a:latin typeface="+mn-ea"/>
                <a:cs typeface="华文宋体" panose="02010600040101010101" charset="-122"/>
                <a:sym typeface="+mn-ea"/>
              </a:rPr>
              <a:t>/</a:t>
            </a:r>
            <a:r>
              <a:rPr lang="zh-CN" altLang="en-US" sz="1600" b="1" dirty="0" smtClean="0">
                <a:latin typeface="+mn-ea"/>
                <a:cs typeface="华文宋体" panose="02010600040101010101" charset="-122"/>
                <a:sym typeface="+mn-ea"/>
              </a:rPr>
              <a:t>板块</a:t>
            </a:r>
            <a:r>
              <a:rPr lang="en-US" altLang="zh-CN" sz="1600" b="1" dirty="0" smtClean="0">
                <a:latin typeface="+mn-ea"/>
                <a:cs typeface="华文宋体" panose="02010600040101010101" charset="-122"/>
                <a:sym typeface="+mn-ea"/>
              </a:rPr>
              <a:t>/</a:t>
            </a:r>
            <a:r>
              <a:rPr lang="zh-CN" altLang="en-US" sz="1600" b="1" dirty="0" smtClean="0">
                <a:latin typeface="+mn-ea"/>
                <a:cs typeface="华文宋体" panose="02010600040101010101" charset="-122"/>
                <a:sym typeface="+mn-ea"/>
              </a:rPr>
              <a:t>指数；优选强势金叉，警惕背离+破位死叉</a:t>
            </a:r>
            <a:r>
              <a:rPr lang="zh-CN" altLang="en-US" sz="1800" b="1" dirty="0" smtClean="0">
                <a:latin typeface="+mn-ea"/>
                <a:cs typeface="华文宋体" panose="02010600040101010101" charset="-122"/>
                <a:sym typeface="+mn-ea"/>
              </a:rPr>
              <a:t>。</a:t>
            </a:r>
            <a:endParaRPr lang="en-US" altLang="zh-CN" sz="1800" b="1" dirty="0" smtClean="0">
              <a:latin typeface="+mn-ea"/>
              <a:cs typeface="华文宋体" panose="02010600040101010101" charset="-122"/>
              <a:sym typeface="+mn-ea"/>
            </a:endParaRPr>
          </a:p>
        </p:txBody>
      </p:sp>
      <p:sp>
        <p:nvSpPr>
          <p:cNvPr id="3" name="文本框 2"/>
          <p:cNvSpPr txBox="1"/>
          <p:nvPr>
            <p:custDataLst>
              <p:tags r:id="rId5"/>
            </p:custDataLst>
          </p:nvPr>
        </p:nvSpPr>
        <p:spPr>
          <a:xfrm>
            <a:off x="400685" y="1544955"/>
            <a:ext cx="2815590" cy="1414780"/>
          </a:xfrm>
          <a:prstGeom prst="rect">
            <a:avLst/>
          </a:prstGeom>
          <a:solidFill>
            <a:schemeClr val="accent4">
              <a:lumMod val="40000"/>
              <a:lumOff val="60000"/>
            </a:schemeClr>
          </a:solidFill>
        </p:spPr>
        <p:txBody>
          <a:bodyPr wrap="square" rtlCol="0" anchor="t">
            <a:noAutofit/>
          </a:bodyPr>
          <a:p>
            <a:pPr indent="0" algn="l">
              <a:lnSpc>
                <a:spcPct val="90000"/>
              </a:lnSpc>
              <a:spcBef>
                <a:spcPts val="0"/>
              </a:spcBef>
              <a:spcAft>
                <a:spcPts val="800"/>
              </a:spcAft>
              <a:buSzPct val="100000"/>
              <a:buNone/>
            </a:pPr>
            <a:r>
              <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rPr>
              <a:t>买点</a:t>
            </a:r>
            <a:r>
              <a:rPr lang="en-US" altLang="zh-CN" sz="1600" spc="50">
                <a:solidFill>
                  <a:schemeClr val="tx1"/>
                </a:solidFill>
                <a:latin typeface="微软雅黑" panose="020B0503020204020204" charset="-122"/>
                <a:ea typeface="微软雅黑" panose="020B0503020204020204" charset="-122"/>
                <a:cs typeface="微软雅黑" panose="020B0503020204020204" charset="-122"/>
                <a:sym typeface="+mn-ea"/>
              </a:rPr>
              <a:t>1</a:t>
            </a:r>
            <a:r>
              <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rPr>
              <a:t>：底背离</a:t>
            </a:r>
            <a:r>
              <a:rPr lang="en-US" altLang="zh-CN" sz="1600" spc="5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1600" spc="50">
                <a:latin typeface="微软雅黑" panose="020B0503020204020204" charset="-122"/>
                <a:ea typeface="微软雅黑" panose="020B0503020204020204" charset="-122"/>
                <a:cs typeface="微软雅黑" panose="020B0503020204020204" charset="-122"/>
                <a:sym typeface="+mn-ea"/>
              </a:rPr>
              <a:t>弱金叉</a:t>
            </a:r>
            <a:endPar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0" algn="l">
              <a:lnSpc>
                <a:spcPct val="90000"/>
              </a:lnSpc>
              <a:spcBef>
                <a:spcPts val="0"/>
              </a:spcBef>
              <a:spcAft>
                <a:spcPts val="800"/>
              </a:spcAft>
              <a:buSzPct val="100000"/>
              <a:buNone/>
            </a:pPr>
            <a:r>
              <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rPr>
              <a:t>买点</a:t>
            </a:r>
            <a:r>
              <a:rPr lang="en-US" altLang="zh-CN" sz="1600" spc="50">
                <a:solidFill>
                  <a:schemeClr val="tx1"/>
                </a:solidFill>
                <a:latin typeface="微软雅黑" panose="020B0503020204020204" charset="-122"/>
                <a:ea typeface="微软雅黑" panose="020B0503020204020204" charset="-122"/>
                <a:cs typeface="微软雅黑" panose="020B0503020204020204" charset="-122"/>
                <a:sym typeface="+mn-ea"/>
              </a:rPr>
              <a:t>2</a:t>
            </a:r>
            <a:r>
              <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rPr>
              <a:t>：上升回档</a:t>
            </a:r>
            <a:r>
              <a:rPr lang="en-US" altLang="zh-CN" sz="1600" spc="5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1600" spc="50">
                <a:latin typeface="微软雅黑" panose="020B0503020204020204" charset="-122"/>
                <a:ea typeface="微软雅黑" panose="020B0503020204020204" charset="-122"/>
                <a:cs typeface="微软雅黑" panose="020B0503020204020204" charset="-122"/>
                <a:sym typeface="+mn-ea"/>
              </a:rPr>
              <a:t>强势金叉</a:t>
            </a:r>
            <a:r>
              <a:rPr lang="en-US" altLang="zh-CN" sz="1600" spc="50">
                <a:latin typeface="微软雅黑" panose="020B0503020204020204" charset="-122"/>
                <a:ea typeface="微软雅黑" panose="020B0503020204020204" charset="-122"/>
                <a:cs typeface="微软雅黑" panose="020B0503020204020204" charset="-122"/>
                <a:sym typeface="+mn-ea"/>
              </a:rPr>
              <a:t>             </a:t>
            </a:r>
            <a:endParaRPr lang="en-US" altLang="zh-CN" sz="1600" spc="50">
              <a:latin typeface="微软雅黑" panose="020B0503020204020204" charset="-122"/>
              <a:ea typeface="微软雅黑" panose="020B0503020204020204" charset="-122"/>
              <a:cs typeface="微软雅黑" panose="020B0503020204020204" charset="-122"/>
              <a:sym typeface="+mn-ea"/>
            </a:endParaRPr>
          </a:p>
          <a:p>
            <a:pPr indent="0" algn="l">
              <a:lnSpc>
                <a:spcPct val="90000"/>
              </a:lnSpc>
              <a:spcBef>
                <a:spcPts val="0"/>
              </a:spcBef>
              <a:spcAft>
                <a:spcPts val="800"/>
              </a:spcAft>
              <a:buSzPct val="100000"/>
              <a:buNone/>
            </a:pPr>
            <a:r>
              <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rPr>
              <a:t>买点</a:t>
            </a:r>
            <a:r>
              <a:rPr lang="en-US" altLang="zh-CN" sz="1600" spc="50">
                <a:solidFill>
                  <a:schemeClr val="tx1"/>
                </a:solidFill>
                <a:latin typeface="微软雅黑" panose="020B0503020204020204" charset="-122"/>
                <a:ea typeface="微软雅黑" panose="020B0503020204020204" charset="-122"/>
                <a:cs typeface="微软雅黑" panose="020B0503020204020204" charset="-122"/>
                <a:sym typeface="+mn-ea"/>
              </a:rPr>
              <a:t>3</a:t>
            </a:r>
            <a:r>
              <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rPr>
              <a:t>：水上</a:t>
            </a:r>
            <a:r>
              <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rPr>
              <a:t>二次金叉</a:t>
            </a:r>
            <a:endPar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0" algn="l">
              <a:lnSpc>
                <a:spcPct val="90000"/>
              </a:lnSpc>
              <a:spcBef>
                <a:spcPts val="0"/>
              </a:spcBef>
              <a:spcAft>
                <a:spcPts val="800"/>
              </a:spcAft>
              <a:buSzPct val="100000"/>
              <a:buNone/>
            </a:pPr>
            <a:r>
              <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rPr>
              <a:t>买点</a:t>
            </a:r>
            <a:r>
              <a:rPr lang="en-US" altLang="zh-CN" sz="1600" spc="50">
                <a:solidFill>
                  <a:schemeClr val="tx1"/>
                </a:solidFill>
                <a:latin typeface="微软雅黑" panose="020B0503020204020204" charset="-122"/>
                <a:ea typeface="微软雅黑" panose="020B0503020204020204" charset="-122"/>
                <a:cs typeface="微软雅黑" panose="020B0503020204020204" charset="-122"/>
                <a:sym typeface="+mn-ea"/>
              </a:rPr>
              <a:t>4</a:t>
            </a:r>
            <a:r>
              <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1600" spc="50">
                <a:latin typeface="微软雅黑" panose="020B0503020204020204" charset="-122"/>
                <a:ea typeface="微软雅黑" panose="020B0503020204020204" charset="-122"/>
                <a:cs typeface="微软雅黑" panose="020B0503020204020204" charset="-122"/>
                <a:sym typeface="+mn-ea"/>
              </a:rPr>
              <a:t>假跌破</a:t>
            </a:r>
            <a:r>
              <a:rPr lang="en-US" altLang="zh-CN" sz="1600" spc="50">
                <a:latin typeface="微软雅黑" panose="020B0503020204020204" charset="-122"/>
                <a:ea typeface="微软雅黑" panose="020B0503020204020204" charset="-122"/>
                <a:cs typeface="微软雅黑" panose="020B0503020204020204" charset="-122"/>
                <a:sym typeface="+mn-ea"/>
              </a:rPr>
              <a:t>+</a:t>
            </a:r>
            <a:r>
              <a:rPr lang="zh-CN" altLang="en-US" sz="1600" spc="50">
                <a:latin typeface="微软雅黑" panose="020B0503020204020204" charset="-122"/>
                <a:ea typeface="微软雅黑" panose="020B0503020204020204" charset="-122"/>
                <a:cs typeface="微软雅黑" panose="020B0503020204020204" charset="-122"/>
                <a:sym typeface="+mn-ea"/>
              </a:rPr>
              <a:t>弱金叉</a:t>
            </a:r>
            <a:endParaRPr lang="zh-CN" altLang="en-US" sz="1600" spc="50">
              <a:latin typeface="微软雅黑" panose="020B0503020204020204" charset="-122"/>
              <a:ea typeface="微软雅黑" panose="020B0503020204020204" charset="-122"/>
              <a:cs typeface="微软雅黑" panose="020B0503020204020204" charset="-122"/>
              <a:sym typeface="+mn-ea"/>
            </a:endParaRPr>
          </a:p>
          <a:p>
            <a:pPr indent="0" algn="l">
              <a:lnSpc>
                <a:spcPct val="90000"/>
              </a:lnSpc>
              <a:spcBef>
                <a:spcPts val="0"/>
              </a:spcBef>
              <a:spcAft>
                <a:spcPts val="800"/>
              </a:spcAft>
              <a:buSzPct val="100000"/>
              <a:buNone/>
            </a:pPr>
            <a:endPar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7" name="文本框 6"/>
          <p:cNvSpPr txBox="1"/>
          <p:nvPr>
            <p:custDataLst>
              <p:tags r:id="rId6"/>
            </p:custDataLst>
          </p:nvPr>
        </p:nvSpPr>
        <p:spPr>
          <a:xfrm>
            <a:off x="9300210" y="5396230"/>
            <a:ext cx="2306320" cy="1087120"/>
          </a:xfrm>
          <a:prstGeom prst="rect">
            <a:avLst/>
          </a:prstGeom>
          <a:solidFill>
            <a:schemeClr val="accent4">
              <a:lumMod val="40000"/>
              <a:lumOff val="60000"/>
            </a:schemeClr>
          </a:solidFill>
        </p:spPr>
        <p:txBody>
          <a:bodyPr wrap="square" rtlCol="0" anchor="t">
            <a:noAutofit/>
          </a:bodyPr>
          <a:p>
            <a:pPr algn="l">
              <a:lnSpc>
                <a:spcPct val="90000"/>
              </a:lnSpc>
              <a:spcBef>
                <a:spcPts val="0"/>
              </a:spcBef>
              <a:spcAft>
                <a:spcPts val="800"/>
              </a:spcAft>
              <a:buClrTx/>
              <a:buSzTx/>
              <a:buNone/>
            </a:pPr>
            <a:r>
              <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rPr>
              <a:t>卖点1：常态死叉</a:t>
            </a:r>
            <a:endPar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endParaRPr>
          </a:p>
          <a:p>
            <a:pPr algn="l">
              <a:lnSpc>
                <a:spcPct val="90000"/>
              </a:lnSpc>
              <a:spcBef>
                <a:spcPts val="0"/>
              </a:spcBef>
              <a:spcAft>
                <a:spcPts val="800"/>
              </a:spcAft>
              <a:buClrTx/>
              <a:buSzTx/>
              <a:buNone/>
            </a:pPr>
            <a:r>
              <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rPr>
              <a:t>卖点2：顶背离死叉</a:t>
            </a:r>
            <a:endPar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endParaRPr>
          </a:p>
          <a:p>
            <a:pPr algn="l">
              <a:lnSpc>
                <a:spcPct val="90000"/>
              </a:lnSpc>
              <a:spcBef>
                <a:spcPts val="0"/>
              </a:spcBef>
              <a:spcAft>
                <a:spcPts val="800"/>
              </a:spcAft>
              <a:buClrTx/>
              <a:buSzTx/>
              <a:buNone/>
            </a:pPr>
            <a:r>
              <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rPr>
              <a:t>卖点3：</a:t>
            </a:r>
            <a:r>
              <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rPr>
              <a:t>高位</a:t>
            </a:r>
            <a:r>
              <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rPr>
              <a:t>破位死叉</a:t>
            </a:r>
            <a:endPar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endParaRPr>
          </a:p>
          <a:p>
            <a:pPr algn="l">
              <a:lnSpc>
                <a:spcPct val="90000"/>
              </a:lnSpc>
              <a:spcBef>
                <a:spcPts val="0"/>
              </a:spcBef>
              <a:spcAft>
                <a:spcPts val="800"/>
              </a:spcAft>
              <a:buClrTx/>
              <a:buSzTx/>
              <a:buNone/>
            </a:pPr>
            <a:endPar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12" name="文本框 11"/>
          <p:cNvSpPr txBox="1"/>
          <p:nvPr/>
        </p:nvSpPr>
        <p:spPr>
          <a:xfrm>
            <a:off x="3216275" y="3749675"/>
            <a:ext cx="593090" cy="378460"/>
          </a:xfrm>
          <a:prstGeom prst="rect">
            <a:avLst/>
          </a:prstGeom>
          <a:noFill/>
        </p:spPr>
        <p:txBody>
          <a:bodyPr wrap="square" rtlCol="0" anchor="t">
            <a:spAutoFit/>
          </a:bodyPr>
          <a:p>
            <a:r>
              <a:rPr lang="zh-CN" altLang="en-US" sz="1865" b="1" dirty="0" smtClean="0">
                <a:solidFill>
                  <a:srgbClr val="FF0EFF"/>
                </a:solidFill>
                <a:latin typeface="宋体" panose="02010600030101010101" pitchFamily="2" charset="-122"/>
                <a:sym typeface="+mn-ea"/>
              </a:rPr>
              <a:t>①</a:t>
            </a:r>
            <a:endParaRPr lang="zh-CN" altLang="en-US" sz="1865" b="1" dirty="0" smtClean="0">
              <a:solidFill>
                <a:srgbClr val="FF0EFF"/>
              </a:solidFill>
              <a:latin typeface="宋体" panose="02010600030101010101" pitchFamily="2" charset="-122"/>
              <a:sym typeface="+mn-ea"/>
            </a:endParaRPr>
          </a:p>
        </p:txBody>
      </p:sp>
      <p:sp>
        <p:nvSpPr>
          <p:cNvPr id="14" name="文本框 13"/>
          <p:cNvSpPr txBox="1"/>
          <p:nvPr>
            <p:custDataLst>
              <p:tags r:id="rId7"/>
            </p:custDataLst>
          </p:nvPr>
        </p:nvSpPr>
        <p:spPr>
          <a:xfrm>
            <a:off x="4077335" y="3455670"/>
            <a:ext cx="593090" cy="378460"/>
          </a:xfrm>
          <a:prstGeom prst="rect">
            <a:avLst/>
          </a:prstGeom>
          <a:noFill/>
        </p:spPr>
        <p:txBody>
          <a:bodyPr wrap="square" rtlCol="0" anchor="t">
            <a:spAutoFit/>
          </a:bodyPr>
          <a:p>
            <a:r>
              <a:rPr lang="zh-CN" altLang="en-US" sz="1865" b="1" dirty="0" smtClean="0">
                <a:solidFill>
                  <a:srgbClr val="FF0EFF"/>
                </a:solidFill>
                <a:latin typeface="宋体" panose="02010600030101010101" pitchFamily="2" charset="-122"/>
                <a:sym typeface="+mn-ea"/>
              </a:rPr>
              <a:t>②</a:t>
            </a:r>
            <a:endParaRPr lang="zh-CN" altLang="en-US" sz="1865" b="1" dirty="0" smtClean="0">
              <a:solidFill>
                <a:srgbClr val="FF0EFF"/>
              </a:solidFill>
              <a:latin typeface="宋体" panose="02010600030101010101" pitchFamily="2" charset="-122"/>
              <a:sym typeface="+mn-ea"/>
            </a:endParaRPr>
          </a:p>
        </p:txBody>
      </p:sp>
      <p:sp>
        <p:nvSpPr>
          <p:cNvPr id="16" name="文本框 15"/>
          <p:cNvSpPr txBox="1"/>
          <p:nvPr>
            <p:custDataLst>
              <p:tags r:id="rId8"/>
            </p:custDataLst>
          </p:nvPr>
        </p:nvSpPr>
        <p:spPr>
          <a:xfrm>
            <a:off x="7917815" y="1517015"/>
            <a:ext cx="593090" cy="378460"/>
          </a:xfrm>
          <a:prstGeom prst="rect">
            <a:avLst/>
          </a:prstGeom>
          <a:noFill/>
        </p:spPr>
        <p:txBody>
          <a:bodyPr wrap="square" rtlCol="0" anchor="t">
            <a:spAutoFit/>
          </a:bodyPr>
          <a:p>
            <a:r>
              <a:rPr lang="zh-CN" altLang="en-US" sz="1865" b="1" dirty="0" smtClean="0">
                <a:solidFill>
                  <a:srgbClr val="00B050"/>
                </a:solidFill>
                <a:latin typeface="宋体" panose="02010600030101010101" pitchFamily="2" charset="-122"/>
                <a:sym typeface="+mn-ea"/>
              </a:rPr>
              <a:t>①</a:t>
            </a:r>
            <a:endParaRPr lang="zh-CN" altLang="en-US" sz="1865" b="1" dirty="0" smtClean="0">
              <a:solidFill>
                <a:srgbClr val="00B050"/>
              </a:solidFill>
              <a:latin typeface="宋体" panose="02010600030101010101" pitchFamily="2" charset="-122"/>
              <a:sym typeface="+mn-ea"/>
            </a:endParaRPr>
          </a:p>
        </p:txBody>
      </p:sp>
      <p:sp>
        <p:nvSpPr>
          <p:cNvPr id="17" name="文本框 16"/>
          <p:cNvSpPr txBox="1"/>
          <p:nvPr>
            <p:custDataLst>
              <p:tags r:id="rId9"/>
            </p:custDataLst>
          </p:nvPr>
        </p:nvSpPr>
        <p:spPr>
          <a:xfrm>
            <a:off x="8510905" y="1895475"/>
            <a:ext cx="593090" cy="378460"/>
          </a:xfrm>
          <a:prstGeom prst="rect">
            <a:avLst/>
          </a:prstGeom>
          <a:noFill/>
        </p:spPr>
        <p:txBody>
          <a:bodyPr wrap="square" rtlCol="0" anchor="t">
            <a:spAutoFit/>
          </a:bodyPr>
          <a:p>
            <a:r>
              <a:rPr lang="zh-CN" altLang="en-US" sz="1865" b="1" dirty="0" smtClean="0">
                <a:solidFill>
                  <a:srgbClr val="00B050"/>
                </a:solidFill>
                <a:latin typeface="宋体" panose="02010600030101010101" pitchFamily="2" charset="-122"/>
                <a:sym typeface="+mn-ea"/>
              </a:rPr>
              <a:t>②</a:t>
            </a:r>
            <a:endParaRPr lang="zh-CN" altLang="en-US" sz="1865" b="1" dirty="0" smtClean="0">
              <a:solidFill>
                <a:srgbClr val="00B050"/>
              </a:solidFill>
              <a:latin typeface="宋体" panose="02010600030101010101" pitchFamily="2" charset="-122"/>
              <a:sym typeface="+mn-ea"/>
            </a:endParaRPr>
          </a:p>
        </p:txBody>
      </p:sp>
      <p:sp>
        <p:nvSpPr>
          <p:cNvPr id="5" name="椭圆 4"/>
          <p:cNvSpPr/>
          <p:nvPr/>
        </p:nvSpPr>
        <p:spPr>
          <a:xfrm>
            <a:off x="5765800" y="2725420"/>
            <a:ext cx="325755" cy="351790"/>
          </a:xfrm>
          <a:prstGeom prst="ellipse">
            <a:avLst/>
          </a:prstGeom>
          <a:ln w="28575" cmpd="sng">
            <a:solidFill>
              <a:srgbClr val="FF0EFF"/>
            </a:solidFill>
            <a:prstDash val="solid"/>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6" name="椭圆 5"/>
          <p:cNvSpPr/>
          <p:nvPr>
            <p:custDataLst>
              <p:tags r:id="rId10"/>
            </p:custDataLst>
          </p:nvPr>
        </p:nvSpPr>
        <p:spPr>
          <a:xfrm>
            <a:off x="6223635" y="2698750"/>
            <a:ext cx="325755" cy="351790"/>
          </a:xfrm>
          <a:prstGeom prst="ellipse">
            <a:avLst/>
          </a:prstGeom>
          <a:ln w="28575" cmpd="sng">
            <a:solidFill>
              <a:srgbClr val="FF0EFF"/>
            </a:solidFill>
            <a:prstDash val="solid"/>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18" name="文本框 17"/>
          <p:cNvSpPr txBox="1"/>
          <p:nvPr>
            <p:custDataLst>
              <p:tags r:id="rId11"/>
            </p:custDataLst>
          </p:nvPr>
        </p:nvSpPr>
        <p:spPr>
          <a:xfrm>
            <a:off x="5765800" y="3077210"/>
            <a:ext cx="593090" cy="378460"/>
          </a:xfrm>
          <a:prstGeom prst="rect">
            <a:avLst/>
          </a:prstGeom>
          <a:noFill/>
        </p:spPr>
        <p:txBody>
          <a:bodyPr wrap="square" rtlCol="0" anchor="t">
            <a:spAutoFit/>
          </a:bodyPr>
          <a:p>
            <a:r>
              <a:rPr lang="zh-CN" altLang="en-US" sz="1865" b="1" dirty="0" smtClean="0">
                <a:solidFill>
                  <a:srgbClr val="FF0EFF"/>
                </a:solidFill>
                <a:latin typeface="宋体" panose="02010600030101010101" pitchFamily="2" charset="-122"/>
                <a:sym typeface="+mn-ea"/>
              </a:rPr>
              <a:t>④</a:t>
            </a:r>
            <a:endParaRPr lang="zh-CN" altLang="en-US" sz="1865" b="1" dirty="0" smtClean="0">
              <a:solidFill>
                <a:srgbClr val="FF0EFF"/>
              </a:solidFill>
              <a:latin typeface="宋体" panose="02010600030101010101" pitchFamily="2" charset="-122"/>
              <a:sym typeface="+mn-ea"/>
            </a:endParaRPr>
          </a:p>
        </p:txBody>
      </p:sp>
      <p:sp>
        <p:nvSpPr>
          <p:cNvPr id="19" name="椭圆 18"/>
          <p:cNvSpPr/>
          <p:nvPr>
            <p:custDataLst>
              <p:tags r:id="rId12"/>
            </p:custDataLst>
          </p:nvPr>
        </p:nvSpPr>
        <p:spPr>
          <a:xfrm>
            <a:off x="4938395" y="2882900"/>
            <a:ext cx="325755" cy="351790"/>
          </a:xfrm>
          <a:prstGeom prst="ellipse">
            <a:avLst/>
          </a:prstGeom>
          <a:ln w="28575" cmpd="sng">
            <a:solidFill>
              <a:srgbClr val="FF0EFF"/>
            </a:solidFill>
            <a:prstDash val="solid"/>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20" name="文本框 19"/>
          <p:cNvSpPr txBox="1"/>
          <p:nvPr>
            <p:custDataLst>
              <p:tags r:id="rId13"/>
            </p:custDataLst>
          </p:nvPr>
        </p:nvSpPr>
        <p:spPr>
          <a:xfrm>
            <a:off x="4938395" y="3306445"/>
            <a:ext cx="593090" cy="378460"/>
          </a:xfrm>
          <a:prstGeom prst="rect">
            <a:avLst/>
          </a:prstGeom>
          <a:noFill/>
        </p:spPr>
        <p:txBody>
          <a:bodyPr wrap="square" rtlCol="0" anchor="t">
            <a:spAutoFit/>
          </a:bodyPr>
          <a:p>
            <a:r>
              <a:rPr lang="zh-CN" altLang="en-US" sz="1865" b="1" dirty="0" smtClean="0">
                <a:solidFill>
                  <a:srgbClr val="FF0EFF"/>
                </a:solidFill>
                <a:latin typeface="宋体" panose="02010600030101010101" pitchFamily="2" charset="-122"/>
                <a:sym typeface="+mn-ea"/>
              </a:rPr>
              <a:t>③</a:t>
            </a:r>
            <a:endParaRPr lang="zh-CN" altLang="en-US" sz="1865" b="1" dirty="0" smtClean="0">
              <a:solidFill>
                <a:srgbClr val="FF0EFF"/>
              </a:solidFill>
              <a:latin typeface="宋体" panose="02010600030101010101" pitchFamily="2" charset="-122"/>
              <a:sym typeface="+mn-ea"/>
            </a:endParaRPr>
          </a:p>
        </p:txBody>
      </p:sp>
    </p:spTree>
    <p:custDataLst>
      <p:tags r:id="rId14"/>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384108" y="1743075"/>
            <a:ext cx="7325995" cy="1322070"/>
          </a:xfrm>
          <a:prstGeom prst="rect">
            <a:avLst/>
          </a:prstGeom>
          <a:noFill/>
        </p:spPr>
        <p:txBody>
          <a:bodyPr wrap="none" rtlCol="0" anchor="ctr" anchorCtr="0">
            <a:spAutoFit/>
          </a:bodyPr>
          <a:p>
            <a:pPr algn="ctr"/>
            <a:r>
              <a:rPr lang="zh-CN" sz="8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唯信自己相信的</a:t>
            </a:r>
            <a:endParaRPr lang="zh-CN" sz="8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2305368" y="3008630"/>
            <a:ext cx="7581265" cy="217233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2501900" y="3173730"/>
            <a:ext cx="7215505" cy="1812925"/>
          </a:xfrm>
          <a:prstGeom prst="rect">
            <a:avLst/>
          </a:prstGeom>
          <a:noFill/>
        </p:spPr>
        <p:txBody>
          <a:bodyPr wrap="square" rtlCol="0" anchor="t">
            <a:spAutoFit/>
          </a:bodyPr>
          <a:p>
            <a:pPr fontAlgn="auto">
              <a:lnSpc>
                <a:spcPct val="160000"/>
              </a:lnSpc>
            </a:pPr>
            <a:r>
              <a:rPr lang="zh-CN" altLang="en-US" sz="14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4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4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4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pic>
        <p:nvPicPr>
          <p:cNvPr id="2" name="图片 1" descr="12"/>
          <p:cNvPicPr>
            <a:picLocks noChangeAspect="1"/>
          </p:cNvPicPr>
          <p:nvPr userDrawn="1">
            <p:custDataLst>
              <p:tags r:id="rId4"/>
            </p:custDataLst>
          </p:nvPr>
        </p:nvPicPr>
        <p:blipFill>
          <a:blip r:embed="rId5"/>
          <a:stretch>
            <a:fillRect/>
          </a:stretch>
        </p:blipFill>
        <p:spPr>
          <a:xfrm>
            <a:off x="5113020" y="892175"/>
            <a:ext cx="1965960" cy="420370"/>
          </a:xfrm>
          <a:prstGeom prst="rect">
            <a:avLst/>
          </a:prstGeom>
        </p:spPr>
      </p:pic>
    </p:spTree>
    <p:custDataLst>
      <p:tags r:id="rId6"/>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1932305" y="81280"/>
            <a:ext cx="8469630" cy="645160"/>
          </a:xfrm>
          <a:prstGeom prst="rect">
            <a:avLst/>
          </a:prstGeom>
          <a:noFill/>
        </p:spPr>
        <p:txBody>
          <a:bodyPr wrap="square" rtlCol="0">
            <a:spAutoFit/>
          </a:bodyPr>
          <a:p>
            <a:pPr marR="0" defTabSz="914400" fontAlgn="auto">
              <a:lnSpc>
                <a:spcPct val="100000"/>
              </a:lnSpc>
              <a:spcBef>
                <a:spcPts val="0"/>
              </a:spcBef>
              <a:buClrTx/>
              <a:buSzTx/>
              <a:buFontTx/>
              <a:buNone/>
            </a:pPr>
            <a:r>
              <a:rPr kumimoji="0" lang="en-US" altLang="zh-CN" sz="3600" b="1" i="0" kern="1200" cap="none" spc="0" normalizeH="0" baseline="0">
                <a:solidFill>
                  <a:schemeClr val="bg1"/>
                </a:solidFill>
              </a:rPr>
              <a:t>              </a:t>
            </a:r>
            <a:r>
              <a:rPr lang="zh-CN" sz="3600" b="1">
                <a:solidFill>
                  <a:schemeClr val="bg1"/>
                </a:solidFill>
                <a:latin typeface="微软雅黑" panose="020B0503020204020204" charset="-122"/>
                <a:ea typeface="微软雅黑" panose="020B0503020204020204" charset="-122"/>
                <a:cs typeface="微软雅黑" panose="020B0503020204020204" charset="-122"/>
                <a:sym typeface="+mn-ea"/>
              </a:rPr>
              <a:t>《好股研选》两会活动</a:t>
            </a:r>
            <a:endParaRPr lang="zh-CN" sz="3600" b="1">
              <a:solidFill>
                <a:schemeClr val="bg1"/>
              </a:solidFill>
              <a:latin typeface="微软雅黑" panose="020B0503020204020204" charset="-122"/>
              <a:ea typeface="微软雅黑" panose="020B0503020204020204" charset="-122"/>
              <a:cs typeface="微软雅黑" panose="020B0503020204020204" charset="-122"/>
              <a:sym typeface="+mn-ea"/>
            </a:endParaRPr>
          </a:p>
        </p:txBody>
      </p:sp>
      <p:pic>
        <p:nvPicPr>
          <p:cNvPr id="3" name="图片 2"/>
          <p:cNvPicPr>
            <a:picLocks noChangeAspect="1"/>
          </p:cNvPicPr>
          <p:nvPr/>
        </p:nvPicPr>
        <p:blipFill>
          <a:blip r:embed="rId2"/>
          <a:stretch>
            <a:fillRect/>
          </a:stretch>
        </p:blipFill>
        <p:spPr>
          <a:xfrm>
            <a:off x="1355090" y="854075"/>
            <a:ext cx="9624060" cy="5413375"/>
          </a:xfrm>
          <a:prstGeom prst="rect">
            <a:avLst/>
          </a:prstGeom>
        </p:spPr>
      </p:pic>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1932305" y="81280"/>
            <a:ext cx="8469630" cy="645160"/>
          </a:xfrm>
          <a:prstGeom prst="rect">
            <a:avLst/>
          </a:prstGeom>
          <a:noFill/>
        </p:spPr>
        <p:txBody>
          <a:bodyPr wrap="square" rtlCol="0">
            <a:spAutoFit/>
          </a:bodyPr>
          <a:p>
            <a:pPr marR="0" defTabSz="914400" fontAlgn="auto">
              <a:lnSpc>
                <a:spcPct val="100000"/>
              </a:lnSpc>
              <a:spcBef>
                <a:spcPts val="0"/>
              </a:spcBef>
              <a:buClrTx/>
              <a:buSzTx/>
              <a:buFontTx/>
              <a:buNone/>
            </a:pPr>
            <a:r>
              <a:rPr kumimoji="0" lang="en-US" altLang="zh-CN" sz="3600" b="1" i="0" kern="1200" cap="none" spc="0" normalizeH="0" baseline="0">
                <a:solidFill>
                  <a:schemeClr val="bg1"/>
                </a:solidFill>
              </a:rPr>
              <a:t>              </a:t>
            </a:r>
            <a:r>
              <a:rPr lang="zh-CN" sz="3600" b="1">
                <a:solidFill>
                  <a:schemeClr val="bg1"/>
                </a:solidFill>
                <a:latin typeface="微软雅黑" panose="020B0503020204020204" charset="-122"/>
                <a:ea typeface="微软雅黑" panose="020B0503020204020204" charset="-122"/>
                <a:cs typeface="微软雅黑" panose="020B0503020204020204" charset="-122"/>
                <a:sym typeface="+mn-ea"/>
              </a:rPr>
              <a:t>《好股研选》两会活动</a:t>
            </a:r>
            <a:endParaRPr lang="zh-CN" sz="3600" b="1">
              <a:solidFill>
                <a:schemeClr val="bg1"/>
              </a:solidFill>
              <a:latin typeface="微软雅黑" panose="020B0503020204020204" charset="-122"/>
              <a:ea typeface="微软雅黑" panose="020B0503020204020204" charset="-122"/>
              <a:cs typeface="微软雅黑" panose="020B0503020204020204" charset="-122"/>
              <a:sym typeface="+mn-ea"/>
            </a:endParaRPr>
          </a:p>
        </p:txBody>
      </p:sp>
      <p:pic>
        <p:nvPicPr>
          <p:cNvPr id="5" name="图片 4"/>
          <p:cNvPicPr/>
          <p:nvPr/>
        </p:nvPicPr>
        <p:blipFill>
          <a:blip r:embed="rId2"/>
          <a:srcRect b="15140"/>
          <a:stretch>
            <a:fillRect/>
          </a:stretch>
        </p:blipFill>
        <p:spPr>
          <a:xfrm>
            <a:off x="2294255" y="826135"/>
            <a:ext cx="8388985" cy="5205730"/>
          </a:xfrm>
          <a:prstGeom prst="rect">
            <a:avLst/>
          </a:prstGeom>
          <a:ln>
            <a:solidFill>
              <a:schemeClr val="tx1">
                <a:lumMod val="50000"/>
                <a:lumOff val="50000"/>
              </a:schemeClr>
            </a:solidFill>
          </a:ln>
        </p:spPr>
      </p:pic>
      <p:sp>
        <p:nvSpPr>
          <p:cNvPr id="2" name="文本框 1"/>
          <p:cNvSpPr txBox="1"/>
          <p:nvPr/>
        </p:nvSpPr>
        <p:spPr>
          <a:xfrm>
            <a:off x="5943600" y="4793615"/>
            <a:ext cx="4667250" cy="645160"/>
          </a:xfrm>
          <a:prstGeom prst="rect">
            <a:avLst/>
          </a:prstGeom>
          <a:solidFill>
            <a:schemeClr val="accent6"/>
          </a:solidFill>
          <a:ln>
            <a:solidFill>
              <a:schemeClr val="accent6">
                <a:lumMod val="75000"/>
              </a:schemeClr>
            </a:solidFill>
          </a:ln>
        </p:spPr>
        <p:txBody>
          <a:bodyPr wrap="square" rtlCol="0" anchor="t">
            <a:spAutoFit/>
          </a:bodyPr>
          <a:p>
            <a:r>
              <a:rPr lang="en-US" altLang="zh-CN">
                <a:solidFill>
                  <a:schemeClr val="tx1"/>
                </a:solidFill>
              </a:rPr>
              <a:t>PC</a:t>
            </a:r>
            <a:r>
              <a:rPr lang="zh-CN" altLang="en-US">
                <a:solidFill>
                  <a:schemeClr val="tx1"/>
                </a:solidFill>
              </a:rPr>
              <a:t>端：研究院</a:t>
            </a:r>
            <a:r>
              <a:rPr lang="en-US" altLang="zh-CN">
                <a:solidFill>
                  <a:schemeClr val="tx1"/>
                </a:solidFill>
              </a:rPr>
              <a:t>-</a:t>
            </a:r>
            <a:r>
              <a:rPr lang="zh-CN" altLang="en-US">
                <a:solidFill>
                  <a:schemeClr val="tx1"/>
                </a:solidFill>
              </a:rPr>
              <a:t>经传内参</a:t>
            </a:r>
            <a:r>
              <a:rPr lang="en-US" altLang="zh-CN">
                <a:solidFill>
                  <a:schemeClr val="tx1"/>
                </a:solidFill>
              </a:rPr>
              <a:t>-</a:t>
            </a:r>
            <a:r>
              <a:rPr lang="zh-CN" altLang="en-US">
                <a:solidFill>
                  <a:schemeClr val="tx1"/>
                </a:solidFill>
              </a:rPr>
              <a:t>我的订阅</a:t>
            </a:r>
            <a:r>
              <a:rPr lang="en-US" altLang="zh-CN">
                <a:solidFill>
                  <a:schemeClr val="tx1"/>
                </a:solidFill>
              </a:rPr>
              <a:t>-</a:t>
            </a:r>
            <a:r>
              <a:rPr lang="zh-CN" altLang="en-US">
                <a:solidFill>
                  <a:schemeClr val="tx1"/>
                </a:solidFill>
              </a:rPr>
              <a:t>经点专题</a:t>
            </a:r>
            <a:endParaRPr lang="zh-CN" altLang="en-US">
              <a:solidFill>
                <a:schemeClr val="tx1"/>
              </a:solidFill>
            </a:endParaRPr>
          </a:p>
          <a:p>
            <a:r>
              <a:rPr lang="en-US" altLang="zh-CN">
                <a:solidFill>
                  <a:schemeClr val="tx1"/>
                </a:solidFill>
              </a:rPr>
              <a:t>APP</a:t>
            </a:r>
            <a:r>
              <a:rPr lang="zh-CN" altLang="en-US">
                <a:solidFill>
                  <a:schemeClr val="tx1"/>
                </a:solidFill>
              </a:rPr>
              <a:t>端：个人中心</a:t>
            </a:r>
            <a:r>
              <a:rPr lang="en-US" altLang="zh-CN">
                <a:solidFill>
                  <a:schemeClr val="tx1"/>
                </a:solidFill>
              </a:rPr>
              <a:t>-</a:t>
            </a:r>
            <a:r>
              <a:rPr lang="zh-CN" altLang="en-US">
                <a:solidFill>
                  <a:schemeClr val="tx1"/>
                </a:solidFill>
              </a:rPr>
              <a:t>已购产品</a:t>
            </a:r>
            <a:r>
              <a:rPr lang="en-US" altLang="zh-CN">
                <a:solidFill>
                  <a:schemeClr val="tx1"/>
                </a:solidFill>
              </a:rPr>
              <a:t>-</a:t>
            </a:r>
            <a:r>
              <a:rPr lang="zh-CN" altLang="en-US">
                <a:solidFill>
                  <a:schemeClr val="tx1"/>
                </a:solidFill>
              </a:rPr>
              <a:t>内参</a:t>
            </a:r>
            <a:r>
              <a:rPr lang="en-US" altLang="zh-CN">
                <a:solidFill>
                  <a:schemeClr val="tx1"/>
                </a:solidFill>
              </a:rPr>
              <a:t>-</a:t>
            </a:r>
            <a:r>
              <a:rPr lang="zh-CN" altLang="en-US">
                <a:solidFill>
                  <a:schemeClr val="tx1"/>
                </a:solidFill>
              </a:rPr>
              <a:t>专题</a:t>
            </a:r>
            <a:endParaRPr lang="zh-CN" altLang="en-US">
              <a:solidFill>
                <a:schemeClr val="tx1"/>
              </a:solidFill>
            </a:endParaRPr>
          </a:p>
        </p:txBody>
      </p:sp>
    </p:spTree>
    <p:custDataLst>
      <p:tags r:id="rId3"/>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1932305" y="81280"/>
            <a:ext cx="8469630" cy="645160"/>
          </a:xfrm>
          <a:prstGeom prst="rect">
            <a:avLst/>
          </a:prstGeom>
          <a:noFill/>
        </p:spPr>
        <p:txBody>
          <a:bodyPr wrap="square" rtlCol="0">
            <a:spAutoFit/>
          </a:bodyPr>
          <a:p>
            <a:pPr marR="0" defTabSz="914400" fontAlgn="auto">
              <a:lnSpc>
                <a:spcPct val="100000"/>
              </a:lnSpc>
              <a:spcBef>
                <a:spcPts val="0"/>
              </a:spcBef>
              <a:buClrTx/>
              <a:buSzTx/>
              <a:buFontTx/>
              <a:buNone/>
            </a:pPr>
            <a:r>
              <a:rPr kumimoji="0" lang="en-US" altLang="zh-CN" sz="3600" b="1" i="0" kern="1200" cap="none" spc="0" normalizeH="0" baseline="0">
                <a:solidFill>
                  <a:schemeClr val="bg1"/>
                </a:solidFill>
              </a:rPr>
              <a:t>              </a:t>
            </a:r>
            <a:r>
              <a:rPr lang="zh-CN" sz="3600" b="1">
                <a:solidFill>
                  <a:schemeClr val="bg1"/>
                </a:solidFill>
                <a:latin typeface="微软雅黑" panose="020B0503020204020204" charset="-122"/>
                <a:ea typeface="微软雅黑" panose="020B0503020204020204" charset="-122"/>
                <a:cs typeface="微软雅黑" panose="020B0503020204020204" charset="-122"/>
                <a:sym typeface="+mn-ea"/>
              </a:rPr>
              <a:t>《好股研选》手机版查看</a:t>
            </a:r>
            <a:endParaRPr lang="zh-CN" sz="3600" b="1">
              <a:solidFill>
                <a:schemeClr val="bg1"/>
              </a:solidFill>
              <a:latin typeface="微软雅黑" panose="020B0503020204020204" charset="-122"/>
              <a:ea typeface="微软雅黑" panose="020B0503020204020204" charset="-122"/>
              <a:cs typeface="微软雅黑" panose="020B0503020204020204" charset="-122"/>
              <a:sym typeface="+mn-ea"/>
            </a:endParaRPr>
          </a:p>
        </p:txBody>
      </p:sp>
      <p:pic>
        <p:nvPicPr>
          <p:cNvPr id="6" name="图片 5"/>
          <p:cNvPicPr>
            <a:picLocks noChangeAspect="1"/>
          </p:cNvPicPr>
          <p:nvPr/>
        </p:nvPicPr>
        <p:blipFill>
          <a:blip r:embed="rId2"/>
          <a:srcRect t="5661"/>
          <a:stretch>
            <a:fillRect/>
          </a:stretch>
        </p:blipFill>
        <p:spPr>
          <a:xfrm>
            <a:off x="5904230" y="857250"/>
            <a:ext cx="3166110" cy="5372100"/>
          </a:xfrm>
          <a:prstGeom prst="rect">
            <a:avLst/>
          </a:prstGeom>
          <a:ln>
            <a:solidFill>
              <a:schemeClr val="accent6">
                <a:lumMod val="75000"/>
              </a:schemeClr>
            </a:solidFill>
          </a:ln>
        </p:spPr>
      </p:pic>
      <p:pic>
        <p:nvPicPr>
          <p:cNvPr id="7" name="图片 6"/>
          <p:cNvPicPr>
            <a:picLocks noChangeAspect="1"/>
          </p:cNvPicPr>
          <p:nvPr/>
        </p:nvPicPr>
        <p:blipFill>
          <a:blip r:embed="rId3"/>
          <a:srcRect t="3394"/>
          <a:stretch>
            <a:fillRect/>
          </a:stretch>
        </p:blipFill>
        <p:spPr>
          <a:xfrm>
            <a:off x="2155190" y="822325"/>
            <a:ext cx="3227705" cy="5407660"/>
          </a:xfrm>
          <a:prstGeom prst="rect">
            <a:avLst/>
          </a:prstGeom>
          <a:ln>
            <a:solidFill>
              <a:schemeClr val="accent6">
                <a:lumMod val="75000"/>
              </a:schemeClr>
            </a:solidFill>
          </a:ln>
        </p:spPr>
      </p:pic>
      <p:sp>
        <p:nvSpPr>
          <p:cNvPr id="10" name="椭圆 9"/>
          <p:cNvSpPr/>
          <p:nvPr/>
        </p:nvSpPr>
        <p:spPr>
          <a:xfrm>
            <a:off x="4777105" y="5436870"/>
            <a:ext cx="605790" cy="496570"/>
          </a:xfrm>
          <a:prstGeom prst="ellipse">
            <a:avLst/>
          </a:prstGeom>
          <a:noFill/>
          <a:ln w="28575" cmpd="sng">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椭圆 10"/>
          <p:cNvSpPr/>
          <p:nvPr/>
        </p:nvSpPr>
        <p:spPr>
          <a:xfrm>
            <a:off x="8464550" y="5506085"/>
            <a:ext cx="605790" cy="496570"/>
          </a:xfrm>
          <a:prstGeom prst="ellipse">
            <a:avLst/>
          </a:prstGeom>
          <a:noFill/>
          <a:ln w="28575" cmpd="sng">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椭圆 11"/>
          <p:cNvSpPr/>
          <p:nvPr/>
        </p:nvSpPr>
        <p:spPr>
          <a:xfrm>
            <a:off x="6927215" y="821690"/>
            <a:ext cx="734695" cy="401320"/>
          </a:xfrm>
          <a:prstGeom prst="ellipse">
            <a:avLst/>
          </a:prstGeom>
          <a:noFill/>
          <a:ln w="28575" cmpd="sng">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下箭头 13"/>
          <p:cNvSpPr/>
          <p:nvPr/>
        </p:nvSpPr>
        <p:spPr>
          <a:xfrm rot="18960000">
            <a:off x="4358640" y="4491355"/>
            <a:ext cx="154305" cy="1037590"/>
          </a:xfrm>
          <a:prstGeom prst="downArrow">
            <a:avLst/>
          </a:prstGeom>
          <a:solidFill>
            <a:srgbClr val="FF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6" name="下箭头 15"/>
          <p:cNvSpPr/>
          <p:nvPr/>
        </p:nvSpPr>
        <p:spPr>
          <a:xfrm rot="9840000" flipH="1">
            <a:off x="8001000" y="1155065"/>
            <a:ext cx="104775" cy="4240530"/>
          </a:xfrm>
          <a:prstGeom prst="downArrow">
            <a:avLst/>
          </a:prstGeom>
          <a:solidFill>
            <a:srgbClr val="FF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7" name="下箭头 16"/>
          <p:cNvSpPr/>
          <p:nvPr/>
        </p:nvSpPr>
        <p:spPr>
          <a:xfrm rot="2400000">
            <a:off x="6561455" y="1067435"/>
            <a:ext cx="154305" cy="945515"/>
          </a:xfrm>
          <a:prstGeom prst="downArrow">
            <a:avLst/>
          </a:prstGeom>
          <a:solidFill>
            <a:srgbClr val="FF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ustDataLst>
      <p:tags r:id="rId4"/>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569210" y="2552065"/>
            <a:ext cx="8174990" cy="922020"/>
          </a:xfrm>
          <a:prstGeom prst="rect">
            <a:avLst/>
          </a:prstGeom>
          <a:noFill/>
        </p:spPr>
        <p:txBody>
          <a:bodyPr wrap="square" rtlCol="0" anchor="t">
            <a:spAutoFit/>
          </a:bodyPr>
          <a:lstStyle/>
          <a:p>
            <a:pPr algn="ctr"/>
            <a:r>
              <a:rPr lang="zh-CN" altLang="en-US" sz="5400" dirty="0">
                <a:solidFill>
                  <a:schemeClr val="bg1"/>
                </a:solidFill>
                <a:latin typeface="思源黑体 CN Bold" panose="020B0800000000000000" charset="-122"/>
                <a:ea typeface="思源黑体 CN Bold" panose="020B0800000000000000" charset="-122"/>
                <a:sym typeface="+mn-ea"/>
              </a:rPr>
              <a:t>大盘状态</a:t>
            </a:r>
            <a:endParaRPr lang="zh-CN" altLang="en-US" sz="5400" dirty="0">
              <a:solidFill>
                <a:schemeClr val="bg1"/>
              </a:solidFill>
              <a:latin typeface="思源黑体 CN Bold" panose="020B0800000000000000" charset="-122"/>
              <a:ea typeface="思源黑体 CN Bold" panose="020B0800000000000000" charset="-122"/>
              <a:sym typeface="+mn-ea"/>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3904615" y="36830"/>
            <a:ext cx="5663565" cy="645160"/>
          </a:xfrm>
          <a:prstGeom prst="rect">
            <a:avLst/>
          </a:prstGeom>
          <a:noFill/>
        </p:spPr>
        <p:txBody>
          <a:bodyPr wrap="square" rtlCol="0">
            <a:spAutoFit/>
          </a:bodyPr>
          <a:p>
            <a:pPr marR="0" defTabSz="914400" fontAlgn="auto">
              <a:lnSpc>
                <a:spcPct val="100000"/>
              </a:lnSpc>
              <a:spcBef>
                <a:spcPts val="0"/>
              </a:spcBef>
              <a:buClrTx/>
              <a:buSzTx/>
              <a:buFontTx/>
              <a:buNone/>
            </a:pPr>
            <a:r>
              <a:rPr kumimoji="0" lang="en-US" altLang="zh-CN" sz="3600" b="1" i="0" kern="1200" cap="none" spc="0" normalizeH="0" baseline="0">
                <a:solidFill>
                  <a:schemeClr val="bg1"/>
                </a:solidFill>
              </a:rPr>
              <a:t>   </a:t>
            </a:r>
            <a:r>
              <a:rPr kumimoji="0" lang="zh-CN" altLang="en-US" sz="3600" b="1" i="0" kern="1200" cap="none" spc="0" normalizeH="0" baseline="0">
                <a:solidFill>
                  <a:schemeClr val="bg1"/>
                </a:solidFill>
              </a:rPr>
              <a:t>短线王特训营课程安排</a:t>
            </a:r>
            <a:endParaRPr kumimoji="0" lang="zh-CN" altLang="en-US" sz="3600" b="1" i="0" kern="1200" cap="none" spc="0" normalizeH="0" baseline="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pic>
        <p:nvPicPr>
          <p:cNvPr id="9" name="图片 8"/>
          <p:cNvPicPr>
            <a:picLocks noChangeAspect="1"/>
          </p:cNvPicPr>
          <p:nvPr/>
        </p:nvPicPr>
        <p:blipFill>
          <a:blip r:embed="rId2"/>
          <a:stretch>
            <a:fillRect/>
          </a:stretch>
        </p:blipFill>
        <p:spPr>
          <a:xfrm>
            <a:off x="182245" y="873760"/>
            <a:ext cx="11576050" cy="4487545"/>
          </a:xfrm>
          <a:prstGeom prst="rect">
            <a:avLst/>
          </a:prstGeom>
        </p:spPr>
      </p:pic>
      <p:sp>
        <p:nvSpPr>
          <p:cNvPr id="2" name="矩形 1"/>
          <p:cNvSpPr/>
          <p:nvPr/>
        </p:nvSpPr>
        <p:spPr>
          <a:xfrm>
            <a:off x="5692140" y="3522980"/>
            <a:ext cx="5967095" cy="1962150"/>
          </a:xfrm>
          <a:prstGeom prst="rect">
            <a:avLst/>
          </a:prstGeom>
          <a:ln w="28575" cap="flat" cmpd="sng" algn="ctr">
            <a:solidFill>
              <a:srgbClr val="FF0000"/>
            </a:solidFill>
            <a:prstDash val="sysDot"/>
            <a:miter lim="800000"/>
          </a:ln>
        </p:spPr>
        <p:style>
          <a:lnRef idx="0">
            <a:schemeClr val="accent1"/>
          </a:lnRef>
          <a:fillRef idx="0">
            <a:srgbClr val="FFFFFF"/>
          </a:fillRef>
          <a:effectRef idx="0">
            <a:srgbClr val="FFFFFF"/>
          </a:effectRef>
          <a:fontRef idx="minor">
            <a:schemeClr val="tx1"/>
          </a:fontRef>
        </p:style>
        <p:txBody>
          <a:bodyPr rtlCol="0" anchor="ctr"/>
          <a:p>
            <a:pPr algn="ctr"/>
            <a:endParaRPr lang="zh-CN" altLang="en-US"/>
          </a:p>
        </p:txBody>
      </p:sp>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569210" y="2552065"/>
            <a:ext cx="8174990" cy="922020"/>
          </a:xfrm>
          <a:prstGeom prst="rect">
            <a:avLst/>
          </a:prstGeom>
          <a:noFill/>
        </p:spPr>
        <p:txBody>
          <a:bodyPr wrap="square" rtlCol="0" anchor="t">
            <a:spAutoFit/>
          </a:bodyPr>
          <a:lstStyle/>
          <a:p>
            <a:pPr algn="ctr"/>
            <a:r>
              <a:rPr lang="zh-CN" altLang="en-US" sz="5400" dirty="0">
                <a:solidFill>
                  <a:schemeClr val="bg1"/>
                </a:solidFill>
                <a:latin typeface="思源黑体 CN Bold" panose="020B0800000000000000" charset="-122"/>
                <a:ea typeface="思源黑体 CN Bold" panose="020B0800000000000000" charset="-122"/>
                <a:sym typeface="+mn-ea"/>
              </a:rPr>
              <a:t>盈利模式</a:t>
            </a:r>
            <a:r>
              <a:rPr lang="en-US" altLang="zh-CN" sz="5400" dirty="0">
                <a:solidFill>
                  <a:schemeClr val="bg1"/>
                </a:solidFill>
                <a:latin typeface="思源黑体 CN Bold" panose="020B0800000000000000" charset="-122"/>
                <a:ea typeface="思源黑体 CN Bold" panose="020B0800000000000000" charset="-122"/>
                <a:sym typeface="+mn-ea"/>
              </a:rPr>
              <a:t>-</a:t>
            </a:r>
            <a:r>
              <a:rPr lang="zh-CN" altLang="en-US" sz="5400" dirty="0">
                <a:solidFill>
                  <a:schemeClr val="bg1"/>
                </a:solidFill>
                <a:latin typeface="思源黑体 CN Bold" panose="020B0800000000000000" charset="-122"/>
                <a:ea typeface="思源黑体 CN Bold" panose="020B0800000000000000" charset="-122"/>
                <a:sym typeface="+mn-ea"/>
              </a:rPr>
              <a:t>上升回档</a:t>
            </a:r>
            <a:endParaRPr lang="zh-CN" altLang="en-US" sz="5400" dirty="0">
              <a:solidFill>
                <a:schemeClr val="bg1"/>
              </a:solidFill>
              <a:latin typeface="思源黑体 CN Bold" panose="020B0800000000000000" charset="-122"/>
              <a:ea typeface="思源黑体 CN Bold" panose="020B0800000000000000" charset="-122"/>
              <a:sym typeface="+mn-ea"/>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61640" y="-635"/>
            <a:ext cx="6810375" cy="612775"/>
          </a:xfrm>
          <a:prstGeom prst="rect">
            <a:avLst/>
          </a:prstGeom>
          <a:noFill/>
        </p:spPr>
        <p:txBody>
          <a:bodyPr wrap="square" rtlCol="0">
            <a:noAutofit/>
          </a:bodyPr>
          <a:p>
            <a:pPr marR="0" indent="0" algn="ctr" defTabSz="914400" fontAlgn="auto">
              <a:lnSpc>
                <a:spcPct val="100000"/>
              </a:lnSpc>
              <a:spcBef>
                <a:spcPts val="0"/>
              </a:spcBef>
              <a:spcAft>
                <a:spcPts val="0"/>
              </a:spcAft>
              <a:buClrTx/>
              <a:buSzTx/>
              <a:buFontTx/>
              <a:buNone/>
              <a:defRPr/>
            </a:pPr>
            <a:r>
              <a:rPr kumimoji="0" lang="zh-CN" sz="4400" b="0" i="0" kern="1200" cap="none" spc="0" normalizeH="0" baseline="0"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rPr>
              <a:t>盈利模式回顾</a:t>
            </a:r>
            <a:endParaRPr kumimoji="0" lang="zh-CN" sz="4400" b="0" i="0" kern="1200" cap="none" spc="0" normalizeH="0" baseline="0"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13" name="文本框 12"/>
          <p:cNvSpPr txBox="1"/>
          <p:nvPr userDrawn="1">
            <p:custDataLst>
              <p:tags r:id="rId2"/>
            </p:custDataLst>
          </p:nvPr>
        </p:nvSpPr>
        <p:spPr>
          <a:xfrm>
            <a:off x="635" y="6483350"/>
            <a:ext cx="12191365" cy="275590"/>
          </a:xfrm>
          <a:prstGeom prst="rect">
            <a:avLst/>
          </a:prstGeom>
          <a:noFill/>
        </p:spPr>
        <p:txBody>
          <a:bodyPr wrap="square" rtlCol="0" anchor="t">
            <a:spAutoFit/>
          </a:bodyPr>
          <a:p>
            <a:pPr algn="ctr">
              <a:buClrTx/>
              <a:buSzTx/>
              <a:buFontTx/>
            </a:pPr>
            <a:r>
              <a:rPr lang="zh-CN" altLang="en-US"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风险提示:观点基于软件数据和理论模型分析，仅供参考，不构成买卖建议，股市有风险，投资需谨慎</a:t>
            </a:r>
            <a:r>
              <a:rPr lang="en-US" altLang="zh-CN"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a:t>
            </a:r>
            <a:endParaRPr lang="en-US" altLang="zh-CN"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grpSp>
        <p:nvGrpSpPr>
          <p:cNvPr id="21" name="组合 20"/>
          <p:cNvGrpSpPr/>
          <p:nvPr/>
        </p:nvGrpSpPr>
        <p:grpSpPr>
          <a:xfrm>
            <a:off x="69850" y="1323340"/>
            <a:ext cx="6490970" cy="4728210"/>
            <a:chOff x="7702" y="1793"/>
            <a:chExt cx="11137" cy="7941"/>
          </a:xfrm>
        </p:grpSpPr>
        <p:grpSp>
          <p:nvGrpSpPr>
            <p:cNvPr id="10" name="组合 9"/>
            <p:cNvGrpSpPr/>
            <p:nvPr/>
          </p:nvGrpSpPr>
          <p:grpSpPr>
            <a:xfrm>
              <a:off x="8213" y="2163"/>
              <a:ext cx="10061" cy="6630"/>
              <a:chOff x="-80" y="2061"/>
              <a:chExt cx="13490" cy="6497"/>
            </a:xfrm>
          </p:grpSpPr>
          <p:grpSp>
            <p:nvGrpSpPr>
              <p:cNvPr id="44" name="组合 43"/>
              <p:cNvGrpSpPr/>
              <p:nvPr>
                <p:custDataLst>
                  <p:tags r:id="rId3"/>
                </p:custDataLst>
              </p:nvPr>
            </p:nvGrpSpPr>
            <p:grpSpPr>
              <a:xfrm rot="0">
                <a:off x="5266" y="2061"/>
                <a:ext cx="8144" cy="5806"/>
                <a:chOff x="3619341" y="440541"/>
                <a:chExt cx="5203833" cy="3654168"/>
              </a:xfrm>
            </p:grpSpPr>
            <p:sp>
              <p:nvSpPr>
                <p:cNvPr id="47" name="文本框 46"/>
                <p:cNvSpPr txBox="1"/>
                <p:nvPr>
                  <p:custDataLst>
                    <p:tags r:id="rId4"/>
                  </p:custDataLst>
                </p:nvPr>
              </p:nvSpPr>
              <p:spPr>
                <a:xfrm>
                  <a:off x="7092808" y="3550095"/>
                  <a:ext cx="1730366" cy="544614"/>
                </a:xfrm>
                <a:prstGeom prst="rect">
                  <a:avLst/>
                </a:prstGeom>
                <a:noFill/>
              </p:spPr>
              <p:txBody>
                <a:bodyPr wrap="square" lIns="67500" tIns="35100" rIns="67500" bIns="35100" rtlCol="0" anchor="ctr" anchorCtr="0">
                  <a:noAutofit/>
                </a:bodyPr>
                <a:p>
                  <a:r>
                    <a:rPr lang="zh-CN" altLang="en-US" b="1" dirty="0">
                      <a:solidFill>
                        <a:schemeClr val="bg1"/>
                      </a:solidFill>
                      <a:sym typeface="Arial" panose="020B0604020202020204" pitchFamily="34" charset="0"/>
                    </a:rPr>
                    <a:t>主力追踪</a:t>
                  </a:r>
                  <a:endParaRPr lang="zh-CN" altLang="en-US" b="1" dirty="0">
                    <a:solidFill>
                      <a:schemeClr val="bg1"/>
                    </a:solidFill>
                    <a:sym typeface="Arial" panose="020B0604020202020204" pitchFamily="34" charset="0"/>
                  </a:endParaRPr>
                </a:p>
              </p:txBody>
            </p:sp>
            <p:sp>
              <p:nvSpPr>
                <p:cNvPr id="52" name="文本框 51"/>
                <p:cNvSpPr txBox="1"/>
                <p:nvPr>
                  <p:custDataLst>
                    <p:tags r:id="rId5"/>
                  </p:custDataLst>
                </p:nvPr>
              </p:nvSpPr>
              <p:spPr>
                <a:xfrm>
                  <a:off x="3619341" y="440541"/>
                  <a:ext cx="2042190" cy="544614"/>
                </a:xfrm>
                <a:prstGeom prst="rect">
                  <a:avLst/>
                </a:prstGeom>
                <a:noFill/>
              </p:spPr>
              <p:txBody>
                <a:bodyPr wrap="square" lIns="67500" tIns="35100" rIns="67500" bIns="35100" rtlCol="0" anchor="ctr" anchorCtr="0">
                  <a:noAutofit/>
                </a:bodyPr>
                <a:p>
                  <a:pPr algn="r"/>
                  <a:r>
                    <a:rPr lang="zh-CN" altLang="en-US" sz="1900" b="1" dirty="0">
                      <a:solidFill>
                        <a:schemeClr val="bg1"/>
                      </a:solidFill>
                      <a:sym typeface="Arial" panose="020B0604020202020204" pitchFamily="34" charset="0"/>
                    </a:rPr>
                    <a:t>智能辅助线</a:t>
                  </a:r>
                  <a:endParaRPr lang="zh-CN" altLang="en-US" sz="1900" b="1" dirty="0">
                    <a:solidFill>
                      <a:schemeClr val="bg1"/>
                    </a:solidFill>
                    <a:sym typeface="Arial" panose="020B0604020202020204" pitchFamily="34" charset="0"/>
                  </a:endParaRPr>
                </a:p>
              </p:txBody>
            </p:sp>
          </p:grpSp>
          <p:sp>
            <p:nvSpPr>
              <p:cNvPr id="8" name="文本框 7"/>
              <p:cNvSpPr txBox="1"/>
              <p:nvPr>
                <p:custDataLst>
                  <p:tags r:id="rId6"/>
                </p:custDataLst>
              </p:nvPr>
            </p:nvSpPr>
            <p:spPr>
              <a:xfrm>
                <a:off x="4830" y="2446"/>
                <a:ext cx="4336" cy="595"/>
              </a:xfrm>
              <a:prstGeom prst="rect">
                <a:avLst/>
              </a:prstGeom>
              <a:noFill/>
            </p:spPr>
            <p:txBody>
              <a:bodyPr wrap="none" lIns="67500" tIns="35100" rIns="67500" bIns="35100" anchor="ctr" anchorCtr="1">
                <a:noAutofit/>
              </a:bodyPr>
              <a:p>
                <a:pPr algn="ctr"/>
                <a:r>
                  <a:rPr lang="zh-CN" altLang="en-US" sz="1400" dirty="0">
                    <a:solidFill>
                      <a:schemeClr val="accent2">
                        <a:lumMod val="75000"/>
                      </a:schemeClr>
                    </a:solidFill>
                    <a:latin typeface="Arial" panose="020B0604020202020204" pitchFamily="34" charset="0"/>
                    <a:ea typeface="微软雅黑" panose="020B0503020204020204" charset="-122"/>
                    <a:cs typeface="+mn-ea"/>
                  </a:rPr>
                  <a:t>上升趋势、下降趋势、横盘趋势</a:t>
                </a:r>
                <a:endParaRPr lang="zh-CN" altLang="en-US" sz="1400" dirty="0">
                  <a:solidFill>
                    <a:schemeClr val="accent2">
                      <a:lumMod val="75000"/>
                    </a:schemeClr>
                  </a:solidFill>
                  <a:latin typeface="Arial" panose="020B0604020202020204" pitchFamily="34" charset="0"/>
                  <a:ea typeface="微软雅黑" panose="020B0503020204020204" charset="-122"/>
                  <a:cs typeface="+mn-ea"/>
                </a:endParaRPr>
              </a:p>
            </p:txBody>
          </p:sp>
          <p:grpSp>
            <p:nvGrpSpPr>
              <p:cNvPr id="64" name="组合 63"/>
              <p:cNvGrpSpPr/>
              <p:nvPr/>
            </p:nvGrpSpPr>
            <p:grpSpPr>
              <a:xfrm>
                <a:off x="4831" y="4604"/>
                <a:ext cx="4246" cy="3262"/>
                <a:chOff x="4019" y="4638"/>
                <a:chExt cx="5679" cy="3962"/>
              </a:xfrm>
            </p:grpSpPr>
            <p:sp>
              <p:nvSpPr>
                <p:cNvPr id="9" name="等腰三角形 8"/>
                <p:cNvSpPr/>
                <p:nvPr>
                  <p:custDataLst>
                    <p:tags r:id="rId7"/>
                  </p:custDataLst>
                </p:nvPr>
              </p:nvSpPr>
              <p:spPr>
                <a:xfrm>
                  <a:off x="4019" y="4638"/>
                  <a:ext cx="5679" cy="3962"/>
                </a:xfrm>
                <a:prstGeom prst="triangle">
                  <a:avLst/>
                </a:prstGeom>
                <a:noFill/>
                <a:ln w="12700" cap="flat" cmpd="sng" algn="ctr">
                  <a:solidFill>
                    <a:sysClr val="windowText" lastClr="000000">
                      <a:lumMod val="50000"/>
                      <a:lumOff val="50000"/>
                    </a:sysClr>
                  </a:solidFill>
                  <a:prstDash val="solid"/>
                  <a:miter lim="800000"/>
                </a:ln>
                <a:effectLst/>
              </p:spPr>
              <p:txBody>
                <a:bodyPr rtlCol="0" anchor="ctr">
                  <a:normAutofit/>
                </a:bodyPr>
                <a:p>
                  <a:pPr algn="ctr"/>
                  <a:endParaRPr lang="zh-CN" altLang="en-US" sz="1350">
                    <a:sym typeface="Arial" panose="020B0604020202020204" pitchFamily="34" charset="0"/>
                  </a:endParaRPr>
                </a:p>
              </p:txBody>
            </p:sp>
            <p:sp>
              <p:nvSpPr>
                <p:cNvPr id="11" name="文本框 10"/>
                <p:cNvSpPr txBox="1"/>
                <p:nvPr>
                  <p:custDataLst>
                    <p:tags r:id="rId8"/>
                  </p:custDataLst>
                </p:nvPr>
              </p:nvSpPr>
              <p:spPr>
                <a:xfrm>
                  <a:off x="5151" y="6608"/>
                  <a:ext cx="3172" cy="1290"/>
                </a:xfrm>
                <a:prstGeom prst="rect">
                  <a:avLst/>
                </a:prstGeom>
                <a:noFill/>
              </p:spPr>
              <p:txBody>
                <a:bodyPr wrap="square" rtlCol="0">
                  <a:spAutoFit/>
                </a:bodyPr>
                <a:p>
                  <a:pPr algn="ctr"/>
                  <a:r>
                    <a:rPr lang="en-US" altLang="zh-CN" b="1">
                      <a:solidFill>
                        <a:srgbClr val="0070C0"/>
                      </a:solidFill>
                      <a:latin typeface="微软雅黑" panose="020B0503020204020204" charset="-122"/>
                      <a:ea typeface="微软雅黑" panose="020B0503020204020204" charset="-122"/>
                    </a:rPr>
                    <a:t>  </a:t>
                  </a:r>
                  <a:r>
                    <a:rPr lang="zh-CN" altLang="en-US" b="1">
                      <a:solidFill>
                        <a:srgbClr val="0070C0"/>
                      </a:solidFill>
                      <a:latin typeface="微软雅黑" panose="020B0503020204020204" charset="-122"/>
                      <a:ea typeface="微软雅黑" panose="020B0503020204020204" charset="-122"/>
                    </a:rPr>
                    <a:t>炒股</a:t>
                  </a:r>
                  <a:endParaRPr lang="zh-CN" altLang="en-US" b="1">
                    <a:solidFill>
                      <a:srgbClr val="0070C0"/>
                    </a:solidFill>
                    <a:latin typeface="微软雅黑" panose="020B0503020204020204" charset="-122"/>
                    <a:ea typeface="微软雅黑" panose="020B0503020204020204" charset="-122"/>
                  </a:endParaRPr>
                </a:p>
                <a:p>
                  <a:pPr algn="ctr"/>
                  <a:r>
                    <a:rPr lang="en-US" altLang="zh-CN" b="1">
                      <a:solidFill>
                        <a:srgbClr val="0070C0"/>
                      </a:solidFill>
                      <a:latin typeface="微软雅黑" panose="020B0503020204020204" charset="-122"/>
                      <a:ea typeface="微软雅黑" panose="020B0503020204020204" charset="-122"/>
                    </a:rPr>
                    <a:t>  </a:t>
                  </a:r>
                  <a:r>
                    <a:rPr lang="zh-CN" altLang="en-US" b="1">
                      <a:solidFill>
                        <a:srgbClr val="0070C0"/>
                      </a:solidFill>
                      <a:latin typeface="微软雅黑" panose="020B0503020204020204" charset="-122"/>
                      <a:ea typeface="微软雅黑" panose="020B0503020204020204" charset="-122"/>
                    </a:rPr>
                    <a:t>三板斧</a:t>
                  </a:r>
                  <a:endParaRPr lang="zh-CN" altLang="en-US" b="1">
                    <a:solidFill>
                      <a:srgbClr val="0070C0"/>
                    </a:solidFill>
                    <a:latin typeface="微软雅黑" panose="020B0503020204020204" charset="-122"/>
                    <a:ea typeface="微软雅黑" panose="020B0503020204020204" charset="-122"/>
                  </a:endParaRPr>
                </a:p>
              </p:txBody>
            </p:sp>
          </p:grpSp>
          <p:sp>
            <p:nvSpPr>
              <p:cNvPr id="19" name="文本框 18"/>
              <p:cNvSpPr txBox="1"/>
              <p:nvPr>
                <p:custDataLst>
                  <p:tags r:id="rId9"/>
                </p:custDataLst>
              </p:nvPr>
            </p:nvSpPr>
            <p:spPr>
              <a:xfrm>
                <a:off x="-80" y="7588"/>
                <a:ext cx="2800" cy="970"/>
              </a:xfrm>
              <a:prstGeom prst="rect">
                <a:avLst/>
              </a:prstGeom>
              <a:noFill/>
            </p:spPr>
            <p:txBody>
              <a:bodyPr wrap="none" lIns="67500" tIns="35100" rIns="67500" bIns="35100" anchor="ctr" anchorCtr="0">
                <a:noAutofit/>
              </a:bodyPr>
              <a:p>
                <a:pPr algn="r">
                  <a:lnSpc>
                    <a:spcPct val="140000"/>
                  </a:lnSpc>
                </a:pPr>
                <a:r>
                  <a:rPr lang="zh-CN" altLang="en-US" sz="1400" dirty="0">
                    <a:solidFill>
                      <a:schemeClr val="accent2">
                        <a:lumMod val="75000"/>
                      </a:schemeClr>
                    </a:solidFill>
                    <a:ea typeface="微软雅黑" panose="020B0503020204020204" charset="-122"/>
                    <a:sym typeface="+mn-ea"/>
                  </a:rPr>
                  <a:t>强弱金叉</a:t>
                </a:r>
                <a:endParaRPr lang="zh-CN" altLang="en-US" sz="1400" dirty="0">
                  <a:solidFill>
                    <a:schemeClr val="accent2">
                      <a:lumMod val="75000"/>
                    </a:schemeClr>
                  </a:solidFill>
                  <a:ea typeface="微软雅黑" panose="020B0503020204020204" charset="-122"/>
                  <a:sym typeface="+mn-ea"/>
                </a:endParaRPr>
              </a:p>
              <a:p>
                <a:pPr algn="r">
                  <a:lnSpc>
                    <a:spcPct val="140000"/>
                  </a:lnSpc>
                </a:pPr>
                <a:r>
                  <a:rPr lang="zh-CN" altLang="en-US" sz="1400" dirty="0">
                    <a:solidFill>
                      <a:schemeClr val="accent2">
                        <a:lumMod val="75000"/>
                      </a:schemeClr>
                    </a:solidFill>
                    <a:ea typeface="微软雅黑" panose="020B0503020204020204" charset="-122"/>
                    <a:sym typeface="+mn-ea"/>
                  </a:rPr>
                  <a:t>顶底背离</a:t>
                </a:r>
                <a:endParaRPr lang="zh-CN" altLang="en-US" sz="1400" dirty="0">
                  <a:solidFill>
                    <a:schemeClr val="accent2">
                      <a:lumMod val="75000"/>
                    </a:schemeClr>
                  </a:solidFill>
                  <a:latin typeface="Arial" panose="020B0604020202020204" pitchFamily="34" charset="0"/>
                  <a:ea typeface="微软雅黑" panose="020B0503020204020204" charset="-122"/>
                  <a:cs typeface="+mn-ea"/>
                  <a:sym typeface="+mn-ea"/>
                </a:endParaRPr>
              </a:p>
            </p:txBody>
          </p:sp>
          <p:sp>
            <p:nvSpPr>
              <p:cNvPr id="60" name="文本框 59"/>
              <p:cNvSpPr txBox="1"/>
              <p:nvPr>
                <p:custDataLst>
                  <p:tags r:id="rId10"/>
                </p:custDataLst>
              </p:nvPr>
            </p:nvSpPr>
            <p:spPr>
              <a:xfrm>
                <a:off x="10555" y="7751"/>
                <a:ext cx="2370" cy="807"/>
              </a:xfrm>
              <a:prstGeom prst="rect">
                <a:avLst/>
              </a:prstGeom>
              <a:noFill/>
            </p:spPr>
            <p:txBody>
              <a:bodyPr wrap="none" lIns="67500" tIns="35100" rIns="67500" bIns="35100" anchor="ctr" anchorCtr="0">
                <a:noAutofit/>
              </a:bodyPr>
              <a:p>
                <a:pPr algn="r">
                  <a:lnSpc>
                    <a:spcPct val="160000"/>
                  </a:lnSpc>
                  <a:buClrTx/>
                  <a:buSzTx/>
                  <a:buFontTx/>
                </a:pPr>
                <a:r>
                  <a:rPr lang="zh-CN" altLang="en-US" sz="1400" dirty="0">
                    <a:solidFill>
                      <a:schemeClr val="accent2">
                        <a:lumMod val="75000"/>
                      </a:schemeClr>
                    </a:solidFill>
                    <a:ea typeface="微软雅黑" panose="020B0503020204020204" charset="-122"/>
                  </a:rPr>
                  <a:t>红肥绿瘦</a:t>
                </a:r>
                <a:r>
                  <a:rPr lang="en-US" altLang="zh-CN" sz="1400" dirty="0">
                    <a:solidFill>
                      <a:schemeClr val="accent2">
                        <a:lumMod val="75000"/>
                      </a:schemeClr>
                    </a:solidFill>
                    <a:ea typeface="微软雅黑" panose="020B0503020204020204" charset="-122"/>
                  </a:rPr>
                  <a:t> </a:t>
                </a:r>
                <a:endParaRPr lang="en-US" altLang="zh-CN" sz="1400" dirty="0">
                  <a:solidFill>
                    <a:schemeClr val="accent2">
                      <a:lumMod val="75000"/>
                    </a:schemeClr>
                  </a:solidFill>
                  <a:ea typeface="微软雅黑" panose="020B0503020204020204" charset="-122"/>
                </a:endParaRPr>
              </a:p>
              <a:p>
                <a:pPr algn="r">
                  <a:lnSpc>
                    <a:spcPct val="160000"/>
                  </a:lnSpc>
                  <a:buClrTx/>
                  <a:buSzTx/>
                  <a:buFontTx/>
                </a:pPr>
                <a:r>
                  <a:rPr lang="zh-CN" altLang="en-US" sz="1400" dirty="0">
                    <a:solidFill>
                      <a:schemeClr val="accent2">
                        <a:lumMod val="75000"/>
                      </a:schemeClr>
                    </a:solidFill>
                    <a:ea typeface="微软雅黑" panose="020B0503020204020204" charset="-122"/>
                  </a:rPr>
                  <a:t>回档低吸</a:t>
                </a:r>
                <a:endParaRPr lang="zh-CN" altLang="en-US" sz="1400" dirty="0">
                  <a:solidFill>
                    <a:schemeClr val="accent2">
                      <a:lumMod val="75000"/>
                    </a:schemeClr>
                  </a:solidFill>
                  <a:ea typeface="微软雅黑" panose="020B0503020204020204" charset="-122"/>
                </a:endParaRPr>
              </a:p>
            </p:txBody>
          </p:sp>
          <p:sp>
            <p:nvSpPr>
              <p:cNvPr id="12" name="任意多边形 11"/>
              <p:cNvSpPr/>
              <p:nvPr>
                <p:custDataLst>
                  <p:tags r:id="rId11"/>
                </p:custDataLst>
              </p:nvPr>
            </p:nvSpPr>
            <p:spPr>
              <a:xfrm rot="2157230">
                <a:off x="3388" y="6808"/>
                <a:ext cx="2309" cy="1650"/>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solidFill>
                <a:srgbClr val="0BD0D9"/>
              </a:solidFill>
              <a:ln w="12700" cap="flat" cmpd="sng" algn="ctr">
                <a:noFill/>
                <a:prstDash val="solid"/>
                <a:miter lim="800000"/>
              </a:ln>
              <a:effectLst>
                <a:outerShdw blurRad="63500" sx="102000" sy="102000" algn="ctr" rotWithShape="0">
                  <a:prstClr val="black">
                    <a:alpha val="40000"/>
                  </a:prstClr>
                </a:outerShdw>
              </a:effectLst>
            </p:spPr>
            <p:txBody>
              <a:bodyPr spcFirstLastPara="0" vert="horz" wrap="square" lIns="210073" tIns="210073" rIns="210073" bIns="210073" numCol="1" spcCol="1270" anchor="ctr" anchorCtr="0">
                <a:normAutofit/>
              </a:bodyPr>
              <a:p>
                <a:pPr lvl="0" algn="ctr" defTabSz="1422400">
                  <a:lnSpc>
                    <a:spcPct val="90000"/>
                  </a:lnSpc>
                  <a:spcBef>
                    <a:spcPct val="0"/>
                  </a:spcBef>
                  <a:spcAft>
                    <a:spcPct val="35000"/>
                  </a:spcAft>
                </a:pPr>
                <a:endParaRPr lang="zh-CN" altLang="en-US" sz="2400" kern="1200">
                  <a:sym typeface="Arial" panose="020B0604020202020204" pitchFamily="34" charset="0"/>
                </a:endParaRPr>
              </a:p>
            </p:txBody>
          </p:sp>
          <p:sp>
            <p:nvSpPr>
              <p:cNvPr id="65" name="文本框 64"/>
              <p:cNvSpPr txBox="1"/>
              <p:nvPr>
                <p:custDataLst>
                  <p:tags r:id="rId12"/>
                </p:custDataLst>
              </p:nvPr>
            </p:nvSpPr>
            <p:spPr>
              <a:xfrm>
                <a:off x="3598" y="7370"/>
                <a:ext cx="1853" cy="530"/>
              </a:xfrm>
              <a:prstGeom prst="rect">
                <a:avLst/>
              </a:prstGeom>
              <a:noFill/>
            </p:spPr>
            <p:txBody>
              <a:bodyPr wrap="square" rtlCol="0">
                <a:spAutoFit/>
              </a:bodyPr>
              <a:p>
                <a:r>
                  <a:rPr lang="zh-CN" altLang="en-US" sz="1500" b="1">
                    <a:solidFill>
                      <a:schemeClr val="bg1"/>
                    </a:solidFill>
                    <a:latin typeface="微软雅黑" panose="020B0503020204020204" charset="-122"/>
                    <a:ea typeface="微软雅黑" panose="020B0503020204020204" charset="-122"/>
                  </a:rPr>
                  <a:t>买卖点</a:t>
                </a:r>
                <a:endParaRPr lang="zh-CN" altLang="en-US" sz="1500" b="1">
                  <a:solidFill>
                    <a:schemeClr val="bg1"/>
                  </a:solidFill>
                  <a:latin typeface="微软雅黑" panose="020B0503020204020204" charset="-122"/>
                  <a:ea typeface="微软雅黑" panose="020B0503020204020204" charset="-122"/>
                </a:endParaRPr>
              </a:p>
            </p:txBody>
          </p:sp>
          <p:sp>
            <p:nvSpPr>
              <p:cNvPr id="14" name="任意多边形 13"/>
              <p:cNvSpPr/>
              <p:nvPr>
                <p:custDataLst>
                  <p:tags r:id="rId13"/>
                </p:custDataLst>
              </p:nvPr>
            </p:nvSpPr>
            <p:spPr>
              <a:xfrm rot="2157230">
                <a:off x="8005" y="6797"/>
                <a:ext cx="2252" cy="1637"/>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solidFill>
                <a:srgbClr val="009DD9"/>
              </a:solidFill>
              <a:ln w="12700" cap="flat" cmpd="sng" algn="ctr">
                <a:noFill/>
                <a:prstDash val="solid"/>
                <a:miter lim="800000"/>
              </a:ln>
              <a:effectLst>
                <a:outerShdw blurRad="63500" sx="102000" sy="102000" algn="ctr" rotWithShape="0">
                  <a:prstClr val="black">
                    <a:alpha val="40000"/>
                  </a:prstClr>
                </a:outerShdw>
              </a:effectLst>
            </p:spPr>
            <p:txBody>
              <a:bodyPr spcFirstLastPara="0" vert="horz" wrap="square" lIns="210073" tIns="210073" rIns="210073" bIns="210073" numCol="1" spcCol="1270" anchor="ctr" anchorCtr="0">
                <a:normAutofit/>
              </a:bodyPr>
              <a:p>
                <a:pPr lvl="0" algn="ctr" defTabSz="1422400">
                  <a:lnSpc>
                    <a:spcPct val="90000"/>
                  </a:lnSpc>
                  <a:spcBef>
                    <a:spcPct val="0"/>
                  </a:spcBef>
                  <a:spcAft>
                    <a:spcPct val="35000"/>
                  </a:spcAft>
                </a:pPr>
                <a:endParaRPr lang="zh-CN" altLang="en-US" sz="2400" kern="1200">
                  <a:sym typeface="Arial" panose="020B0604020202020204" pitchFamily="34" charset="0"/>
                </a:endParaRPr>
              </a:p>
            </p:txBody>
          </p:sp>
          <p:sp>
            <p:nvSpPr>
              <p:cNvPr id="66" name="文本框 65"/>
              <p:cNvSpPr txBox="1"/>
              <p:nvPr>
                <p:custDataLst>
                  <p:tags r:id="rId14"/>
                </p:custDataLst>
              </p:nvPr>
            </p:nvSpPr>
            <p:spPr>
              <a:xfrm>
                <a:off x="8462" y="7370"/>
                <a:ext cx="1217" cy="463"/>
              </a:xfrm>
              <a:prstGeom prst="rect">
                <a:avLst/>
              </a:prstGeom>
              <a:noFill/>
            </p:spPr>
            <p:txBody>
              <a:bodyPr wrap="square" rtlCol="0">
                <a:noAutofit/>
              </a:bodyPr>
              <a:p>
                <a:r>
                  <a:rPr lang="zh-CN" altLang="en-US" sz="1500" b="1">
                    <a:solidFill>
                      <a:schemeClr val="bg1"/>
                    </a:solidFill>
                    <a:latin typeface="微软雅黑" panose="020B0503020204020204" charset="-122"/>
                    <a:ea typeface="微软雅黑" panose="020B0503020204020204" charset="-122"/>
                  </a:rPr>
                  <a:t>资金</a:t>
                </a:r>
                <a:endParaRPr lang="zh-CN" altLang="en-US" sz="1500" b="1">
                  <a:solidFill>
                    <a:schemeClr val="bg1"/>
                  </a:solidFill>
                  <a:latin typeface="微软雅黑" panose="020B0503020204020204" charset="-122"/>
                  <a:ea typeface="微软雅黑" panose="020B0503020204020204" charset="-122"/>
                </a:endParaRPr>
              </a:p>
            </p:txBody>
          </p:sp>
          <p:sp>
            <p:nvSpPr>
              <p:cNvPr id="15" name="任意多边形 14"/>
              <p:cNvSpPr/>
              <p:nvPr>
                <p:custDataLst>
                  <p:tags r:id="rId15"/>
                </p:custDataLst>
              </p:nvPr>
            </p:nvSpPr>
            <p:spPr>
              <a:xfrm rot="2157230">
                <a:off x="5669" y="3999"/>
                <a:ext cx="2514" cy="1822"/>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solidFill>
                <a:srgbClr val="0F6FC6"/>
              </a:solidFill>
              <a:ln w="12700" cap="flat" cmpd="sng" algn="ctr">
                <a:noFill/>
                <a:prstDash val="solid"/>
                <a:miter lim="800000"/>
              </a:ln>
              <a:effectLst>
                <a:outerShdw blurRad="63500" sx="102000" sy="102000" algn="ctr" rotWithShape="0">
                  <a:prstClr val="black">
                    <a:alpha val="40000"/>
                  </a:prstClr>
                </a:outerShdw>
              </a:effectLst>
            </p:spPr>
            <p:txBody>
              <a:bodyPr spcFirstLastPara="0" vert="horz" wrap="square" lIns="210073" tIns="210073" rIns="210073" bIns="210073" numCol="1" spcCol="1270" anchor="ctr" anchorCtr="0">
                <a:normAutofit lnSpcReduction="10000"/>
              </a:bodyPr>
              <a:p>
                <a:pPr lvl="0" algn="ctr" defTabSz="1422400">
                  <a:lnSpc>
                    <a:spcPct val="90000"/>
                  </a:lnSpc>
                  <a:spcBef>
                    <a:spcPct val="0"/>
                  </a:spcBef>
                  <a:spcAft>
                    <a:spcPct val="35000"/>
                  </a:spcAft>
                </a:pPr>
                <a:endParaRPr lang="zh-CN" altLang="en-US" sz="2400" kern="1200">
                  <a:sym typeface="Arial" panose="020B0604020202020204" pitchFamily="34" charset="0"/>
                </a:endParaRPr>
              </a:p>
            </p:txBody>
          </p:sp>
          <p:sp>
            <p:nvSpPr>
              <p:cNvPr id="67" name="文本框 66"/>
              <p:cNvSpPr txBox="1"/>
              <p:nvPr>
                <p:custDataLst>
                  <p:tags r:id="rId16"/>
                </p:custDataLst>
              </p:nvPr>
            </p:nvSpPr>
            <p:spPr>
              <a:xfrm>
                <a:off x="6345" y="4602"/>
                <a:ext cx="1500" cy="530"/>
              </a:xfrm>
              <a:prstGeom prst="rect">
                <a:avLst/>
              </a:prstGeom>
              <a:noFill/>
            </p:spPr>
            <p:txBody>
              <a:bodyPr wrap="square" rtlCol="0">
                <a:spAutoFit/>
              </a:bodyPr>
              <a:p>
                <a:r>
                  <a:rPr lang="zh-CN" altLang="en-US" sz="1500" b="1">
                    <a:solidFill>
                      <a:schemeClr val="bg1"/>
                    </a:solidFill>
                    <a:latin typeface="微软雅黑" panose="020B0503020204020204" charset="-122"/>
                    <a:ea typeface="微软雅黑" panose="020B0503020204020204" charset="-122"/>
                  </a:rPr>
                  <a:t>趋势</a:t>
                </a:r>
                <a:endParaRPr lang="zh-CN" altLang="en-US" sz="1500" b="1">
                  <a:solidFill>
                    <a:schemeClr val="bg1"/>
                  </a:solidFill>
                  <a:latin typeface="微软雅黑" panose="020B0503020204020204" charset="-122"/>
                  <a:ea typeface="微软雅黑" panose="020B0503020204020204" charset="-122"/>
                </a:endParaRPr>
              </a:p>
            </p:txBody>
          </p:sp>
        </p:grpSp>
        <p:sp>
          <p:nvSpPr>
            <p:cNvPr id="16" name="文本框 15"/>
            <p:cNvSpPr txBox="1"/>
            <p:nvPr>
              <p:custDataLst>
                <p:tags r:id="rId17"/>
              </p:custDataLst>
            </p:nvPr>
          </p:nvSpPr>
          <p:spPr>
            <a:xfrm>
              <a:off x="8121" y="7123"/>
              <a:ext cx="2181" cy="682"/>
            </a:xfrm>
            <a:prstGeom prst="rect">
              <a:avLst/>
            </a:prstGeom>
            <a:noFill/>
          </p:spPr>
          <p:txBody>
            <a:bodyPr wrap="square" lIns="67500" tIns="35100" rIns="67500" bIns="35100" rtlCol="0" anchor="ctr" anchorCtr="0">
              <a:noAutofit/>
            </a:bodyPr>
            <a:p>
              <a:pPr algn="r"/>
              <a:r>
                <a:rPr lang="zh-CN" altLang="en-US" b="1" dirty="0">
                  <a:solidFill>
                    <a:srgbClr val="0070C0"/>
                  </a:solidFill>
                  <a:sym typeface="Arial" panose="020B0604020202020204" pitchFamily="34" charset="0"/>
                </a:rPr>
                <a:t>捕捞季节</a:t>
              </a:r>
              <a:endParaRPr lang="zh-CN" altLang="en-US" b="1" dirty="0">
                <a:solidFill>
                  <a:srgbClr val="0070C0"/>
                </a:solidFill>
                <a:sym typeface="Arial" panose="020B0604020202020204" pitchFamily="34" charset="0"/>
              </a:endParaRPr>
            </a:p>
          </p:txBody>
        </p:sp>
        <p:sp>
          <p:nvSpPr>
            <p:cNvPr id="17" name="文本框 16"/>
            <p:cNvSpPr txBox="1"/>
            <p:nvPr>
              <p:custDataLst>
                <p:tags r:id="rId18"/>
              </p:custDataLst>
            </p:nvPr>
          </p:nvSpPr>
          <p:spPr>
            <a:xfrm>
              <a:off x="12002" y="3347"/>
              <a:ext cx="2468" cy="682"/>
            </a:xfrm>
            <a:prstGeom prst="rect">
              <a:avLst/>
            </a:prstGeom>
            <a:noFill/>
          </p:spPr>
          <p:txBody>
            <a:bodyPr wrap="square" lIns="67500" tIns="35100" rIns="67500" bIns="35100" rtlCol="0" anchor="ctr" anchorCtr="0">
              <a:noAutofit/>
            </a:bodyPr>
            <a:p>
              <a:pPr algn="r"/>
              <a:r>
                <a:rPr lang="zh-CN" altLang="en-US" sz="1900" b="1" dirty="0">
                  <a:solidFill>
                    <a:srgbClr val="0070C0"/>
                  </a:solidFill>
                  <a:sym typeface="Arial" panose="020B0604020202020204" pitchFamily="34" charset="0"/>
                </a:rPr>
                <a:t>智能辅助线</a:t>
              </a:r>
              <a:endParaRPr lang="zh-CN" altLang="en-US" sz="1900" b="1" dirty="0">
                <a:solidFill>
                  <a:srgbClr val="0070C0"/>
                </a:solidFill>
                <a:sym typeface="Arial" panose="020B0604020202020204" pitchFamily="34" charset="0"/>
              </a:endParaRPr>
            </a:p>
          </p:txBody>
        </p:sp>
        <p:sp>
          <p:nvSpPr>
            <p:cNvPr id="18" name="文本框 17"/>
            <p:cNvSpPr txBox="1"/>
            <p:nvPr>
              <p:custDataLst>
                <p:tags r:id="rId19"/>
              </p:custDataLst>
            </p:nvPr>
          </p:nvSpPr>
          <p:spPr>
            <a:xfrm>
              <a:off x="15928" y="7123"/>
              <a:ext cx="2433" cy="765"/>
            </a:xfrm>
            <a:prstGeom prst="rect">
              <a:avLst/>
            </a:prstGeom>
            <a:noFill/>
          </p:spPr>
          <p:txBody>
            <a:bodyPr wrap="square" lIns="67500" tIns="35100" rIns="67500" bIns="35100" rtlCol="0" anchor="ctr" anchorCtr="0">
              <a:noAutofit/>
            </a:bodyPr>
            <a:p>
              <a:pPr algn="ctr"/>
              <a:r>
                <a:rPr lang="zh-CN" altLang="en-US" b="1" dirty="0">
                  <a:solidFill>
                    <a:srgbClr val="0070C0"/>
                  </a:solidFill>
                  <a:sym typeface="Arial" panose="020B0604020202020204" pitchFamily="34" charset="0"/>
                </a:rPr>
                <a:t>主力净买额</a:t>
              </a:r>
              <a:endParaRPr lang="zh-CN" altLang="en-US" b="1" dirty="0">
                <a:solidFill>
                  <a:srgbClr val="0070C0"/>
                </a:solidFill>
                <a:sym typeface="Arial" panose="020B0604020202020204" pitchFamily="34" charset="0"/>
              </a:endParaRPr>
            </a:p>
          </p:txBody>
        </p:sp>
        <p:sp>
          <p:nvSpPr>
            <p:cNvPr id="20" name="矩形 19"/>
            <p:cNvSpPr/>
            <p:nvPr/>
          </p:nvSpPr>
          <p:spPr>
            <a:xfrm>
              <a:off x="7702" y="1793"/>
              <a:ext cx="11137" cy="7941"/>
            </a:xfrm>
            <a:prstGeom prst="rect">
              <a:avLst/>
            </a:prstGeom>
            <a:noFill/>
            <a:ln>
              <a:solidFill>
                <a:schemeClr val="accent2">
                  <a:lumMod val="20000"/>
                  <a:lumOff val="8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accent2">
                    <a:lumMod val="20000"/>
                    <a:lumOff val="80000"/>
                  </a:schemeClr>
                </a:solidFill>
              </a:endParaRPr>
            </a:p>
          </p:txBody>
        </p:sp>
      </p:grpSp>
      <p:sp>
        <p:nvSpPr>
          <p:cNvPr id="5" name="文本框 4"/>
          <p:cNvSpPr txBox="1"/>
          <p:nvPr/>
        </p:nvSpPr>
        <p:spPr>
          <a:xfrm>
            <a:off x="6896100" y="1083310"/>
            <a:ext cx="4686300" cy="460375"/>
          </a:xfrm>
          <a:prstGeom prst="rect">
            <a:avLst/>
          </a:prstGeom>
          <a:noFill/>
        </p:spPr>
        <p:txBody>
          <a:bodyPr wrap="square" rtlCol="0" anchor="t">
            <a:spAutoFit/>
          </a:bodyPr>
          <a:p>
            <a:pPr marR="0" indent="0" algn="ctr" defTabSz="914400" fontAlgn="auto">
              <a:lnSpc>
                <a:spcPct val="100000"/>
              </a:lnSpc>
              <a:spcBef>
                <a:spcPts val="0"/>
              </a:spcBef>
              <a:spcAft>
                <a:spcPts val="0"/>
              </a:spcAft>
              <a:buClrTx/>
              <a:buSzTx/>
              <a:buFontTx/>
              <a:buNone/>
              <a:defRPr/>
            </a:pPr>
            <a:r>
              <a:rPr lang="zh-CN" sz="2400" noProof="0" dirty="0">
                <a:solidFill>
                  <a:schemeClr val="tx2"/>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rPr>
              <a:t>盈利模式：上升回档</a:t>
            </a:r>
            <a:endParaRPr lang="zh-CN" altLang="en-US" sz="2400" noProof="0" dirty="0">
              <a:solidFill>
                <a:schemeClr val="tx2"/>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pic>
        <p:nvPicPr>
          <p:cNvPr id="3" name="图片 2"/>
          <p:cNvPicPr>
            <a:picLocks noChangeAspect="1"/>
          </p:cNvPicPr>
          <p:nvPr/>
        </p:nvPicPr>
        <p:blipFill>
          <a:blip r:embed="rId20"/>
          <a:stretch>
            <a:fillRect/>
          </a:stretch>
        </p:blipFill>
        <p:spPr>
          <a:xfrm>
            <a:off x="6622415" y="1691640"/>
            <a:ext cx="5281295" cy="4359910"/>
          </a:xfrm>
          <a:prstGeom prst="rect">
            <a:avLst/>
          </a:prstGeom>
        </p:spPr>
      </p:pic>
    </p:spTree>
    <p:custDataLst>
      <p:tags r:id="rId2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569210" y="2552065"/>
            <a:ext cx="8174990" cy="922020"/>
          </a:xfrm>
          <a:prstGeom prst="rect">
            <a:avLst/>
          </a:prstGeom>
          <a:noFill/>
        </p:spPr>
        <p:txBody>
          <a:bodyPr wrap="square" rtlCol="0" anchor="t">
            <a:spAutoFit/>
          </a:bodyPr>
          <a:lstStyle/>
          <a:p>
            <a:pPr algn="ctr"/>
            <a:r>
              <a:rPr lang="zh-CN" sz="5400" dirty="0">
                <a:solidFill>
                  <a:schemeClr val="bg1"/>
                </a:solidFill>
                <a:latin typeface="思源黑体 CN Bold" panose="020B0800000000000000" charset="-122"/>
                <a:ea typeface="思源黑体 CN Bold" panose="020B0800000000000000" charset="-122"/>
                <a:sym typeface="+mn-ea"/>
              </a:rPr>
              <a:t>选股交易细节</a:t>
            </a:r>
            <a:endParaRPr lang="zh-CN" sz="5400" dirty="0">
              <a:solidFill>
                <a:schemeClr val="bg1"/>
              </a:solidFill>
              <a:latin typeface="思源黑体 CN Bold" panose="020B0800000000000000" charset="-122"/>
              <a:ea typeface="思源黑体 CN Bold" panose="020B0800000000000000" charset="-122"/>
              <a:sym typeface="+mn-ea"/>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61640" y="-635"/>
            <a:ext cx="6810375" cy="612775"/>
          </a:xfrm>
          <a:prstGeom prst="rect">
            <a:avLst/>
          </a:prstGeom>
          <a:noFill/>
        </p:spPr>
        <p:txBody>
          <a:bodyPr wrap="square" rtlCol="0">
            <a:noAutofit/>
          </a:bodyPr>
          <a:p>
            <a:pPr marR="0" indent="0" algn="ctr" defTabSz="914400" fontAlgn="auto">
              <a:lnSpc>
                <a:spcPct val="100000"/>
              </a:lnSpc>
              <a:spcBef>
                <a:spcPts val="0"/>
              </a:spcBef>
              <a:spcAft>
                <a:spcPts val="0"/>
              </a:spcAft>
              <a:buClrTx/>
              <a:buSzTx/>
              <a:buFontTx/>
              <a:buNone/>
              <a:defRPr/>
            </a:pPr>
            <a:r>
              <a:rPr kumimoji="0" lang="zh-CN" sz="4400" b="0" i="0" kern="1200" cap="none" spc="0" normalizeH="0" baseline="0"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rPr>
              <a:t>智能盯盘选股</a:t>
            </a:r>
            <a:endParaRPr kumimoji="0" lang="zh-CN" sz="4400" b="0" i="0" kern="1200" cap="none" spc="0" normalizeH="0" baseline="0"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13" name="文本框 12"/>
          <p:cNvSpPr txBox="1"/>
          <p:nvPr userDrawn="1">
            <p:custDataLst>
              <p:tags r:id="rId2"/>
            </p:custDataLst>
          </p:nvPr>
        </p:nvSpPr>
        <p:spPr>
          <a:xfrm>
            <a:off x="635" y="6483350"/>
            <a:ext cx="12191365" cy="275590"/>
          </a:xfrm>
          <a:prstGeom prst="rect">
            <a:avLst/>
          </a:prstGeom>
          <a:noFill/>
        </p:spPr>
        <p:txBody>
          <a:bodyPr wrap="square" rtlCol="0" anchor="t">
            <a:spAutoFit/>
          </a:bodyPr>
          <a:p>
            <a:pPr algn="ctr">
              <a:buClrTx/>
              <a:buSzTx/>
              <a:buFontTx/>
            </a:pPr>
            <a:r>
              <a:rPr lang="zh-CN" altLang="en-US"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风险提示:观点基于软件数据和理论模型分析，仅供参考，不构成买卖建议，股市有风险，投资需谨慎</a:t>
            </a:r>
            <a:r>
              <a:rPr lang="en-US" altLang="zh-CN"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a:t>
            </a:r>
            <a:endParaRPr lang="en-US" altLang="zh-CN"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
        <p:nvSpPr>
          <p:cNvPr id="7" name="文本框 6"/>
          <p:cNvSpPr txBox="1"/>
          <p:nvPr>
            <p:custDataLst>
              <p:tags r:id="rId3"/>
            </p:custDataLst>
          </p:nvPr>
        </p:nvSpPr>
        <p:spPr>
          <a:xfrm>
            <a:off x="8126730" y="1294130"/>
            <a:ext cx="4228465" cy="4646295"/>
          </a:xfrm>
          <a:prstGeom prst="rect">
            <a:avLst/>
          </a:prstGeom>
          <a:noFill/>
        </p:spPr>
        <p:txBody>
          <a:bodyPr wrap="square" rtlCol="0" anchor="t">
            <a:spAutoFit/>
          </a:bodyPr>
          <a:p>
            <a:r>
              <a:rPr lang="zh-CN" altLang="en-US" sz="1600" b="1" dirty="0" smtClean="0">
                <a:solidFill>
                  <a:srgbClr val="FF0000"/>
                </a:solidFill>
                <a:latin typeface="+mn-ea"/>
                <a:cs typeface="华文宋体" panose="02010600040101010101" charset="-122"/>
                <a:sym typeface="+mn-ea"/>
              </a:rPr>
              <a:t>细节</a:t>
            </a:r>
            <a:endParaRPr lang="zh-CN" altLang="en-US" sz="1600" b="1" dirty="0" smtClean="0">
              <a:solidFill>
                <a:srgbClr val="FF0000"/>
              </a:solidFill>
              <a:latin typeface="+mn-ea"/>
              <a:cs typeface="华文宋体" panose="02010600040101010101" charset="-122"/>
              <a:sym typeface="+mn-ea"/>
            </a:endParaRPr>
          </a:p>
          <a:p>
            <a:r>
              <a:rPr lang="zh-CN" altLang="en-US" sz="1400" b="1" dirty="0" smtClean="0">
                <a:solidFill>
                  <a:srgbClr val="FF0000"/>
                </a:solidFill>
                <a:latin typeface="+mn-ea"/>
                <a:cs typeface="华文宋体" panose="02010600040101010101" charset="-122"/>
                <a:sym typeface="+mn-ea"/>
              </a:rPr>
              <a:t>①金叉类型</a:t>
            </a:r>
            <a:endParaRPr lang="zh-CN" altLang="en-US" sz="1400" b="1" dirty="0" smtClean="0">
              <a:solidFill>
                <a:srgbClr val="FF0000"/>
              </a:solidFill>
              <a:latin typeface="+mn-ea"/>
              <a:cs typeface="华文宋体" panose="02010600040101010101" charset="-122"/>
              <a:sym typeface="+mn-ea"/>
            </a:endParaRPr>
          </a:p>
          <a:p>
            <a:r>
              <a:rPr lang="zh-CN" altLang="en-US" sz="1400" dirty="0" smtClean="0">
                <a:solidFill>
                  <a:schemeClr val="tx1"/>
                </a:solidFill>
                <a:latin typeface="+mn-ea"/>
                <a:cs typeface="华文宋体" panose="02010600040101010101" charset="-122"/>
                <a:sym typeface="+mn-ea"/>
              </a:rPr>
              <a:t>（底背离金叉）</a:t>
            </a:r>
            <a:endParaRPr lang="zh-CN" altLang="en-US" sz="1400" dirty="0" smtClean="0">
              <a:solidFill>
                <a:schemeClr val="tx1"/>
              </a:solidFill>
              <a:latin typeface="+mn-ea"/>
              <a:cs typeface="华文宋体" panose="02010600040101010101" charset="-122"/>
              <a:sym typeface="+mn-ea"/>
            </a:endParaRPr>
          </a:p>
          <a:p>
            <a:r>
              <a:rPr lang="zh-CN" altLang="en-US" sz="1400" dirty="0" smtClean="0">
                <a:solidFill>
                  <a:schemeClr val="accent6">
                    <a:lumMod val="75000"/>
                  </a:schemeClr>
                </a:solidFill>
                <a:latin typeface="+mn-ea"/>
                <a:cs typeface="华文宋体" panose="02010600040101010101" charset="-122"/>
                <a:sym typeface="+mn-ea"/>
              </a:rPr>
              <a:t>（强势金叉较好）</a:t>
            </a:r>
            <a:endParaRPr lang="zh-CN" altLang="en-US" sz="1400" dirty="0" smtClean="0">
              <a:solidFill>
                <a:schemeClr val="accent6">
                  <a:lumMod val="75000"/>
                </a:schemeClr>
              </a:solidFill>
              <a:latin typeface="+mn-ea"/>
              <a:cs typeface="华文宋体" panose="02010600040101010101" charset="-122"/>
              <a:sym typeface="+mn-ea"/>
            </a:endParaRPr>
          </a:p>
          <a:p>
            <a:r>
              <a:rPr lang="zh-CN" altLang="en-US" sz="1400" dirty="0" smtClean="0">
                <a:solidFill>
                  <a:schemeClr val="tx1"/>
                </a:solidFill>
                <a:latin typeface="+mn-ea"/>
                <a:cs typeface="华文宋体" panose="02010600040101010101" charset="-122"/>
                <a:sym typeface="+mn-ea"/>
              </a:rPr>
              <a:t>（注意水上二次金叉）</a:t>
            </a:r>
            <a:endParaRPr lang="zh-CN" altLang="en-US" sz="1400" dirty="0" smtClean="0">
              <a:solidFill>
                <a:schemeClr val="tx1"/>
              </a:solidFill>
              <a:latin typeface="+mn-ea"/>
              <a:cs typeface="华文宋体" panose="02010600040101010101" charset="-122"/>
              <a:sym typeface="+mn-ea"/>
            </a:endParaRPr>
          </a:p>
          <a:p>
            <a:r>
              <a:rPr lang="zh-CN" altLang="en-US" sz="1400" dirty="0" smtClean="0">
                <a:solidFill>
                  <a:schemeClr val="tx1"/>
                </a:solidFill>
                <a:latin typeface="+mn-ea"/>
                <a:cs typeface="华文宋体" panose="02010600040101010101" charset="-122"/>
                <a:sym typeface="+mn-ea"/>
              </a:rPr>
              <a:t>（上升中继假跌破弱金叉）</a:t>
            </a:r>
            <a:endParaRPr lang="zh-CN" altLang="en-US" sz="1400" dirty="0" smtClean="0">
              <a:solidFill>
                <a:schemeClr val="tx1"/>
              </a:solidFill>
              <a:latin typeface="+mn-ea"/>
              <a:cs typeface="华文宋体" panose="02010600040101010101" charset="-122"/>
              <a:sym typeface="+mn-ea"/>
            </a:endParaRPr>
          </a:p>
          <a:p>
            <a:r>
              <a:rPr lang="zh-CN" altLang="en-US" sz="1400" dirty="0" smtClean="0">
                <a:solidFill>
                  <a:schemeClr val="tx1"/>
                </a:solidFill>
                <a:latin typeface="+mn-ea"/>
                <a:cs typeface="华文宋体" panose="02010600040101010101" charset="-122"/>
                <a:sym typeface="+mn-ea"/>
              </a:rPr>
              <a:t>（金叉的天数）</a:t>
            </a:r>
            <a:endParaRPr lang="zh-CN" altLang="en-US" sz="1400" dirty="0" smtClean="0">
              <a:solidFill>
                <a:schemeClr val="tx1"/>
              </a:solidFill>
              <a:latin typeface="+mn-ea"/>
              <a:cs typeface="华文宋体" panose="02010600040101010101" charset="-122"/>
              <a:sym typeface="+mn-ea"/>
            </a:endParaRPr>
          </a:p>
          <a:p>
            <a:endParaRPr lang="zh-CN" altLang="en-US" sz="1400" dirty="0" smtClean="0">
              <a:solidFill>
                <a:srgbClr val="FF0000"/>
              </a:solidFill>
              <a:latin typeface="+mn-ea"/>
              <a:cs typeface="华文宋体" panose="02010600040101010101" charset="-122"/>
              <a:sym typeface="+mn-ea"/>
            </a:endParaRPr>
          </a:p>
          <a:p>
            <a:r>
              <a:rPr lang="zh-CN" altLang="en-US" sz="1400" dirty="0" smtClean="0">
                <a:solidFill>
                  <a:srgbClr val="FF0000"/>
                </a:solidFill>
                <a:latin typeface="+mn-ea"/>
                <a:cs typeface="华文宋体" panose="02010600040101010101" charset="-122"/>
                <a:sym typeface="+mn-ea"/>
              </a:rPr>
              <a:t>②与辅助线的距离</a:t>
            </a:r>
            <a:endParaRPr lang="zh-CN" altLang="en-US" sz="1400" dirty="0" smtClean="0">
              <a:solidFill>
                <a:srgbClr val="FF0000"/>
              </a:solidFill>
              <a:latin typeface="+mn-ea"/>
              <a:cs typeface="华文宋体" panose="02010600040101010101" charset="-122"/>
              <a:sym typeface="+mn-ea"/>
            </a:endParaRPr>
          </a:p>
          <a:p>
            <a:r>
              <a:rPr lang="zh-CN" altLang="en-US" sz="1400" dirty="0" smtClean="0">
                <a:solidFill>
                  <a:schemeClr val="tx1"/>
                </a:solidFill>
                <a:latin typeface="+mn-ea"/>
                <a:cs typeface="华文宋体" panose="02010600040101010101" charset="-122"/>
                <a:sym typeface="+mn-ea"/>
              </a:rPr>
              <a:t>（辅助线首根反弹阳线</a:t>
            </a:r>
            <a:r>
              <a:rPr lang="en-US" altLang="zh-CN" sz="1400" dirty="0" smtClean="0">
                <a:solidFill>
                  <a:schemeClr val="tx1"/>
                </a:solidFill>
                <a:latin typeface="+mn-ea"/>
                <a:cs typeface="华文宋体" panose="02010600040101010101" charset="-122"/>
                <a:sym typeface="+mn-ea"/>
              </a:rPr>
              <a:t>+</a:t>
            </a:r>
            <a:r>
              <a:rPr lang="zh-CN" altLang="en-US" sz="1400" dirty="0" smtClean="0">
                <a:solidFill>
                  <a:schemeClr val="tx1"/>
                </a:solidFill>
                <a:latin typeface="+mn-ea"/>
                <a:cs typeface="华文宋体" panose="02010600040101010101" charset="-122"/>
                <a:sym typeface="+mn-ea"/>
              </a:rPr>
              <a:t>金叉初期</a:t>
            </a:r>
            <a:r>
              <a:rPr lang="en-US" altLang="zh-CN" sz="1400" dirty="0" smtClean="0">
                <a:solidFill>
                  <a:schemeClr val="tx1"/>
                </a:solidFill>
                <a:latin typeface="+mn-ea"/>
                <a:cs typeface="华文宋体" panose="02010600040101010101" charset="-122"/>
                <a:sym typeface="+mn-ea"/>
              </a:rPr>
              <a:t>→</a:t>
            </a:r>
            <a:r>
              <a:rPr lang="zh-CN" altLang="en-US" sz="1400" dirty="0" smtClean="0">
                <a:solidFill>
                  <a:schemeClr val="tx1"/>
                </a:solidFill>
                <a:latin typeface="+mn-ea"/>
                <a:cs typeface="华文宋体" panose="02010600040101010101" charset="-122"/>
                <a:sym typeface="+mn-ea"/>
              </a:rPr>
              <a:t>右侧买点）</a:t>
            </a:r>
            <a:endParaRPr lang="zh-CN" altLang="en-US" sz="1400" dirty="0" smtClean="0">
              <a:solidFill>
                <a:schemeClr val="tx1"/>
              </a:solidFill>
              <a:latin typeface="+mn-ea"/>
              <a:cs typeface="华文宋体" panose="02010600040101010101" charset="-122"/>
              <a:sym typeface="+mn-ea"/>
            </a:endParaRPr>
          </a:p>
          <a:p>
            <a:r>
              <a:rPr lang="zh-CN" altLang="en-US" sz="1400" dirty="0" smtClean="0">
                <a:latin typeface="+mn-ea"/>
                <a:cs typeface="华文宋体" panose="02010600040101010101" charset="-122"/>
                <a:sym typeface="+mn-ea"/>
              </a:rPr>
              <a:t>（回档辅助线</a:t>
            </a:r>
            <a:r>
              <a:rPr lang="en-US" altLang="zh-CN" sz="1400" dirty="0" smtClean="0">
                <a:latin typeface="+mn-ea"/>
                <a:cs typeface="华文宋体" panose="02010600040101010101" charset="-122"/>
                <a:sym typeface="+mn-ea"/>
              </a:rPr>
              <a:t>+</a:t>
            </a:r>
            <a:r>
              <a:rPr lang="zh-CN" altLang="en-US" sz="1400" dirty="0" smtClean="0">
                <a:latin typeface="+mn-ea"/>
                <a:cs typeface="华文宋体" panose="02010600040101010101" charset="-122"/>
                <a:sym typeface="+mn-ea"/>
              </a:rPr>
              <a:t>死叉末段</a:t>
            </a:r>
            <a:r>
              <a:rPr lang="en-US" altLang="zh-CN" sz="1400" dirty="0" smtClean="0">
                <a:latin typeface="+mn-ea"/>
                <a:cs typeface="华文宋体" panose="02010600040101010101" charset="-122"/>
                <a:sym typeface="+mn-ea"/>
              </a:rPr>
              <a:t>→</a:t>
            </a:r>
            <a:r>
              <a:rPr lang="zh-CN" altLang="en-US" sz="1400" dirty="0" smtClean="0">
                <a:latin typeface="+mn-ea"/>
                <a:cs typeface="华文宋体" panose="02010600040101010101" charset="-122"/>
                <a:sym typeface="+mn-ea"/>
              </a:rPr>
              <a:t>左侧买点）</a:t>
            </a:r>
            <a:endParaRPr lang="zh-CN" altLang="en-US" sz="1400" dirty="0" smtClean="0">
              <a:latin typeface="+mn-ea"/>
              <a:cs typeface="华文宋体" panose="02010600040101010101" charset="-122"/>
              <a:sym typeface="+mn-ea"/>
            </a:endParaRPr>
          </a:p>
          <a:p>
            <a:r>
              <a:rPr lang="zh-CN" altLang="en-US" sz="1400" dirty="0" smtClean="0">
                <a:latin typeface="+mn-ea"/>
                <a:cs typeface="华文宋体" panose="02010600040101010101" charset="-122"/>
                <a:sym typeface="+mn-ea"/>
              </a:rPr>
              <a:t>（辅助线首次回档金叉--首B回档金叉）</a:t>
            </a:r>
            <a:endParaRPr lang="zh-CN" altLang="en-US" sz="1400" dirty="0" smtClean="0">
              <a:latin typeface="+mn-ea"/>
              <a:cs typeface="华文宋体" panose="02010600040101010101" charset="-122"/>
              <a:sym typeface="+mn-ea"/>
            </a:endParaRPr>
          </a:p>
          <a:p>
            <a:endParaRPr lang="zh-CN" altLang="en-US" sz="1400" dirty="0" smtClean="0">
              <a:solidFill>
                <a:srgbClr val="FF0000"/>
              </a:solidFill>
              <a:latin typeface="+mn-ea"/>
              <a:cs typeface="华文宋体" panose="02010600040101010101" charset="-122"/>
              <a:sym typeface="+mn-ea"/>
            </a:endParaRPr>
          </a:p>
          <a:p>
            <a:r>
              <a:rPr lang="zh-CN" altLang="en-US" sz="1400" dirty="0" smtClean="0">
                <a:solidFill>
                  <a:srgbClr val="FF0000"/>
                </a:solidFill>
                <a:latin typeface="+mn-ea"/>
                <a:cs typeface="华文宋体" panose="02010600040101010101" charset="-122"/>
                <a:sym typeface="+mn-ea"/>
              </a:rPr>
              <a:t>③主力净买额</a:t>
            </a:r>
            <a:endParaRPr lang="zh-CN" altLang="en-US" sz="1400" dirty="0" smtClean="0">
              <a:solidFill>
                <a:srgbClr val="FF0000"/>
              </a:solidFill>
              <a:latin typeface="+mn-ea"/>
              <a:cs typeface="华文宋体" panose="02010600040101010101" charset="-122"/>
              <a:sym typeface="+mn-ea"/>
            </a:endParaRPr>
          </a:p>
          <a:p>
            <a:r>
              <a:rPr lang="zh-CN" altLang="en-US" sz="1400" dirty="0" smtClean="0">
                <a:latin typeface="+mn-ea"/>
                <a:cs typeface="华文宋体" panose="02010600040101010101" charset="-122"/>
                <a:sym typeface="+mn-ea"/>
              </a:rPr>
              <a:t>（低位大红柱→主力异动，短期卖点）</a:t>
            </a:r>
            <a:endParaRPr lang="zh-CN" altLang="en-US" sz="1400" dirty="0" smtClean="0">
              <a:latin typeface="+mn-ea"/>
              <a:cs typeface="华文宋体" panose="02010600040101010101" charset="-122"/>
              <a:sym typeface="+mn-ea"/>
            </a:endParaRPr>
          </a:p>
          <a:p>
            <a:r>
              <a:rPr lang="zh-CN" altLang="en-US" sz="1400" dirty="0" smtClean="0">
                <a:latin typeface="+mn-ea"/>
                <a:cs typeface="华文宋体" panose="02010600040101010101" charset="-122"/>
                <a:sym typeface="+mn-ea"/>
              </a:rPr>
              <a:t>（上升中继红肥绿瘦→主力控盘回档买入）</a:t>
            </a:r>
            <a:endParaRPr lang="zh-CN" altLang="en-US" sz="1400" dirty="0" smtClean="0">
              <a:latin typeface="+mn-ea"/>
              <a:cs typeface="华文宋体" panose="02010600040101010101" charset="-122"/>
              <a:sym typeface="+mn-ea"/>
            </a:endParaRPr>
          </a:p>
          <a:p>
            <a:r>
              <a:rPr lang="zh-CN" altLang="en-US" sz="1400" dirty="0" smtClean="0">
                <a:latin typeface="+mn-ea"/>
                <a:cs typeface="华文宋体" panose="02010600040101010101" charset="-122"/>
                <a:sym typeface="+mn-ea"/>
              </a:rPr>
              <a:t>（高位大绿柱→主力出货）</a:t>
            </a:r>
            <a:endParaRPr lang="zh-CN" altLang="en-US" sz="1400" dirty="0" smtClean="0">
              <a:latin typeface="+mn-ea"/>
              <a:cs typeface="华文宋体" panose="02010600040101010101" charset="-122"/>
              <a:sym typeface="+mn-ea"/>
            </a:endParaRPr>
          </a:p>
          <a:p>
            <a:r>
              <a:rPr lang="zh-CN" altLang="en-US" sz="1400" dirty="0" smtClean="0">
                <a:latin typeface="+mn-ea"/>
                <a:cs typeface="华文宋体" panose="02010600040101010101" charset="-122"/>
                <a:sym typeface="+mn-ea"/>
              </a:rPr>
              <a:t>（主力净买额一片红→主力对倒）</a:t>
            </a:r>
            <a:endParaRPr lang="zh-CN" altLang="en-US" sz="1400" dirty="0" smtClean="0">
              <a:solidFill>
                <a:srgbClr val="FF0000"/>
              </a:solidFill>
              <a:latin typeface="+mn-ea"/>
              <a:cs typeface="华文宋体" panose="02010600040101010101" charset="-122"/>
              <a:sym typeface="+mn-ea"/>
            </a:endParaRPr>
          </a:p>
          <a:p>
            <a:r>
              <a:rPr lang="zh-CN" altLang="en-US" sz="1400" dirty="0" smtClean="0">
                <a:solidFill>
                  <a:srgbClr val="FF0000"/>
                </a:solidFill>
                <a:latin typeface="+mn-ea"/>
                <a:cs typeface="华文宋体" panose="02010600040101010101" charset="-122"/>
                <a:sym typeface="+mn-ea"/>
              </a:rPr>
              <a:t>④安全性：</a:t>
            </a:r>
            <a:r>
              <a:rPr lang="zh-CN" altLang="en-US" sz="1400" dirty="0" smtClean="0">
                <a:latin typeface="+mn-ea"/>
                <a:cs typeface="华文宋体" panose="02010600040101010101" charset="-122"/>
                <a:sym typeface="+mn-ea"/>
              </a:rPr>
              <a:t>股价位置、筹码集中度、基本面</a:t>
            </a:r>
            <a:endParaRPr lang="zh-CN" altLang="en-US" sz="1400" dirty="0" smtClean="0">
              <a:solidFill>
                <a:srgbClr val="FF0000"/>
              </a:solidFill>
              <a:latin typeface="+mn-ea"/>
              <a:cs typeface="华文宋体" panose="02010600040101010101" charset="-122"/>
              <a:sym typeface="+mn-ea"/>
            </a:endParaRPr>
          </a:p>
          <a:p>
            <a:r>
              <a:rPr lang="zh-CN" altLang="en-US" sz="1400" dirty="0" smtClean="0">
                <a:solidFill>
                  <a:srgbClr val="FF0000"/>
                </a:solidFill>
                <a:latin typeface="+mn-ea"/>
                <a:cs typeface="华文宋体" panose="02010600040101010101" charset="-122"/>
                <a:sym typeface="+mn-ea"/>
              </a:rPr>
              <a:t>⑤上攻动能：</a:t>
            </a:r>
            <a:r>
              <a:rPr lang="zh-CN" altLang="en-US" sz="1400" dirty="0" smtClean="0">
                <a:latin typeface="+mn-ea"/>
                <a:cs typeface="华文宋体" panose="02010600040101010101" charset="-122"/>
                <a:sym typeface="+mn-ea"/>
              </a:rPr>
              <a:t>风口题材、反弹高度（会不会顶背离死叉，距离下一个压力位）</a:t>
            </a:r>
            <a:endParaRPr lang="zh-CN" altLang="en-US" sz="1400" dirty="0" smtClean="0">
              <a:latin typeface="+mn-ea"/>
              <a:cs typeface="华文宋体" panose="02010600040101010101" charset="-122"/>
              <a:sym typeface="+mn-ea"/>
            </a:endParaRPr>
          </a:p>
        </p:txBody>
      </p:sp>
      <p:pic>
        <p:nvPicPr>
          <p:cNvPr id="6" name="图片 5"/>
          <p:cNvPicPr>
            <a:picLocks noChangeAspect="1"/>
          </p:cNvPicPr>
          <p:nvPr/>
        </p:nvPicPr>
        <p:blipFill>
          <a:blip r:embed="rId4"/>
          <a:srcRect r="16489"/>
          <a:stretch>
            <a:fillRect/>
          </a:stretch>
        </p:blipFill>
        <p:spPr>
          <a:xfrm>
            <a:off x="3183890" y="1113155"/>
            <a:ext cx="4806315" cy="4869815"/>
          </a:xfrm>
          <a:prstGeom prst="rect">
            <a:avLst/>
          </a:prstGeom>
          <a:ln>
            <a:solidFill>
              <a:schemeClr val="tx1">
                <a:lumMod val="65000"/>
                <a:lumOff val="35000"/>
              </a:schemeClr>
            </a:solidFill>
          </a:ln>
        </p:spPr>
      </p:pic>
      <p:pic>
        <p:nvPicPr>
          <p:cNvPr id="3" name="图片 2"/>
          <p:cNvPicPr>
            <a:picLocks noChangeAspect="1"/>
          </p:cNvPicPr>
          <p:nvPr/>
        </p:nvPicPr>
        <p:blipFill>
          <a:blip r:embed="rId5"/>
          <a:srcRect b="4527"/>
          <a:stretch>
            <a:fillRect/>
          </a:stretch>
        </p:blipFill>
        <p:spPr>
          <a:xfrm>
            <a:off x="314325" y="1113155"/>
            <a:ext cx="2710815" cy="4860925"/>
          </a:xfrm>
          <a:prstGeom prst="rect">
            <a:avLst/>
          </a:prstGeom>
          <a:ln>
            <a:solidFill>
              <a:schemeClr val="tx1">
                <a:lumMod val="65000"/>
                <a:lumOff val="35000"/>
              </a:schemeClr>
            </a:solidFill>
          </a:ln>
        </p:spPr>
      </p:pic>
    </p:spTree>
    <p:custDataLst>
      <p:tags r:id="rId6"/>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4058920" y="-151765"/>
            <a:ext cx="5096510" cy="885190"/>
          </a:xfrm>
          <a:prstGeom prst="rect">
            <a:avLst/>
          </a:prstGeom>
          <a:noFill/>
        </p:spPr>
        <p:txBody>
          <a:bodyPr wrap="square" rtlCol="0">
            <a:noAutofit/>
          </a:bodyPr>
          <a:p>
            <a:pPr marL="0" indent="0" algn="l">
              <a:lnSpc>
                <a:spcPct val="160000"/>
              </a:lnSpc>
              <a:spcBef>
                <a:spcPct val="0"/>
              </a:spcBef>
              <a:spcAft>
                <a:spcPts val="1800"/>
              </a:spcAft>
            </a:pPr>
            <a:r>
              <a:rPr lang="en-US" altLang="zh-CN" sz="3600" noProof="0" dirty="0">
                <a:solidFill>
                  <a:schemeClr val="bg1"/>
                </a:solidFill>
                <a:latin typeface="微软雅黑" panose="020B0503020204020204" charset="-122"/>
                <a:ea typeface="微软雅黑" panose="020B0503020204020204" charset="-122"/>
                <a:cs typeface="微软雅黑" panose="020B0503020204020204" charset="-122"/>
                <a:sym typeface="+mn-ea"/>
              </a:rPr>
              <a:t>  </a:t>
            </a:r>
            <a:r>
              <a:rPr lang="zh-CN" altLang="en-US" sz="3600" noProof="0" dirty="0">
                <a:solidFill>
                  <a:schemeClr val="bg1"/>
                </a:solidFill>
                <a:latin typeface="微软雅黑" panose="020B0503020204020204" charset="-122"/>
                <a:ea typeface="微软雅黑" panose="020B0503020204020204" charset="-122"/>
                <a:cs typeface="微软雅黑" panose="020B0503020204020204" charset="-122"/>
                <a:sym typeface="+mn-ea"/>
              </a:rPr>
              <a:t>死叉末段</a:t>
            </a:r>
            <a:r>
              <a:rPr lang="en-US" altLang="zh-CN" sz="3600" noProof="0" dirty="0">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altLang="en-US" sz="3600" noProof="0" dirty="0">
                <a:solidFill>
                  <a:schemeClr val="bg1"/>
                </a:solidFill>
                <a:latin typeface="微软雅黑" panose="020B0503020204020204" charset="-122"/>
                <a:ea typeface="微软雅黑" panose="020B0503020204020204" charset="-122"/>
                <a:cs typeface="微软雅黑" panose="020B0503020204020204" charset="-122"/>
                <a:sym typeface="+mn-ea"/>
              </a:rPr>
              <a:t>金叉初期</a:t>
            </a:r>
            <a:endParaRPr kumimoji="0" lang="zh-CN" altLang="en-US" sz="3600" i="0" kern="1200" cap="none" spc="50" normalizeH="0" baseline="0" noProof="0"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3" name="文本框 12"/>
          <p:cNvSpPr txBox="1"/>
          <p:nvPr userDrawn="1">
            <p:custDataLst>
              <p:tags r:id="rId2"/>
            </p:custDataLst>
          </p:nvPr>
        </p:nvSpPr>
        <p:spPr>
          <a:xfrm>
            <a:off x="635" y="6483350"/>
            <a:ext cx="12191365" cy="275590"/>
          </a:xfrm>
          <a:prstGeom prst="rect">
            <a:avLst/>
          </a:prstGeom>
          <a:noFill/>
        </p:spPr>
        <p:txBody>
          <a:bodyPr wrap="square" rtlCol="0" anchor="t">
            <a:spAutoFit/>
          </a:bodyPr>
          <a:p>
            <a:pPr algn="ctr">
              <a:buClrTx/>
              <a:buSzTx/>
              <a:buFontTx/>
            </a:pPr>
            <a:r>
              <a:rPr lang="zh-CN" altLang="en-US"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风险提示:观点基于软件数据和理论模型分析，仅供参考，不构成买卖建议，股市有风险，投资需谨慎</a:t>
            </a:r>
            <a:r>
              <a:rPr lang="en-US" altLang="zh-CN"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a:t>
            </a:r>
            <a:endParaRPr lang="en-US" altLang="zh-CN"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
        <p:nvSpPr>
          <p:cNvPr id="5" name="文本框 4"/>
          <p:cNvSpPr txBox="1"/>
          <p:nvPr/>
        </p:nvSpPr>
        <p:spPr>
          <a:xfrm>
            <a:off x="695325" y="1147445"/>
            <a:ext cx="8996045" cy="1937385"/>
          </a:xfrm>
          <a:prstGeom prst="rect">
            <a:avLst/>
          </a:prstGeom>
          <a:noFill/>
        </p:spPr>
        <p:txBody>
          <a:bodyPr wrap="square" rtlCol="0" anchor="t">
            <a:noAutofit/>
          </a:bodyPr>
          <a:p>
            <a:r>
              <a:rPr lang="zh-CN" sz="1600" b="1">
                <a:solidFill>
                  <a:srgbClr val="FF0000"/>
                </a:solidFill>
                <a:latin typeface="微软雅黑" panose="020B0503020204020204" charset="-122"/>
                <a:ea typeface="微软雅黑" panose="020B0503020204020204" charset="-122"/>
                <a:cs typeface="微软雅黑" panose="020B0503020204020204" charset="-122"/>
                <a:sym typeface="+mn-ea"/>
              </a:rPr>
              <a:t>左侧买点：</a:t>
            </a:r>
            <a:r>
              <a:rPr lang="zh-CN" sz="1600">
                <a:latin typeface="微软雅黑" panose="020B0503020204020204" charset="-122"/>
                <a:ea typeface="微软雅黑" panose="020B0503020204020204" charset="-122"/>
                <a:cs typeface="微软雅黑" panose="020B0503020204020204" charset="-122"/>
                <a:sym typeface="+mn-ea"/>
              </a:rPr>
              <a:t>死叉</a:t>
            </a:r>
            <a:r>
              <a:rPr lang="en-US" altLang="zh-CN" sz="1600">
                <a:latin typeface="微软雅黑" panose="020B0503020204020204" charset="-122"/>
                <a:ea typeface="微软雅黑" panose="020B0503020204020204" charset="-122"/>
                <a:cs typeface="微软雅黑" panose="020B0503020204020204" charset="-122"/>
                <a:sym typeface="+mn-ea"/>
              </a:rPr>
              <a:t>3</a:t>
            </a:r>
            <a:r>
              <a:rPr lang="zh-CN" altLang="en-US" sz="1600">
                <a:latin typeface="微软雅黑" panose="020B0503020204020204" charset="-122"/>
                <a:ea typeface="微软雅黑" panose="020B0503020204020204" charset="-122"/>
                <a:cs typeface="微软雅黑" panose="020B0503020204020204" charset="-122"/>
                <a:sym typeface="+mn-ea"/>
              </a:rPr>
              <a:t>天</a:t>
            </a:r>
            <a:r>
              <a:rPr lang="en-US" altLang="zh-CN" sz="1600">
                <a:latin typeface="微软雅黑" panose="020B0503020204020204" charset="-122"/>
                <a:ea typeface="微软雅黑" panose="020B0503020204020204" charset="-122"/>
                <a:cs typeface="微软雅黑" panose="020B0503020204020204" charset="-122"/>
                <a:sym typeface="+mn-ea"/>
              </a:rPr>
              <a:t>/</a:t>
            </a:r>
            <a:r>
              <a:rPr lang="zh-CN" altLang="en-US" sz="1600">
                <a:latin typeface="微软雅黑" panose="020B0503020204020204" charset="-122"/>
                <a:ea typeface="微软雅黑" panose="020B0503020204020204" charset="-122"/>
                <a:cs typeface="微软雅黑" panose="020B0503020204020204" charset="-122"/>
                <a:sym typeface="+mn-ea"/>
              </a:rPr>
              <a:t>死叉</a:t>
            </a:r>
            <a:r>
              <a:rPr lang="en-US" altLang="zh-CN" sz="1600">
                <a:latin typeface="微软雅黑" panose="020B0503020204020204" charset="-122"/>
                <a:ea typeface="微软雅黑" panose="020B0503020204020204" charset="-122"/>
                <a:cs typeface="微软雅黑" panose="020B0503020204020204" charset="-122"/>
                <a:sym typeface="+mn-ea"/>
              </a:rPr>
              <a:t>6-8</a:t>
            </a:r>
            <a:r>
              <a:rPr lang="zh-CN" altLang="en-US" sz="1600">
                <a:latin typeface="微软雅黑" panose="020B0503020204020204" charset="-122"/>
                <a:ea typeface="微软雅黑" panose="020B0503020204020204" charset="-122"/>
                <a:cs typeface="微软雅黑" panose="020B0503020204020204" charset="-122"/>
                <a:sym typeface="+mn-ea"/>
              </a:rPr>
              <a:t>天，股价回档到支撑位，甚至一度下跌测试支撑力度</a:t>
            </a:r>
            <a:endParaRPr lang="zh-CN" sz="1600">
              <a:latin typeface="微软雅黑" panose="020B0503020204020204" charset="-122"/>
              <a:ea typeface="微软雅黑" panose="020B0503020204020204" charset="-122"/>
              <a:cs typeface="微软雅黑" panose="020B0503020204020204" charset="-122"/>
              <a:sym typeface="+mn-ea"/>
            </a:endParaRPr>
          </a:p>
          <a:p>
            <a:endParaRPr lang="zh-CN" sz="1600">
              <a:latin typeface="微软雅黑" panose="020B0503020204020204" charset="-122"/>
              <a:ea typeface="微软雅黑" panose="020B0503020204020204" charset="-122"/>
              <a:cs typeface="微软雅黑" panose="020B0503020204020204" charset="-122"/>
              <a:sym typeface="+mn-ea"/>
            </a:endParaRPr>
          </a:p>
          <a:p>
            <a:pPr algn="l">
              <a:buClrTx/>
              <a:buSzTx/>
              <a:buFontTx/>
            </a:pPr>
            <a:r>
              <a:rPr lang="zh-CN" sz="1600">
                <a:latin typeface="微软雅黑" panose="020B0503020204020204" charset="-122"/>
                <a:ea typeface="微软雅黑" panose="020B0503020204020204" charset="-122"/>
                <a:cs typeface="微软雅黑" panose="020B0503020204020204" charset="-122"/>
                <a:sym typeface="+mn-ea"/>
              </a:rPr>
              <a:t>右侧买点：金叉</a:t>
            </a:r>
            <a:r>
              <a:rPr lang="en-US" altLang="zh-CN" sz="1600">
                <a:latin typeface="微软雅黑" panose="020B0503020204020204" charset="-122"/>
                <a:ea typeface="微软雅黑" panose="020B0503020204020204" charset="-122"/>
                <a:cs typeface="微软雅黑" panose="020B0503020204020204" charset="-122"/>
                <a:sym typeface="+mn-ea"/>
              </a:rPr>
              <a:t>1-3</a:t>
            </a:r>
            <a:r>
              <a:rPr lang="zh-CN" altLang="en-US" sz="1600">
                <a:latin typeface="微软雅黑" panose="020B0503020204020204" charset="-122"/>
                <a:ea typeface="微软雅黑" panose="020B0503020204020204" charset="-122"/>
                <a:cs typeface="微软雅黑" panose="020B0503020204020204" charset="-122"/>
                <a:sym typeface="+mn-ea"/>
              </a:rPr>
              <a:t>天</a:t>
            </a:r>
            <a:r>
              <a:rPr lang="en-US" altLang="zh-CN" sz="1600">
                <a:latin typeface="微软雅黑" panose="020B0503020204020204" charset="-122"/>
                <a:ea typeface="微软雅黑" panose="020B0503020204020204" charset="-122"/>
                <a:cs typeface="微软雅黑" panose="020B0503020204020204" charset="-122"/>
                <a:sym typeface="+mn-ea"/>
              </a:rPr>
              <a:t>/</a:t>
            </a:r>
            <a:r>
              <a:rPr lang="zh-CN" altLang="en-US" sz="1600">
                <a:latin typeface="微软雅黑" panose="020B0503020204020204" charset="-122"/>
                <a:ea typeface="微软雅黑" panose="020B0503020204020204" charset="-122"/>
                <a:cs typeface="微软雅黑" panose="020B0503020204020204" charset="-122"/>
                <a:sym typeface="+mn-ea"/>
              </a:rPr>
              <a:t>反包</a:t>
            </a:r>
            <a:r>
              <a:rPr lang="en-US" altLang="zh-CN" sz="1600">
                <a:latin typeface="微软雅黑" panose="020B0503020204020204" charset="-122"/>
                <a:ea typeface="微软雅黑" panose="020B0503020204020204" charset="-122"/>
                <a:cs typeface="微软雅黑" panose="020B0503020204020204" charset="-122"/>
                <a:sym typeface="+mn-ea"/>
              </a:rPr>
              <a:t>/</a:t>
            </a:r>
            <a:r>
              <a:rPr lang="zh-CN" altLang="en-US" sz="1600">
                <a:latin typeface="微软雅黑" panose="020B0503020204020204" charset="-122"/>
                <a:ea typeface="微软雅黑" panose="020B0503020204020204" charset="-122"/>
                <a:cs typeface="微软雅黑" panose="020B0503020204020204" charset="-122"/>
                <a:sym typeface="+mn-ea"/>
              </a:rPr>
              <a:t>突破，买确定性</a:t>
            </a:r>
            <a:endParaRPr lang="zh-CN" altLang="en-US" sz="1600">
              <a:latin typeface="微软雅黑" panose="020B0503020204020204" charset="-122"/>
              <a:ea typeface="微软雅黑" panose="020B0503020204020204" charset="-122"/>
              <a:cs typeface="微软雅黑" panose="020B0503020204020204" charset="-122"/>
              <a:sym typeface="+mn-ea"/>
            </a:endParaRPr>
          </a:p>
        </p:txBody>
      </p:sp>
      <p:pic>
        <p:nvPicPr>
          <p:cNvPr id="6" name="图片 5"/>
          <p:cNvPicPr>
            <a:picLocks noChangeAspect="1"/>
          </p:cNvPicPr>
          <p:nvPr/>
        </p:nvPicPr>
        <p:blipFill>
          <a:blip r:embed="rId3"/>
          <a:stretch>
            <a:fillRect/>
          </a:stretch>
        </p:blipFill>
        <p:spPr>
          <a:xfrm>
            <a:off x="6398895" y="2822575"/>
            <a:ext cx="5276215" cy="3081020"/>
          </a:xfrm>
          <a:prstGeom prst="rect">
            <a:avLst/>
          </a:prstGeom>
          <a:ln>
            <a:solidFill>
              <a:schemeClr val="tx1">
                <a:lumMod val="65000"/>
                <a:lumOff val="35000"/>
              </a:schemeClr>
            </a:solidFill>
          </a:ln>
        </p:spPr>
      </p:pic>
      <p:pic>
        <p:nvPicPr>
          <p:cNvPr id="7" name="图片 6"/>
          <p:cNvPicPr>
            <a:picLocks noChangeAspect="1"/>
          </p:cNvPicPr>
          <p:nvPr/>
        </p:nvPicPr>
        <p:blipFill>
          <a:blip r:embed="rId4"/>
          <a:stretch>
            <a:fillRect/>
          </a:stretch>
        </p:blipFill>
        <p:spPr>
          <a:xfrm>
            <a:off x="789940" y="2822575"/>
            <a:ext cx="5025390" cy="3210560"/>
          </a:xfrm>
          <a:prstGeom prst="rect">
            <a:avLst/>
          </a:prstGeom>
          <a:ln>
            <a:solidFill>
              <a:schemeClr val="tx1">
                <a:lumMod val="65000"/>
                <a:lumOff val="35000"/>
              </a:schemeClr>
            </a:solidFill>
          </a:ln>
        </p:spPr>
      </p:pic>
    </p:spTree>
    <p:custDataLst>
      <p:tags r:id="rId5"/>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4058920" y="-151765"/>
            <a:ext cx="5096510" cy="885190"/>
          </a:xfrm>
          <a:prstGeom prst="rect">
            <a:avLst/>
          </a:prstGeom>
          <a:noFill/>
        </p:spPr>
        <p:txBody>
          <a:bodyPr wrap="square" rtlCol="0">
            <a:noAutofit/>
          </a:bodyPr>
          <a:p>
            <a:pPr marL="0" indent="0" algn="l">
              <a:lnSpc>
                <a:spcPct val="160000"/>
              </a:lnSpc>
              <a:spcBef>
                <a:spcPct val="0"/>
              </a:spcBef>
              <a:spcAft>
                <a:spcPts val="1800"/>
              </a:spcAft>
            </a:pPr>
            <a:r>
              <a:rPr lang="en-US" altLang="zh-CN" sz="3600" noProof="0" dirty="0">
                <a:solidFill>
                  <a:schemeClr val="bg1"/>
                </a:solidFill>
                <a:latin typeface="微软雅黑" panose="020B0503020204020204" charset="-122"/>
                <a:ea typeface="微软雅黑" panose="020B0503020204020204" charset="-122"/>
                <a:cs typeface="微软雅黑" panose="020B0503020204020204" charset="-122"/>
                <a:sym typeface="+mn-ea"/>
              </a:rPr>
              <a:t>  </a:t>
            </a:r>
            <a:r>
              <a:rPr lang="zh-CN" altLang="en-US" sz="3600" noProof="0" dirty="0">
                <a:solidFill>
                  <a:schemeClr val="bg1"/>
                </a:solidFill>
                <a:latin typeface="微软雅黑" panose="020B0503020204020204" charset="-122"/>
                <a:ea typeface="微软雅黑" panose="020B0503020204020204" charset="-122"/>
                <a:cs typeface="微软雅黑" panose="020B0503020204020204" charset="-122"/>
                <a:sym typeface="+mn-ea"/>
              </a:rPr>
              <a:t>死叉末段</a:t>
            </a:r>
            <a:r>
              <a:rPr lang="en-US" altLang="zh-CN" sz="3600" noProof="0" dirty="0">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altLang="en-US" sz="3600" noProof="0" dirty="0">
                <a:solidFill>
                  <a:schemeClr val="bg1"/>
                </a:solidFill>
                <a:latin typeface="微软雅黑" panose="020B0503020204020204" charset="-122"/>
                <a:ea typeface="微软雅黑" panose="020B0503020204020204" charset="-122"/>
                <a:cs typeface="微软雅黑" panose="020B0503020204020204" charset="-122"/>
                <a:sym typeface="+mn-ea"/>
              </a:rPr>
              <a:t>金叉初期</a:t>
            </a:r>
            <a:endParaRPr kumimoji="0" lang="zh-CN" altLang="en-US" sz="3600" i="0" kern="1200" cap="none" spc="50" normalizeH="0" baseline="0" noProof="0"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3" name="文本框 12"/>
          <p:cNvSpPr txBox="1"/>
          <p:nvPr userDrawn="1">
            <p:custDataLst>
              <p:tags r:id="rId2"/>
            </p:custDataLst>
          </p:nvPr>
        </p:nvSpPr>
        <p:spPr>
          <a:xfrm>
            <a:off x="635" y="6483350"/>
            <a:ext cx="12191365" cy="275590"/>
          </a:xfrm>
          <a:prstGeom prst="rect">
            <a:avLst/>
          </a:prstGeom>
          <a:noFill/>
        </p:spPr>
        <p:txBody>
          <a:bodyPr wrap="square" rtlCol="0" anchor="t">
            <a:spAutoFit/>
          </a:bodyPr>
          <a:p>
            <a:pPr algn="ctr">
              <a:buClrTx/>
              <a:buSzTx/>
              <a:buFontTx/>
            </a:pPr>
            <a:r>
              <a:rPr lang="zh-CN" altLang="en-US"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风险提示:观点基于软件数据和理论模型分析，仅供参考，不构成买卖建议，股市有风险，投资需谨慎</a:t>
            </a:r>
            <a:r>
              <a:rPr lang="en-US" altLang="zh-CN"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a:t>
            </a:r>
            <a:endParaRPr lang="en-US" altLang="zh-CN"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
        <p:nvSpPr>
          <p:cNvPr id="5" name="文本框 4"/>
          <p:cNvSpPr txBox="1"/>
          <p:nvPr/>
        </p:nvSpPr>
        <p:spPr>
          <a:xfrm>
            <a:off x="852805" y="1111250"/>
            <a:ext cx="8996045" cy="1937385"/>
          </a:xfrm>
          <a:prstGeom prst="rect">
            <a:avLst/>
          </a:prstGeom>
          <a:noFill/>
        </p:spPr>
        <p:txBody>
          <a:bodyPr wrap="square" rtlCol="0" anchor="t">
            <a:noAutofit/>
          </a:bodyPr>
          <a:p>
            <a:r>
              <a:rPr lang="zh-CN" sz="1600">
                <a:latin typeface="微软雅黑" panose="020B0503020204020204" charset="-122"/>
                <a:ea typeface="微软雅黑" panose="020B0503020204020204" charset="-122"/>
                <a:cs typeface="微软雅黑" panose="020B0503020204020204" charset="-122"/>
                <a:sym typeface="+mn-ea"/>
              </a:rPr>
              <a:t>左侧买点：死叉</a:t>
            </a:r>
            <a:r>
              <a:rPr lang="en-US" altLang="zh-CN" sz="1600">
                <a:latin typeface="微软雅黑" panose="020B0503020204020204" charset="-122"/>
                <a:ea typeface="微软雅黑" panose="020B0503020204020204" charset="-122"/>
                <a:cs typeface="微软雅黑" panose="020B0503020204020204" charset="-122"/>
                <a:sym typeface="+mn-ea"/>
              </a:rPr>
              <a:t>3</a:t>
            </a:r>
            <a:r>
              <a:rPr lang="zh-CN" altLang="en-US" sz="1600">
                <a:latin typeface="微软雅黑" panose="020B0503020204020204" charset="-122"/>
                <a:ea typeface="微软雅黑" panose="020B0503020204020204" charset="-122"/>
                <a:cs typeface="微软雅黑" panose="020B0503020204020204" charset="-122"/>
                <a:sym typeface="+mn-ea"/>
              </a:rPr>
              <a:t>天</a:t>
            </a:r>
            <a:r>
              <a:rPr lang="en-US" altLang="zh-CN" sz="1600">
                <a:latin typeface="微软雅黑" panose="020B0503020204020204" charset="-122"/>
                <a:ea typeface="微软雅黑" panose="020B0503020204020204" charset="-122"/>
                <a:cs typeface="微软雅黑" panose="020B0503020204020204" charset="-122"/>
                <a:sym typeface="+mn-ea"/>
              </a:rPr>
              <a:t>/</a:t>
            </a:r>
            <a:r>
              <a:rPr lang="zh-CN" altLang="en-US" sz="1600">
                <a:latin typeface="微软雅黑" panose="020B0503020204020204" charset="-122"/>
                <a:ea typeface="微软雅黑" panose="020B0503020204020204" charset="-122"/>
                <a:cs typeface="微软雅黑" panose="020B0503020204020204" charset="-122"/>
                <a:sym typeface="+mn-ea"/>
              </a:rPr>
              <a:t>死叉</a:t>
            </a:r>
            <a:r>
              <a:rPr lang="en-US" altLang="zh-CN" sz="1600">
                <a:latin typeface="微软雅黑" panose="020B0503020204020204" charset="-122"/>
                <a:ea typeface="微软雅黑" panose="020B0503020204020204" charset="-122"/>
                <a:cs typeface="微软雅黑" panose="020B0503020204020204" charset="-122"/>
                <a:sym typeface="+mn-ea"/>
              </a:rPr>
              <a:t>6-8</a:t>
            </a:r>
            <a:r>
              <a:rPr lang="zh-CN" altLang="en-US" sz="1600">
                <a:latin typeface="微软雅黑" panose="020B0503020204020204" charset="-122"/>
                <a:ea typeface="微软雅黑" panose="020B0503020204020204" charset="-122"/>
                <a:cs typeface="微软雅黑" panose="020B0503020204020204" charset="-122"/>
                <a:sym typeface="+mn-ea"/>
              </a:rPr>
              <a:t>天，股价回档到支撑位，甚至一度下跌测试支撑力度</a:t>
            </a:r>
            <a:endParaRPr lang="zh-CN" sz="1600">
              <a:latin typeface="微软雅黑" panose="020B0503020204020204" charset="-122"/>
              <a:ea typeface="微软雅黑" panose="020B0503020204020204" charset="-122"/>
              <a:cs typeface="微软雅黑" panose="020B0503020204020204" charset="-122"/>
              <a:sym typeface="+mn-ea"/>
            </a:endParaRPr>
          </a:p>
          <a:p>
            <a:endParaRPr lang="zh-CN" sz="1600">
              <a:latin typeface="微软雅黑" panose="020B0503020204020204" charset="-122"/>
              <a:ea typeface="微软雅黑" panose="020B0503020204020204" charset="-122"/>
              <a:cs typeface="微软雅黑" panose="020B0503020204020204" charset="-122"/>
              <a:sym typeface="+mn-ea"/>
            </a:endParaRPr>
          </a:p>
          <a:p>
            <a:pPr algn="l">
              <a:buClrTx/>
              <a:buSzTx/>
              <a:buFontTx/>
            </a:pPr>
            <a:r>
              <a:rPr lang="zh-CN" sz="1600" b="1">
                <a:solidFill>
                  <a:srgbClr val="FF0000"/>
                </a:solidFill>
                <a:latin typeface="微软雅黑" panose="020B0503020204020204" charset="-122"/>
                <a:ea typeface="微软雅黑" panose="020B0503020204020204" charset="-122"/>
                <a:cs typeface="微软雅黑" panose="020B0503020204020204" charset="-122"/>
                <a:sym typeface="+mn-ea"/>
              </a:rPr>
              <a:t>右侧买点</a:t>
            </a:r>
            <a:r>
              <a:rPr lang="zh-CN" sz="1600">
                <a:latin typeface="微软雅黑" panose="020B0503020204020204" charset="-122"/>
                <a:ea typeface="微软雅黑" panose="020B0503020204020204" charset="-122"/>
                <a:cs typeface="微软雅黑" panose="020B0503020204020204" charset="-122"/>
                <a:sym typeface="+mn-ea"/>
              </a:rPr>
              <a:t>：金叉</a:t>
            </a:r>
            <a:r>
              <a:rPr lang="en-US" altLang="zh-CN" sz="1600">
                <a:latin typeface="微软雅黑" panose="020B0503020204020204" charset="-122"/>
                <a:ea typeface="微软雅黑" panose="020B0503020204020204" charset="-122"/>
                <a:cs typeface="微软雅黑" panose="020B0503020204020204" charset="-122"/>
                <a:sym typeface="+mn-ea"/>
              </a:rPr>
              <a:t>1-3</a:t>
            </a:r>
            <a:r>
              <a:rPr lang="zh-CN" altLang="en-US" sz="1600">
                <a:latin typeface="微软雅黑" panose="020B0503020204020204" charset="-122"/>
                <a:ea typeface="微软雅黑" panose="020B0503020204020204" charset="-122"/>
                <a:cs typeface="微软雅黑" panose="020B0503020204020204" charset="-122"/>
                <a:sym typeface="+mn-ea"/>
              </a:rPr>
              <a:t>天</a:t>
            </a:r>
            <a:r>
              <a:rPr lang="en-US" altLang="zh-CN" sz="1600">
                <a:latin typeface="微软雅黑" panose="020B0503020204020204" charset="-122"/>
                <a:ea typeface="微软雅黑" panose="020B0503020204020204" charset="-122"/>
                <a:cs typeface="微软雅黑" panose="020B0503020204020204" charset="-122"/>
                <a:sym typeface="+mn-ea"/>
              </a:rPr>
              <a:t>/</a:t>
            </a:r>
            <a:r>
              <a:rPr lang="zh-CN" altLang="en-US" sz="1600">
                <a:latin typeface="微软雅黑" panose="020B0503020204020204" charset="-122"/>
                <a:ea typeface="微软雅黑" panose="020B0503020204020204" charset="-122"/>
                <a:cs typeface="微软雅黑" panose="020B0503020204020204" charset="-122"/>
                <a:sym typeface="+mn-ea"/>
              </a:rPr>
              <a:t>反包</a:t>
            </a:r>
            <a:r>
              <a:rPr lang="en-US" altLang="zh-CN" sz="1600">
                <a:latin typeface="微软雅黑" panose="020B0503020204020204" charset="-122"/>
                <a:ea typeface="微软雅黑" panose="020B0503020204020204" charset="-122"/>
                <a:cs typeface="微软雅黑" panose="020B0503020204020204" charset="-122"/>
                <a:sym typeface="+mn-ea"/>
              </a:rPr>
              <a:t>/</a:t>
            </a:r>
            <a:r>
              <a:rPr lang="zh-CN" altLang="en-US" sz="1600">
                <a:latin typeface="微软雅黑" panose="020B0503020204020204" charset="-122"/>
                <a:ea typeface="微软雅黑" panose="020B0503020204020204" charset="-122"/>
                <a:cs typeface="微软雅黑" panose="020B0503020204020204" charset="-122"/>
                <a:sym typeface="+mn-ea"/>
              </a:rPr>
              <a:t>突破，买确定性</a:t>
            </a:r>
            <a:endParaRPr lang="zh-CN" altLang="en-US" sz="1600">
              <a:latin typeface="微软雅黑" panose="020B0503020204020204" charset="-122"/>
              <a:ea typeface="微软雅黑" panose="020B0503020204020204" charset="-122"/>
              <a:cs typeface="微软雅黑" panose="020B0503020204020204" charset="-122"/>
              <a:sym typeface="+mn-ea"/>
            </a:endParaRPr>
          </a:p>
        </p:txBody>
      </p:sp>
      <p:pic>
        <p:nvPicPr>
          <p:cNvPr id="8" name="图片 7"/>
          <p:cNvPicPr>
            <a:picLocks noChangeAspect="1"/>
          </p:cNvPicPr>
          <p:nvPr/>
        </p:nvPicPr>
        <p:blipFill>
          <a:blip r:embed="rId3"/>
          <a:srcRect l="9359"/>
          <a:stretch>
            <a:fillRect/>
          </a:stretch>
        </p:blipFill>
        <p:spPr>
          <a:xfrm>
            <a:off x="852805" y="2407920"/>
            <a:ext cx="5055235" cy="2893060"/>
          </a:xfrm>
          <a:prstGeom prst="rect">
            <a:avLst/>
          </a:prstGeom>
          <a:ln>
            <a:solidFill>
              <a:schemeClr val="tx1">
                <a:lumMod val="65000"/>
                <a:lumOff val="35000"/>
              </a:schemeClr>
            </a:solidFill>
          </a:ln>
        </p:spPr>
      </p:pic>
      <p:pic>
        <p:nvPicPr>
          <p:cNvPr id="9" name="图片 8"/>
          <p:cNvPicPr>
            <a:picLocks noChangeAspect="1"/>
          </p:cNvPicPr>
          <p:nvPr/>
        </p:nvPicPr>
        <p:blipFill>
          <a:blip r:embed="rId4"/>
          <a:stretch>
            <a:fillRect/>
          </a:stretch>
        </p:blipFill>
        <p:spPr>
          <a:xfrm>
            <a:off x="6358255" y="2347595"/>
            <a:ext cx="5166995" cy="2954020"/>
          </a:xfrm>
          <a:prstGeom prst="rect">
            <a:avLst/>
          </a:prstGeom>
          <a:ln>
            <a:solidFill>
              <a:schemeClr val="tx1">
                <a:lumMod val="50000"/>
                <a:lumOff val="50000"/>
              </a:schemeClr>
            </a:solidFill>
          </a:ln>
        </p:spPr>
      </p:pic>
    </p:spTree>
    <p:custDataLst>
      <p:tags r:id="rId5"/>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UNIT_PLACING_PICTURE_USER_VIEWPORT" val="{&quot;height&quot;:1539,&quot;width&quot;:39003}"/>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wm#"/>
  <p:tag name="KSO_WM_TEMPLATE_CATEGORY" val="custom"/>
  <p:tag name="KSO_WM_TEMPLATE_INDEX" val="20205081"/>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wm#"/>
  <p:tag name="KSO_WM_TEMPLATE_CATEGORY" val="custom"/>
  <p:tag name="KSO_WM_TEMPLATE_INDEX" val="20205081"/>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wm#"/>
  <p:tag name="KSO_WM_TEMPLATE_CATEGORY" val="custom"/>
  <p:tag name="KSO_WM_TEMPLATE_INDEX" val="20205081"/>
</p:tagLst>
</file>

<file path=ppt/tags/tag119.xml><?xml version="1.0" encoding="utf-8"?>
<p:tagLst xmlns:p="http://schemas.openxmlformats.org/presentationml/2006/main">
  <p:tag name="KSO_WPP_MARK_KEY" val="34a5c737-2527-451b-a6cc-313a70f4ce21"/>
  <p:tag name="COMMONDATA" val="eyJoZGlkIjoiOTQ1ZjcwNmNkMTFhMjA1Zjg5NzQyMTQ1MGUxYmIzMWEifQ=="/>
  <p:tag name="commondata" val="eyJoZGlkIjoiMTE5OTlmMmY3Mzc0MTBlODE0YTNlMWY0MTJhZTZiYTYifQ=="/>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1.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wm#"/>
  <p:tag name="KSO_WM_TEMPLATE_CATEGORY" val="custom"/>
  <p:tag name="KSO_WM_TEMPLATE_INDEX" val="20205081"/>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TAG_VERSION" val="1.0"/>
  <p:tag name="KSO_WM_BEAUTIFY_FLAG" val="#wm#"/>
  <p:tag name="KSO_WM_UNIT_TYPE" val="i"/>
  <p:tag name="KSO_WM_UNIT_ID" val="diagram334_3*i*0"/>
  <p:tag name="KSO_WM_TEMPLATE_CATEGORY" val="diagram"/>
  <p:tag name="KSO_WM_TEMPLATE_INDEX" val="334"/>
  <p:tag name="KSO_WM_UNIT_INDEX" val="0"/>
</p:tagLst>
</file>

<file path=ppt/tags/tag53.xml><?xml version="1.0" encoding="utf-8"?>
<p:tagLst xmlns:p="http://schemas.openxmlformats.org/presentationml/2006/main">
  <p:tag name="KSO_WM_TEMPLATE_CATEGORY" val="diagram"/>
  <p:tag name="KSO_WM_TEMPLATE_INDEX" val="334"/>
  <p:tag name="KSO_WM_TAG_VERSION" val="1.0"/>
  <p:tag name="KSO_WM_BEAUTIFY_FLAG" val=""/>
  <p:tag name="KSO_WM_UNIT_TYPE" val="q_h_f"/>
  <p:tag name="KSO_WM_UNIT_INDEX" val="1_2_1"/>
  <p:tag name="KSO_WM_UNIT_ID" val="diagram334_3*q_h_f*1_2_1"/>
  <p:tag name="KSO_WM_UNIT_CLEAR" val="1"/>
  <p:tag name="KSO_WM_UNIT_LAYERLEVEL" val="1_1_1"/>
  <p:tag name="KSO_WM_UNIT_VALUE" val="16"/>
  <p:tag name="KSO_WM_UNIT_HIGHLIGHT" val="0"/>
  <p:tag name="KSO_WM_UNIT_COMPATIBLE" val="0"/>
  <p:tag name="KSO_WM_UNIT_PRESET_TEXT_INDEX" val="4"/>
  <p:tag name="KSO_WM_UNIT_PRESET_TEXT_LEN" val="26"/>
  <p:tag name="KSO_WM_DIAGRAM_GROUP_CODE" val="q1-1"/>
  <p:tag name="KSO_WM_UNIT_TEXT_FILL_FORE_SCHEMECOLOR_INDEX" val="13"/>
  <p:tag name="KSO_WM_UNIT_TEXT_FILL_TYPE" val="1"/>
</p:tagLst>
</file>

<file path=ppt/tags/tag54.xml><?xml version="1.0" encoding="utf-8"?>
<p:tagLst xmlns:p="http://schemas.openxmlformats.org/presentationml/2006/main">
  <p:tag name="KSO_WM_TEMPLATE_CATEGORY" val="diagram"/>
  <p:tag name="KSO_WM_TEMPLATE_INDEX" val="334"/>
  <p:tag name="KSO_WM_TAG_VERSION" val="1.0"/>
  <p:tag name="KSO_WM_BEAUTIFY_FLAG" val=""/>
  <p:tag name="KSO_WM_UNIT_TYPE" val="q_h_f"/>
  <p:tag name="KSO_WM_UNIT_INDEX" val="1_1_1"/>
  <p:tag name="KSO_WM_UNIT_ID" val="diagram334_3*q_h_f*1_1_1"/>
  <p:tag name="KSO_WM_UNIT_CLEAR" val="1"/>
  <p:tag name="KSO_WM_UNIT_LAYERLEVEL" val="1_1_1"/>
  <p:tag name="KSO_WM_UNIT_VALUE" val="16"/>
  <p:tag name="KSO_WM_UNIT_HIGHLIGHT" val="0"/>
  <p:tag name="KSO_WM_UNIT_COMPATIBLE" val="0"/>
  <p:tag name="KSO_WM_UNIT_PRESET_TEXT_INDEX" val="4"/>
  <p:tag name="KSO_WM_UNIT_PRESET_TEXT_LEN" val="26"/>
  <p:tag name="KSO_WM_DIAGRAM_GROUP_CODE" val="q1-1"/>
  <p:tag name="KSO_WM_UNIT_TEXT_FILL_FORE_SCHEMECOLOR_INDEX" val="13"/>
  <p:tag name="KSO_WM_UNIT_TEXT_FILL_TYPE" val="1"/>
</p:tagLst>
</file>

<file path=ppt/tags/tag55.xml><?xml version="1.0" encoding="utf-8"?>
<p:tagLst xmlns:p="http://schemas.openxmlformats.org/presentationml/2006/main">
  <p:tag name="KSO_WM_TEMPLATE_CATEGORY" val="diagram"/>
  <p:tag name="KSO_WM_TEMPLATE_INDEX" val="20187073"/>
  <p:tag name="KSO_WM_TAG_VERSION" val="1.0"/>
  <p:tag name="KSO_WM_UNIT_TYPE" val="q_h_a"/>
  <p:tag name="KSO_WM_UNIT_INDEX" val="1_1_1"/>
  <p:tag name="KSO_WM_UNIT_ID" val="diagram20187073_1*q_h_a*1_1_1"/>
  <p:tag name="KSO_WM_UNIT_LAYERLEVEL" val="1_1_1"/>
  <p:tag name="KSO_WM_UNIT_VALUE" val="9"/>
  <p:tag name="KSO_WM_UNIT_HIGHLIGHT" val="0"/>
  <p:tag name="KSO_WM_UNIT_COMPATIBLE" val="0"/>
  <p:tag name="KSO_WM_UNIT_CLEAR" val="0"/>
  <p:tag name="KSO_WM_BEAUTIFY_FLAG" val=""/>
  <p:tag name="KSO_WM_DIAGRAM_GROUP_CODE" val="q1-1"/>
  <p:tag name="KSO_WM_UNIT_PRESET_TEXT" val="标题文本预设"/>
  <p:tag name="KSO_WM_UNIT_TEXT_FILL_FORE_SCHEMECOLOR_INDEX" val="13"/>
  <p:tag name="KSO_WM_UNIT_TEXT_FILL_TYPE" val="1"/>
</p:tagLst>
</file>

<file path=ppt/tags/tag56.xml><?xml version="1.0" encoding="utf-8"?>
<p:tagLst xmlns:p="http://schemas.openxmlformats.org/presentationml/2006/main">
  <p:tag name="KSO_WM_TEMPLATE_CATEGORY" val="diagram"/>
  <p:tag name="KSO_WM_TEMPLATE_INDEX" val="355"/>
  <p:tag name="KSO_WM_TAG_VERSION" val="1.0"/>
  <p:tag name="KSO_WM_BEAUTIFY_FLAG" val=""/>
  <p:tag name="KSO_WM_DIAGRAM_GROUP_CODE" val="q1-1"/>
  <p:tag name="KSO_WM_UNIT_TYPE" val="q_i"/>
  <p:tag name="KSO_WM_UNIT_INDEX" val="1_1"/>
  <p:tag name="KSO_WM_UNIT_ID" val="diagram355_3*q_i*1_1"/>
  <p:tag name="KSO_WM_UNIT_CLEAR" val="1"/>
  <p:tag name="KSO_WM_UNIT_LAYERLEVEL" val="1_1"/>
  <p:tag name="KSO_WM_UNIT_LINE_FORE_SCHEMECOLOR_INDEX" val="13"/>
  <p:tag name="KSO_WM_UNIT_LINE_FILL_TYPE" val="2"/>
  <p:tag name="KSO_WM_UNIT_TEXT_FILL_FORE_SCHEMECOLOR_INDEX" val="2"/>
  <p:tag name="KSO_WM_UNIT_TEXT_FILL_TYPE" val="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TEMPLATE_CATEGORY" val="diagram"/>
  <p:tag name="KSO_WM_TEMPLATE_INDEX" val="20187073"/>
  <p:tag name="KSO_WM_TAG_VERSION" val="1.0"/>
  <p:tag name="KSO_WM_UNIT_TYPE" val="q_h_a"/>
  <p:tag name="KSO_WM_UNIT_INDEX" val="1_3_1"/>
  <p:tag name="KSO_WM_UNIT_ID" val="diagram20187073_1*q_h_a*1_3_1"/>
  <p:tag name="KSO_WM_UNIT_LAYERLEVEL" val="1_1_1"/>
  <p:tag name="KSO_WM_UNIT_VALUE" val="13"/>
  <p:tag name="KSO_WM_UNIT_HIGHLIGHT" val="0"/>
  <p:tag name="KSO_WM_UNIT_COMPATIBLE" val="0"/>
  <p:tag name="KSO_WM_UNIT_CLEAR" val="0"/>
  <p:tag name="KSO_WM_BEAUTIFY_FLAG" val=""/>
  <p:tag name="KSO_WM_DIAGRAM_GROUP_CODE" val="q1-1"/>
  <p:tag name="KSO_WM_UNIT_PRESET_TEXT" val="标题文本预设"/>
  <p:tag name="KSO_WM_UNIT_TEXT_FILL_FORE_SCHEMECOLOR_INDEX" val="13"/>
  <p:tag name="KSO_WM_UNIT_TEXT_FILL_TYPE" val="1"/>
</p:tagLst>
</file>

<file path=ppt/tags/tag59.xml><?xml version="1.0" encoding="utf-8"?>
<p:tagLst xmlns:p="http://schemas.openxmlformats.org/presentationml/2006/main">
  <p:tag name="KSO_WM_TEMPLATE_CATEGORY" val="diagram"/>
  <p:tag name="KSO_WM_TEMPLATE_INDEX" val="20187073"/>
  <p:tag name="KSO_WM_TAG_VERSION" val="1.0"/>
  <p:tag name="KSO_WM_UNIT_TYPE" val="q_h_a"/>
  <p:tag name="KSO_WM_UNIT_INDEX" val="1_2_1"/>
  <p:tag name="KSO_WM_UNIT_ID" val="diagram20187073_1*q_h_a*1_2_1"/>
  <p:tag name="KSO_WM_UNIT_LAYERLEVEL" val="1_1_1"/>
  <p:tag name="KSO_WM_UNIT_VALUE" val="12"/>
  <p:tag name="KSO_WM_UNIT_HIGHLIGHT" val="0"/>
  <p:tag name="KSO_WM_UNIT_COMPATIBLE" val="0"/>
  <p:tag name="KSO_WM_UNIT_CLEAR" val="0"/>
  <p:tag name="KSO_WM_BEAUTIFY_FLAG" val=""/>
  <p:tag name="KSO_WM_DIAGRAM_GROUP_CODE" val="q1-1"/>
  <p:tag name="KSO_WM_UNIT_PRESET_TEXT" val="标题文本预设"/>
  <p:tag name="KSO_WM_UNIT_TEXT_FILL_FORE_SCHEMECOLOR_INDEX" val="13"/>
  <p:tag name="KSO_WM_UNIT_TEXT_FILL_TYPE" val="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TEMPLATE_CATEGORY" val="diagram"/>
  <p:tag name="KSO_WM_TEMPLATE_INDEX" val="355"/>
  <p:tag name="KSO_WM_TAG_VERSION" val="1.0"/>
  <p:tag name="KSO_WM_BEAUTIFY_FLAG" val=""/>
  <p:tag name="KSO_WM_DIAGRAM_GROUP_CODE" val="q1-1"/>
  <p:tag name="KSO_WM_UNIT_TYPE" val="q_i"/>
  <p:tag name="KSO_WM_UNIT_INDEX" val="1_5"/>
  <p:tag name="KSO_WM_UNIT_ID" val="diagram355_3*q_i*1_5"/>
  <p:tag name="KSO_WM_UNIT_CLEAR" val="1"/>
  <p:tag name="KSO_WM_UNIT_LAYERLEVEL" val="1_1"/>
  <p:tag name="KSO_WM_UNIT_FILL_FORE_SCHEMECOLOR_INDEX" val="7"/>
  <p:tag name="KSO_WM_UNIT_FILL_TYPE" val="1"/>
  <p:tag name="KSO_WM_UNIT_TEXT_FILL_FORE_SCHEMECOLOR_INDEX" val="2"/>
  <p:tag name="KSO_WM_UNIT_TEXT_FILL_TYPE" val="1"/>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TEMPLATE_CATEGORY" val="diagram"/>
  <p:tag name="KSO_WM_TEMPLATE_INDEX" val="355"/>
  <p:tag name="KSO_WM_TAG_VERSION" val="1.0"/>
  <p:tag name="KSO_WM_BEAUTIFY_FLAG" val=""/>
  <p:tag name="KSO_WM_DIAGRAM_GROUP_CODE" val="q1-1"/>
  <p:tag name="KSO_WM_UNIT_TYPE" val="q_i"/>
  <p:tag name="KSO_WM_UNIT_INDEX" val="1_2"/>
  <p:tag name="KSO_WM_UNIT_ID" val="diagram355_3*q_i*1_2"/>
  <p:tag name="KSO_WM_UNIT_CLEAR" val="1"/>
  <p:tag name="KSO_WM_UNIT_LAYERLEVEL" val="1_1"/>
  <p:tag name="KSO_WM_UNIT_FILL_FORE_SCHEMECOLOR_INDEX" val="6"/>
  <p:tag name="KSO_WM_UNIT_FILL_TYPE" val="1"/>
  <p:tag name="KSO_WM_UNIT_TEXT_FILL_FORE_SCHEMECOLOR_INDEX" val="2"/>
  <p:tag name="KSO_WM_UNIT_TEXT_FILL_TYPE" val="1"/>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TEMPLATE_CATEGORY" val="diagram"/>
  <p:tag name="KSO_WM_TEMPLATE_INDEX" val="355"/>
  <p:tag name="KSO_WM_TAG_VERSION" val="1.0"/>
  <p:tag name="KSO_WM_BEAUTIFY_FLAG" val=""/>
  <p:tag name="KSO_WM_DIAGRAM_GROUP_CODE" val="q1-1"/>
  <p:tag name="KSO_WM_UNIT_TYPE" val="q_i"/>
  <p:tag name="KSO_WM_UNIT_INDEX" val="1_7"/>
  <p:tag name="KSO_WM_UNIT_ID" val="diagram355_3*q_i*1_7"/>
  <p:tag name="KSO_WM_UNIT_CLEAR" val="1"/>
  <p:tag name="KSO_WM_UNIT_LAYERLEVEL" val="1_1"/>
  <p:tag name="KSO_WM_UNIT_FILL_FORE_SCHEMECOLOR_INDEX" val="5"/>
  <p:tag name="KSO_WM_UNIT_FILL_TYPE" val="1"/>
  <p:tag name="KSO_WM_UNIT_TEXT_FILL_FORE_SCHEMECOLOR_INDEX" val="2"/>
  <p:tag name="KSO_WM_UNIT_TEXT_FILL_TYPE" val="1"/>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TEMPLATE_CATEGORY" val="diagram"/>
  <p:tag name="KSO_WM_TEMPLATE_INDEX" val="334"/>
  <p:tag name="KSO_WM_TAG_VERSION" val="1.0"/>
  <p:tag name="KSO_WM_BEAUTIFY_FLAG" val=""/>
  <p:tag name="KSO_WM_UNIT_TYPE" val="q_h_f"/>
  <p:tag name="KSO_WM_UNIT_INDEX" val="1_3_1"/>
  <p:tag name="KSO_WM_UNIT_ID" val="diagram334_3*q_h_f*1_3_1"/>
  <p:tag name="KSO_WM_UNIT_CLEAR" val="1"/>
  <p:tag name="KSO_WM_UNIT_LAYERLEVEL" val="1_1_1"/>
  <p:tag name="KSO_WM_UNIT_VALUE" val="16"/>
  <p:tag name="KSO_WM_UNIT_HIGHLIGHT" val="0"/>
  <p:tag name="KSO_WM_UNIT_COMPATIBLE" val="0"/>
  <p:tag name="KSO_WM_UNIT_PRESET_TEXT_INDEX" val="4"/>
  <p:tag name="KSO_WM_UNIT_PRESET_TEXT_LEN" val="26"/>
  <p:tag name="KSO_WM_DIAGRAM_GROUP_CODE" val="q1-1"/>
  <p:tag name="KSO_WM_UNIT_TEXT_FILL_FORE_SCHEMECOLOR_INDEX" val="13"/>
  <p:tag name="KSO_WM_UNIT_TEXT_FILL_TYPE" val="1"/>
</p:tagLst>
</file>

<file path=ppt/tags/tag67.xml><?xml version="1.0" encoding="utf-8"?>
<p:tagLst xmlns:p="http://schemas.openxmlformats.org/presentationml/2006/main">
  <p:tag name="KSO_WM_TEMPLATE_CATEGORY" val="diagram"/>
  <p:tag name="KSO_WM_TEMPLATE_INDEX" val="334"/>
  <p:tag name="KSO_WM_TAG_VERSION" val="1.0"/>
  <p:tag name="KSO_WM_BEAUTIFY_FLAG" val=""/>
  <p:tag name="KSO_WM_UNIT_TYPE" val="q_h_f"/>
  <p:tag name="KSO_WM_UNIT_INDEX" val="1_1_1"/>
  <p:tag name="KSO_WM_UNIT_ID" val="diagram334_3*q_h_f*1_1_1"/>
  <p:tag name="KSO_WM_UNIT_CLEAR" val="1"/>
  <p:tag name="KSO_WM_UNIT_LAYERLEVEL" val="1_1_1"/>
  <p:tag name="KSO_WM_UNIT_VALUE" val="16"/>
  <p:tag name="KSO_WM_UNIT_HIGHLIGHT" val="0"/>
  <p:tag name="KSO_WM_UNIT_COMPATIBLE" val="0"/>
  <p:tag name="KSO_WM_UNIT_PRESET_TEXT_INDEX" val="4"/>
  <p:tag name="KSO_WM_UNIT_PRESET_TEXT_LEN" val="26"/>
  <p:tag name="KSO_WM_DIAGRAM_GROUP_CODE" val="q1-1"/>
  <p:tag name="KSO_WM_UNIT_TEXT_FILL_FORE_SCHEMECOLOR_INDEX" val="13"/>
  <p:tag name="KSO_WM_UNIT_TEXT_FILL_TYPE" val="1"/>
</p:tagLst>
</file>

<file path=ppt/tags/tag68.xml><?xml version="1.0" encoding="utf-8"?>
<p:tagLst xmlns:p="http://schemas.openxmlformats.org/presentationml/2006/main">
  <p:tag name="KSO_WM_TEMPLATE_CATEGORY" val="diagram"/>
  <p:tag name="KSO_WM_TEMPLATE_INDEX" val="334"/>
  <p:tag name="KSO_WM_TAG_VERSION" val="1.0"/>
  <p:tag name="KSO_WM_BEAUTIFY_FLAG" val=""/>
  <p:tag name="KSO_WM_UNIT_TYPE" val="q_h_f"/>
  <p:tag name="KSO_WM_UNIT_INDEX" val="1_2_1"/>
  <p:tag name="KSO_WM_UNIT_ID" val="diagram334_3*q_h_f*1_2_1"/>
  <p:tag name="KSO_WM_UNIT_CLEAR" val="1"/>
  <p:tag name="KSO_WM_UNIT_LAYERLEVEL" val="1_1_1"/>
  <p:tag name="KSO_WM_UNIT_VALUE" val="16"/>
  <p:tag name="KSO_WM_UNIT_HIGHLIGHT" val="0"/>
  <p:tag name="KSO_WM_UNIT_COMPATIBLE" val="0"/>
  <p:tag name="KSO_WM_UNIT_PRESET_TEXT_INDEX" val="4"/>
  <p:tag name="KSO_WM_UNIT_PRESET_TEXT_LEN" val="26"/>
  <p:tag name="KSO_WM_DIAGRAM_GROUP_CODE" val="q1-1"/>
  <p:tag name="KSO_WM_UNIT_TEXT_FILL_FORE_SCHEMECOLOR_INDEX" val="13"/>
  <p:tag name="KSO_WM_UNIT_TEXT_FILL_TYPE" val="1"/>
</p:tagLst>
</file>

<file path=ppt/tags/tag69.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BEAUTIFY_FLAG" val="#wm#"/>
  <p:tag name="KSO_WM_TEMPLATE_CATEGORY" val="custom"/>
  <p:tag name="KSO_WM_TEMPLATE_INDEX" val="20205081"/>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DIAGRAM_VIRTUALLY_FRAME" val="{&quot;height&quot;:158.85,&quot;left&quot;:81.5,&quot;top&quot;:96.05,&quot;width&quot;:795.85}"/>
</p:tagLst>
</file>

<file path=ppt/tags/tag7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86.xml><?xml version="1.0" encoding="utf-8"?>
<p:tagLst xmlns:p="http://schemas.openxmlformats.org/presentationml/2006/main">
  <p:tag name="KSO_WM_BEAUTIFY_FLAG" val="#wm#"/>
  <p:tag name="KSO_WM_TEMPLATE_CATEGORY" val="custom"/>
  <p:tag name="KSO_WM_TEMPLATE_INDEX" val="20205081"/>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1796</Words>
  <Application>WPS 演示</Application>
  <PresentationFormat>宽屏</PresentationFormat>
  <Paragraphs>169</Paragraphs>
  <Slides>19</Slides>
  <Notes>4</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19</vt:i4>
      </vt:variant>
    </vt:vector>
  </HeadingPairs>
  <TitlesOfParts>
    <vt:vector size="33" baseType="lpstr">
      <vt:lpstr>Arial</vt:lpstr>
      <vt:lpstr>宋体</vt:lpstr>
      <vt:lpstr>Wingdings</vt:lpstr>
      <vt:lpstr>Wingdings</vt:lpstr>
      <vt:lpstr>思源黑体 CN Light</vt:lpstr>
      <vt:lpstr>黑体</vt:lpstr>
      <vt:lpstr>思源黑体 CN Bold</vt:lpstr>
      <vt:lpstr>思源黑体 CN Medium</vt:lpstr>
      <vt:lpstr>思源黑体 CN Normal</vt:lpstr>
      <vt:lpstr>微软雅黑</vt:lpstr>
      <vt:lpstr>华文宋体</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A陈小渊</cp:lastModifiedBy>
  <cp:revision>641</cp:revision>
  <dcterms:created xsi:type="dcterms:W3CDTF">2019-06-19T02:08:00Z</dcterms:created>
  <dcterms:modified xsi:type="dcterms:W3CDTF">2025-03-17T06:44:42Z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2052-12.1.0.20305</vt:lpwstr>
  </property>
  <property fmtid="{D5CDD505-2E9C-101B-9397-08002B2CF9AE}" pid="3" name="ICV">
    <vt:lpwstr>66AD1FA1C67D4010AB819694EA79968A_13</vt:lpwstr>
  </property>
</Properties>
</file>