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263" r:id="rId3"/>
    <p:sldId id="669" r:id="rId4"/>
    <p:sldId id="764" r:id="rId6"/>
    <p:sldId id="972" r:id="rId7"/>
    <p:sldId id="767" r:id="rId8"/>
    <p:sldId id="343" r:id="rId9"/>
    <p:sldId id="788" r:id="rId10"/>
    <p:sldId id="802" r:id="rId11"/>
    <p:sldId id="950" r:id="rId12"/>
    <p:sldId id="968" r:id="rId13"/>
    <p:sldId id="973" r:id="rId14"/>
    <p:sldId id="967" r:id="rId15"/>
    <p:sldId id="940" r:id="rId16"/>
    <p:sldId id="974" r:id="rId17"/>
    <p:sldId id="273" r:id="rId18"/>
    <p:sldId id="969" r:id="rId19"/>
    <p:sldId id="970" r:id="rId20"/>
    <p:sldId id="971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04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8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8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8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2.xml"/><Relationship Id="rId2" Type="http://schemas.openxmlformats.org/officeDocument/2006/relationships/image" Target="../media/image25.png"/><Relationship Id="rId1" Type="http://schemas.openxmlformats.org/officeDocument/2006/relationships/tags" Target="../tags/tag9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9.xml"/><Relationship Id="rId2" Type="http://schemas.openxmlformats.org/officeDocument/2006/relationships/image" Target="../media/image26.png"/><Relationship Id="rId1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1.xml"/><Relationship Id="rId2" Type="http://schemas.openxmlformats.org/officeDocument/2006/relationships/image" Target="../media/image27.png"/><Relationship Id="rId1" Type="http://schemas.openxmlformats.org/officeDocument/2006/relationships/tags" Target="../tags/tag100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7.xml"/><Relationship Id="rId2" Type="http://schemas.openxmlformats.org/officeDocument/2006/relationships/image" Target="../media/image5.png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image" Target="../media/image6.png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71.xml"/><Relationship Id="rId20" Type="http://schemas.openxmlformats.org/officeDocument/2006/relationships/image" Target="../media/image7.png"/><Relationship Id="rId2" Type="http://schemas.openxmlformats.org/officeDocument/2006/relationships/tags" Target="../tags/tag53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2.xml"/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实战细节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2025-03-24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58920" y="-15176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死叉末段</a:t>
            </a: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金叉初期</a:t>
            </a:r>
            <a:endParaRPr kumimoji="0" lang="zh-CN" altLang="en-US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2805" y="1111250"/>
            <a:ext cx="8996045" cy="1937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右侧买点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：金叉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反包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突破，买确定性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699"/>
          <a:stretch>
            <a:fillRect/>
          </a:stretch>
        </p:blipFill>
        <p:spPr>
          <a:xfrm>
            <a:off x="972185" y="1917700"/>
            <a:ext cx="5174615" cy="43300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4"/>
          <a:srcRect l="735" t="1135" r="536" b="2339"/>
          <a:stretch>
            <a:fillRect/>
          </a:stretch>
        </p:blipFill>
        <p:spPr>
          <a:xfrm>
            <a:off x="6522085" y="1760220"/>
            <a:ext cx="5182870" cy="44875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2846070" y="3273425"/>
            <a:ext cx="4432300" cy="3302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8220710" y="3173095"/>
            <a:ext cx="3862070" cy="29800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58920" y="-15176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死叉末段</a:t>
            </a: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金叉初期</a:t>
            </a:r>
            <a:endParaRPr kumimoji="0" lang="zh-CN" altLang="en-US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2805" y="1111250"/>
            <a:ext cx="8996045" cy="577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右侧买点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：底背离金叉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天，最后是还没有大阳线的弱金叉初期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rcRect l="1745" t="2423" r="1776" b="2678"/>
          <a:stretch>
            <a:fillRect/>
          </a:stretch>
        </p:blipFill>
        <p:spPr>
          <a:xfrm>
            <a:off x="4137660" y="1689100"/>
            <a:ext cx="3704590" cy="436943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4"/>
          <a:srcRect l="1717" t="2321" r="1539" b="3059"/>
          <a:stretch>
            <a:fillRect/>
          </a:stretch>
        </p:blipFill>
        <p:spPr>
          <a:xfrm>
            <a:off x="8031480" y="1689100"/>
            <a:ext cx="3673475" cy="436943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5"/>
          <a:srcRect l="1291" t="1919" r="2405" b="1645"/>
          <a:stretch>
            <a:fillRect/>
          </a:stretch>
        </p:blipFill>
        <p:spPr>
          <a:xfrm>
            <a:off x="542925" y="1689100"/>
            <a:ext cx="3405505" cy="428879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58920" y="-161290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sz="3600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金叉末端异动是卖点</a:t>
            </a:r>
            <a:endParaRPr kumimoji="0" lang="zh-CN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415" y="1021080"/>
            <a:ext cx="10488295" cy="706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捕捞金叉顶背离，或金叉末端（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6-8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天），这两种情况的分时异动拉升偏离分时均价线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个点以上，可以考虑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一半，剩余一半等待日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级别的死叉来临。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尤其是此时刚好是上攻至压力位）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rcRect l="1725" t="1181" r="1833" b="2920"/>
          <a:stretch>
            <a:fillRect/>
          </a:stretch>
        </p:blipFill>
        <p:spPr>
          <a:xfrm>
            <a:off x="4410075" y="1654810"/>
            <a:ext cx="3941445" cy="45872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4"/>
          <a:srcRect l="1817" t="2144" r="13583" b="3721"/>
          <a:stretch>
            <a:fillRect/>
          </a:stretch>
        </p:blipFill>
        <p:spPr>
          <a:xfrm>
            <a:off x="594360" y="2094230"/>
            <a:ext cx="3594735" cy="3484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8463280" y="1950720"/>
            <a:ext cx="3425190" cy="39960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6"/>
          <a:srcRect l="1967" t="2020" r="2702" b="2892"/>
          <a:stretch>
            <a:fillRect/>
          </a:stretch>
        </p:blipFill>
        <p:spPr>
          <a:xfrm>
            <a:off x="2917825" y="3700145"/>
            <a:ext cx="2800350" cy="263080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3680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4000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死叉第一天没看到异动</a:t>
            </a:r>
            <a:endParaRPr kumimoji="0" lang="zh-CN" altLang="en-US" sz="4000" b="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4270" y="875030"/>
            <a:ext cx="5568315" cy="434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捕捞季节日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死叉第一天的首个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分钟图金叉末端止盈出局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1722" t="1608" r="3131" b="5090"/>
          <a:stretch>
            <a:fillRect/>
          </a:stretch>
        </p:blipFill>
        <p:spPr>
          <a:xfrm>
            <a:off x="1408430" y="1309370"/>
            <a:ext cx="4528185" cy="515810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3"/>
          <a:srcRect l="1527" t="1740" r="1123" b="2189"/>
          <a:stretch>
            <a:fillRect/>
          </a:stretch>
        </p:blipFill>
        <p:spPr>
          <a:xfrm>
            <a:off x="6254115" y="1480185"/>
            <a:ext cx="5241925" cy="46069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3680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4000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顶背离遇压是卖点</a:t>
            </a:r>
            <a:endParaRPr kumimoji="0" lang="zh-CN" altLang="en-US" sz="4000" b="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 l="3161" t="1952" r="1262" b="5680"/>
          <a:stretch>
            <a:fillRect/>
          </a:stretch>
        </p:blipFill>
        <p:spPr>
          <a:xfrm>
            <a:off x="3543935" y="1433195"/>
            <a:ext cx="4954270" cy="46266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《好股研选》两会活动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90" y="854075"/>
            <a:ext cx="9624060" cy="5413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《好股研选》两会活动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b="15140"/>
          <a:stretch>
            <a:fillRect/>
          </a:stretch>
        </p:blipFill>
        <p:spPr>
          <a:xfrm>
            <a:off x="2294255" y="826135"/>
            <a:ext cx="8388985" cy="52057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943600" y="4793615"/>
            <a:ext cx="4667250" cy="6451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PC</a:t>
            </a:r>
            <a:r>
              <a:rPr lang="zh-CN" altLang="en-US">
                <a:solidFill>
                  <a:schemeClr val="tx1"/>
                </a:solidFill>
              </a:rPr>
              <a:t>端：研究院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经传内参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我的订阅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经点专题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APP</a:t>
            </a:r>
            <a:r>
              <a:rPr lang="zh-CN" altLang="en-US">
                <a:solidFill>
                  <a:schemeClr val="tx1"/>
                </a:solidFill>
              </a:rPr>
              <a:t>端：个人中心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已购产品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内参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专题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《好股研选》手机版查看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5904230" y="85725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2155190" y="822325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椭圆 9"/>
          <p:cNvSpPr/>
          <p:nvPr/>
        </p:nvSpPr>
        <p:spPr>
          <a:xfrm>
            <a:off x="4777105" y="5436870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464550" y="550608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927215" y="82169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4358640" y="4491355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8001000" y="115506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6561455" y="106743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04615" y="36830"/>
            <a:ext cx="566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短线王特训营课程安排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" y="873760"/>
            <a:ext cx="11576050" cy="44875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92140" y="3522980"/>
            <a:ext cx="5967095" cy="1962150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ysDot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04615" y="36830"/>
            <a:ext cx="566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短线王特训营课程安排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18615" y="1109663"/>
            <a:ext cx="9372600" cy="4638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盈利模式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9850" y="132334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126730" y="1294130"/>
            <a:ext cx="4228465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华文宋体" panose="02010600040101010101" charset="-122"/>
                <a:sym typeface="+mn-ea"/>
              </a:rPr>
              <a:t>细节</a:t>
            </a:r>
            <a:endParaRPr lang="zh-CN" altLang="en-US" sz="1600" b="1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  <a:latin typeface="+mn-ea"/>
                <a:cs typeface="华文宋体" panose="02010600040101010101" charset="-122"/>
                <a:sym typeface="+mn-ea"/>
              </a:rPr>
              <a:t>①金叉类型</a:t>
            </a:r>
            <a:endParaRPr lang="zh-CN" altLang="en-US" sz="1400" b="1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（底背离金叉）</a:t>
            </a:r>
            <a:endParaRPr lang="zh-CN" altLang="en-US" sz="1400" dirty="0" smtClean="0">
              <a:solidFill>
                <a:schemeClr val="tx1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华文宋体" panose="02010600040101010101" charset="-122"/>
                <a:sym typeface="+mn-ea"/>
              </a:rPr>
              <a:t>（强势金叉较好）</a:t>
            </a:r>
            <a:endParaRPr lang="zh-CN" altLang="en-US" sz="1400" dirty="0" smtClean="0">
              <a:solidFill>
                <a:schemeClr val="accent6">
                  <a:lumMod val="75000"/>
                </a:schemeClr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（注意水上二次金叉）</a:t>
            </a:r>
            <a:endParaRPr lang="zh-CN" altLang="en-US" sz="1400" dirty="0" smtClean="0">
              <a:solidFill>
                <a:schemeClr val="tx1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（上升中继假跌破弱金叉）</a:t>
            </a:r>
            <a:endParaRPr lang="zh-CN" altLang="en-US" sz="1400" dirty="0" smtClean="0">
              <a:solidFill>
                <a:schemeClr val="tx1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（金叉的天数）</a:t>
            </a:r>
            <a:endParaRPr lang="zh-CN" altLang="en-US" sz="1400" dirty="0" smtClean="0">
              <a:solidFill>
                <a:schemeClr val="tx1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endParaRPr lang="zh-CN" altLang="en-US" sz="1400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华文宋体" panose="02010600040101010101" charset="-122"/>
                <a:sym typeface="+mn-ea"/>
              </a:rPr>
              <a:t>②与辅助线的距离</a:t>
            </a:r>
            <a:endParaRPr lang="zh-CN" altLang="en-US" sz="1400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（辅助线首根反弹阳线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+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金叉初期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→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华文宋体" panose="02010600040101010101" charset="-122"/>
                <a:sym typeface="+mn-ea"/>
              </a:rPr>
              <a:t>右侧买点）</a:t>
            </a:r>
            <a:endParaRPr lang="zh-CN" altLang="en-US" sz="1400" dirty="0" smtClean="0">
              <a:solidFill>
                <a:schemeClr val="tx1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（回档辅助线</a:t>
            </a:r>
            <a:r>
              <a:rPr lang="en-US" altLang="zh-CN" sz="1400" dirty="0" smtClean="0">
                <a:latin typeface="+mn-ea"/>
                <a:cs typeface="华文宋体" panose="02010600040101010101" charset="-122"/>
                <a:sym typeface="+mn-ea"/>
              </a:rPr>
              <a:t>+</a:t>
            </a:r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死叉末段</a:t>
            </a:r>
            <a:r>
              <a:rPr lang="en-US" altLang="zh-CN" sz="1400" dirty="0" smtClean="0">
                <a:latin typeface="+mn-ea"/>
                <a:cs typeface="华文宋体" panose="02010600040101010101" charset="-122"/>
                <a:sym typeface="+mn-ea"/>
              </a:rPr>
              <a:t>→</a:t>
            </a:r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左侧买点）</a:t>
            </a:r>
            <a:endParaRPr lang="zh-CN" altLang="en-US" sz="1400" dirty="0" smtClean="0"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（辅助线首次回档金叉--首B回档金叉）</a:t>
            </a:r>
            <a:endParaRPr lang="zh-CN" altLang="en-US" sz="1400" dirty="0" smtClean="0">
              <a:latin typeface="+mn-ea"/>
              <a:cs typeface="华文宋体" panose="02010600040101010101" charset="-122"/>
              <a:sym typeface="+mn-ea"/>
            </a:endParaRPr>
          </a:p>
          <a:p>
            <a:endParaRPr lang="zh-CN" altLang="en-US" sz="1400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华文宋体" panose="02010600040101010101" charset="-122"/>
                <a:sym typeface="+mn-ea"/>
              </a:rPr>
              <a:t>③主力净买额</a:t>
            </a:r>
            <a:endParaRPr lang="zh-CN" altLang="en-US" sz="1400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（低位大红柱→主力异动，短期卖点）</a:t>
            </a:r>
            <a:endParaRPr lang="zh-CN" altLang="en-US" sz="1400" dirty="0" smtClean="0"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（上升中继红肥绿瘦→主力控盘回档买入）</a:t>
            </a:r>
            <a:endParaRPr lang="zh-CN" altLang="en-US" sz="1400" dirty="0" smtClean="0"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（高位大绿柱→主力出货）</a:t>
            </a:r>
            <a:endParaRPr lang="zh-CN" altLang="en-US" sz="1400" dirty="0" smtClean="0"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（主力净买额一片红→主力对倒）</a:t>
            </a:r>
            <a:endParaRPr lang="zh-CN" altLang="en-US" sz="1400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华文宋体" panose="02010600040101010101" charset="-122"/>
                <a:sym typeface="+mn-ea"/>
              </a:rPr>
              <a:t>④安全性：</a:t>
            </a:r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股价位置、筹码集中度、基本面</a:t>
            </a:r>
            <a:endParaRPr lang="zh-CN" altLang="en-US" sz="1400" dirty="0" smtClean="0">
              <a:solidFill>
                <a:srgbClr val="FF0000"/>
              </a:solidFill>
              <a:latin typeface="+mn-ea"/>
              <a:cs typeface="华文宋体" panose="02010600040101010101" charset="-122"/>
              <a:sym typeface="+mn-ea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华文宋体" panose="02010600040101010101" charset="-122"/>
                <a:sym typeface="+mn-ea"/>
              </a:rPr>
              <a:t>⑤上攻动能：</a:t>
            </a:r>
            <a:r>
              <a:rPr lang="zh-CN" altLang="en-US" sz="1400" dirty="0" smtClean="0">
                <a:latin typeface="+mn-ea"/>
                <a:cs typeface="华文宋体" panose="02010600040101010101" charset="-122"/>
                <a:sym typeface="+mn-ea"/>
              </a:rPr>
              <a:t>风口题材、反弹高度（会不会顶背离死叉，距离下一个压力位）</a:t>
            </a:r>
            <a:endParaRPr lang="zh-CN" altLang="en-US" sz="1400" dirty="0" smtClean="0">
              <a:latin typeface="+mn-ea"/>
              <a:cs typeface="华文宋体" panose="0201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16489"/>
          <a:stretch>
            <a:fillRect/>
          </a:stretch>
        </p:blipFill>
        <p:spPr>
          <a:xfrm>
            <a:off x="3183890" y="1113155"/>
            <a:ext cx="4806315" cy="486981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b="4527"/>
          <a:stretch>
            <a:fillRect/>
          </a:stretch>
        </p:blipFill>
        <p:spPr>
          <a:xfrm>
            <a:off x="314325" y="1113155"/>
            <a:ext cx="2710815" cy="48609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交易细节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58920" y="-15176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死叉末段</a:t>
            </a: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金叉初期</a:t>
            </a:r>
            <a:endParaRPr kumimoji="0" lang="zh-CN" altLang="en-US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325" y="1147445"/>
            <a:ext cx="8996045" cy="1937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左侧买点：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6-8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天，股价回档到支撑位，甚至一度下跌测试支撑力度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rcRect l="1880" t="1521" r="1454" b="2743"/>
          <a:stretch>
            <a:fillRect/>
          </a:stretch>
        </p:blipFill>
        <p:spPr>
          <a:xfrm>
            <a:off x="695325" y="2096770"/>
            <a:ext cx="5320665" cy="42773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4"/>
          <a:srcRect l="1637" t="2471" r="1088" b="3644"/>
          <a:stretch>
            <a:fillRect/>
          </a:stretch>
        </p:blipFill>
        <p:spPr>
          <a:xfrm>
            <a:off x="6273800" y="2096770"/>
            <a:ext cx="5281930" cy="376301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DIAGRAM_VIRTUALLY_FRAME" val="{&quot;height&quot;:158.85,&quot;left&quot;:81.5,&quot;top&quot;:96.05,&quot;width&quot;:795.8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演示</Application>
  <PresentationFormat>宽屏</PresentationFormat>
  <Paragraphs>122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微软雅黑</vt:lpstr>
      <vt:lpstr>华文宋体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661</cp:revision>
  <dcterms:created xsi:type="dcterms:W3CDTF">2019-06-19T02:08:00Z</dcterms:created>
  <dcterms:modified xsi:type="dcterms:W3CDTF">2025-03-24T06:56:25Z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66AD1FA1C67D4010AB819694EA79968A_13</vt:lpwstr>
  </property>
</Properties>
</file>