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8"/>
  </p:handoutMasterIdLst>
  <p:sldIdLst>
    <p:sldId id="263" r:id="rId3"/>
    <p:sldId id="669" r:id="rId4"/>
    <p:sldId id="975" r:id="rId6"/>
    <p:sldId id="977" r:id="rId7"/>
    <p:sldId id="976" r:id="rId8"/>
    <p:sldId id="950" r:id="rId9"/>
    <p:sldId id="973" r:id="rId10"/>
    <p:sldId id="967" r:id="rId11"/>
    <p:sldId id="940" r:id="rId12"/>
    <p:sldId id="273" r:id="rId13"/>
    <p:sldId id="978" r:id="rId14"/>
    <p:sldId id="979" r:id="rId15"/>
    <p:sldId id="980" r:id="rId16"/>
    <p:sldId id="981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9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举例立讯精密、盛宏股份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举例立讯精密、盛宏股份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举例立讯精密、盛宏股份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30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31.pn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32.png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7.xml"/><Relationship Id="rId2" Type="http://schemas.openxmlformats.org/officeDocument/2006/relationships/image" Target="../media/image5.png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6.png"/><Relationship Id="rId17" Type="http://schemas.openxmlformats.org/officeDocument/2006/relationships/comments" Target="../comments/comment1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62.xml"/><Relationship Id="rId14" Type="http://schemas.openxmlformats.org/officeDocument/2006/relationships/comments" Target="../comments/comment2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3.xml"/><Relationship Id="rId10" Type="http://schemas.openxmlformats.org/officeDocument/2006/relationships/image" Target="../media/image14.png"/><Relationship Id="rId1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3.xml"/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2025-03-31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《好股研选》彩蛋周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45" y="907415"/>
            <a:ext cx="9152255" cy="5148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《好股研选》两会活动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90" y="854075"/>
            <a:ext cx="9624060" cy="5413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《好股研选》两会活动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b="15140"/>
          <a:stretch>
            <a:fillRect/>
          </a:stretch>
        </p:blipFill>
        <p:spPr>
          <a:xfrm>
            <a:off x="2294255" y="826135"/>
            <a:ext cx="8388985" cy="52057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943600" y="4793615"/>
            <a:ext cx="4667250" cy="6451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PC</a:t>
            </a:r>
            <a:r>
              <a:rPr lang="zh-CN" altLang="en-US">
                <a:solidFill>
                  <a:schemeClr val="tx1"/>
                </a:solidFill>
              </a:rPr>
              <a:t>端：研究院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经传内参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我的订阅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经点专题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APP</a:t>
            </a:r>
            <a:r>
              <a:rPr lang="zh-CN" altLang="en-US">
                <a:solidFill>
                  <a:schemeClr val="tx1"/>
                </a:solidFill>
              </a:rPr>
              <a:t>端：个人中心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已购产品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内参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专题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5904230" y="85725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2155190" y="822325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4777105" y="5436870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464550" y="550608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27215" y="82169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4358640" y="4491355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8001000" y="115506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6561455" y="106743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04615" y="36830"/>
            <a:ext cx="566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短线王特训营课程安排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" y="873760"/>
            <a:ext cx="11576050" cy="44875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92140" y="3522980"/>
            <a:ext cx="5967095" cy="1962150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ysDot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034" t="6233" b="1704"/>
          <a:stretch>
            <a:fillRect/>
          </a:stretch>
        </p:blipFill>
        <p:spPr>
          <a:xfrm>
            <a:off x="400685" y="1517015"/>
            <a:ext cx="11205845" cy="4966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486535" y="0"/>
            <a:ext cx="922020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40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捕捞细节</a:t>
            </a:r>
            <a:r>
              <a:rPr lang="zh-CN" sz="40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应用细节</a:t>
            </a:r>
            <a:endParaRPr kumimoji="0" lang="zh-CN" sz="4000" b="1" i="0" u="none" strike="noStrike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3980" y="903605"/>
            <a:ext cx="9591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b="1" dirty="0" smtClean="0">
                <a:latin typeface="+mn-ea"/>
                <a:cs typeface="华文宋体" panose="02010600040101010101" charset="-122"/>
                <a:sym typeface="+mn-ea"/>
              </a:rPr>
              <a:t>捕捞季节是一个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短线买卖点指标</a:t>
            </a:r>
            <a:r>
              <a:rPr lang="zh-CN" altLang="en-US" sz="1600" b="1" dirty="0" smtClean="0">
                <a:latin typeface="+mn-ea"/>
                <a:cs typeface="华文宋体" panose="02010600040101010101" charset="-122"/>
                <a:sym typeface="+mn-ea"/>
              </a:rPr>
              <a:t>，适用于个股</a:t>
            </a:r>
            <a:r>
              <a:rPr lang="en-US" altLang="zh-CN" sz="1600" b="1" dirty="0" smtClean="0">
                <a:latin typeface="+mn-ea"/>
                <a:cs typeface="华文宋体" panose="02010600040101010101" charset="-122"/>
                <a:sym typeface="+mn-ea"/>
              </a:rPr>
              <a:t>/</a:t>
            </a:r>
            <a:r>
              <a:rPr lang="zh-CN" altLang="en-US" sz="1600" b="1" dirty="0" smtClean="0">
                <a:latin typeface="+mn-ea"/>
                <a:cs typeface="华文宋体" panose="02010600040101010101" charset="-122"/>
                <a:sym typeface="+mn-ea"/>
              </a:rPr>
              <a:t>板块</a:t>
            </a:r>
            <a:r>
              <a:rPr lang="en-US" altLang="zh-CN" sz="1600" b="1" dirty="0" smtClean="0">
                <a:latin typeface="+mn-ea"/>
                <a:cs typeface="华文宋体" panose="02010600040101010101" charset="-122"/>
                <a:sym typeface="+mn-ea"/>
              </a:rPr>
              <a:t>/</a:t>
            </a:r>
            <a:r>
              <a:rPr lang="zh-CN" altLang="en-US" sz="1600" b="1" dirty="0" smtClean="0">
                <a:latin typeface="+mn-ea"/>
                <a:cs typeface="华文宋体" panose="02010600040101010101" charset="-122"/>
                <a:sym typeface="+mn-ea"/>
              </a:rPr>
              <a:t>指数；优选强势金叉，警惕背离+破位死叉</a:t>
            </a:r>
            <a:r>
              <a:rPr lang="zh-CN" altLang="en-US" sz="1800" b="1" dirty="0" smtClean="0">
                <a:latin typeface="+mn-ea"/>
                <a:cs typeface="华文宋体" panose="02010600040101010101" charset="-122"/>
                <a:sym typeface="+mn-ea"/>
              </a:rPr>
              <a:t>。</a:t>
            </a:r>
            <a:endParaRPr lang="en-US" altLang="zh-CN" sz="1800" b="1" dirty="0" smtClean="0">
              <a:latin typeface="+mn-ea"/>
              <a:cs typeface="华文宋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00685" y="1544955"/>
            <a:ext cx="2815590" cy="1414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买点</a:t>
            </a:r>
            <a:r>
              <a:rPr lang="en-US" altLang="zh-CN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：底背离</a:t>
            </a:r>
            <a:r>
              <a:rPr lang="en-US" altLang="zh-CN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弱金叉</a:t>
            </a: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买点</a:t>
            </a:r>
            <a:r>
              <a:rPr lang="en-US" altLang="zh-CN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：上升回档</a:t>
            </a:r>
            <a:r>
              <a:rPr lang="en-US" altLang="zh-CN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强势金叉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endParaRPr lang="en-US" altLang="zh-CN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买点</a:t>
            </a:r>
            <a:r>
              <a:rPr lang="en-US" altLang="zh-CN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：水上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二次金叉</a:t>
            </a: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买点</a:t>
            </a:r>
            <a:r>
              <a:rPr lang="en-US" altLang="zh-CN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假跌破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弱金叉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300210" y="5396230"/>
            <a:ext cx="2306320" cy="108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卖点1：常态死叉</a:t>
            </a: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卖点2：顶背离死叉</a:t>
            </a: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卖点3：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高位</a:t>
            </a:r>
            <a:r>
              <a:rPr lang="zh-CN" altLang="en-US" sz="1600" spc="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破位死叉</a:t>
            </a: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zh-CN" altLang="en-US" sz="1600" spc="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6275" y="3749675"/>
            <a:ext cx="59309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65" b="1" dirty="0" smtClean="0">
                <a:solidFill>
                  <a:srgbClr val="FF0EFF"/>
                </a:solidFill>
                <a:latin typeface="宋体" panose="02010600030101010101" pitchFamily="2" charset="-122"/>
                <a:sym typeface="+mn-ea"/>
              </a:rPr>
              <a:t>①</a:t>
            </a:r>
            <a:endParaRPr lang="zh-CN" altLang="en-US" sz="1865" b="1" dirty="0" smtClean="0">
              <a:solidFill>
                <a:srgbClr val="FF0E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077335" y="3455670"/>
            <a:ext cx="59309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65" b="1" dirty="0" smtClean="0">
                <a:solidFill>
                  <a:srgbClr val="FF0EFF"/>
                </a:solidFill>
                <a:latin typeface="宋体" panose="02010600030101010101" pitchFamily="2" charset="-122"/>
                <a:sym typeface="+mn-ea"/>
              </a:rPr>
              <a:t>②</a:t>
            </a:r>
            <a:endParaRPr lang="zh-CN" altLang="en-US" sz="1865" b="1" dirty="0" smtClean="0">
              <a:solidFill>
                <a:srgbClr val="FF0E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7917815" y="1517015"/>
            <a:ext cx="59309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65" b="1" dirty="0" smtClean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①</a:t>
            </a:r>
            <a:endParaRPr lang="zh-CN" altLang="en-US" sz="1865" b="1" dirty="0" smtClean="0">
              <a:solidFill>
                <a:srgbClr val="00B05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8510905" y="1895475"/>
            <a:ext cx="59309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65" b="1" dirty="0" smtClean="0">
                <a:solidFill>
                  <a:srgbClr val="00B050"/>
                </a:solidFill>
                <a:latin typeface="宋体" panose="02010600030101010101" pitchFamily="2" charset="-122"/>
                <a:sym typeface="+mn-ea"/>
              </a:rPr>
              <a:t>②</a:t>
            </a:r>
            <a:endParaRPr lang="zh-CN" altLang="en-US" sz="1865" b="1" dirty="0" smtClean="0">
              <a:solidFill>
                <a:srgbClr val="00B05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65800" y="2725420"/>
            <a:ext cx="325755" cy="351790"/>
          </a:xfrm>
          <a:prstGeom prst="ellipse">
            <a:avLst/>
          </a:prstGeom>
          <a:ln w="28575" cmpd="sng">
            <a:solidFill>
              <a:srgbClr val="FF0EFF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0"/>
            </p:custDataLst>
          </p:nvPr>
        </p:nvSpPr>
        <p:spPr>
          <a:xfrm>
            <a:off x="6223635" y="2698750"/>
            <a:ext cx="325755" cy="351790"/>
          </a:xfrm>
          <a:prstGeom prst="ellipse">
            <a:avLst/>
          </a:prstGeom>
          <a:ln w="28575" cmpd="sng">
            <a:solidFill>
              <a:srgbClr val="FF0EFF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5765800" y="3077210"/>
            <a:ext cx="59309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65" b="1" dirty="0" smtClean="0">
                <a:solidFill>
                  <a:srgbClr val="FF0EFF"/>
                </a:solidFill>
                <a:latin typeface="宋体" panose="02010600030101010101" pitchFamily="2" charset="-122"/>
                <a:sym typeface="+mn-ea"/>
              </a:rPr>
              <a:t>④</a:t>
            </a:r>
            <a:endParaRPr lang="zh-CN" altLang="en-US" sz="1865" b="1" dirty="0" smtClean="0">
              <a:solidFill>
                <a:srgbClr val="FF0E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4938395" y="2882900"/>
            <a:ext cx="325755" cy="351790"/>
          </a:xfrm>
          <a:prstGeom prst="ellipse">
            <a:avLst/>
          </a:prstGeom>
          <a:ln w="28575" cmpd="sng">
            <a:solidFill>
              <a:srgbClr val="FF0EFF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4938395" y="3306445"/>
            <a:ext cx="59309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65" b="1" dirty="0" smtClean="0">
                <a:solidFill>
                  <a:srgbClr val="FF0EFF"/>
                </a:solidFill>
                <a:latin typeface="宋体" panose="02010600030101010101" pitchFamily="2" charset="-122"/>
                <a:sym typeface="+mn-ea"/>
              </a:rPr>
              <a:t>③</a:t>
            </a:r>
            <a:endParaRPr lang="zh-CN" altLang="en-US" sz="1865" b="1" dirty="0" smtClean="0">
              <a:solidFill>
                <a:srgbClr val="FF0EFF"/>
              </a:solidFill>
              <a:latin typeface="宋体" panose="02010600030101010101" pitchFamily="2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86535" y="0"/>
            <a:ext cx="922020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40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金叉类型</a:t>
            </a:r>
            <a:endParaRPr kumimoji="0" lang="zh-CN" sz="4000" b="1" i="0" u="none" strike="noStrike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2680" y="893445"/>
            <a:ext cx="13627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底背离金叉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3-5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容易顶背离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00545" y="923925"/>
            <a:ext cx="14243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强势金叉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容易顶背离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80930" y="871220"/>
            <a:ext cx="2193290" cy="812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水上金叉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只有第一天出手机会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1018"/>
          <a:stretch>
            <a:fillRect/>
          </a:stretch>
        </p:blipFill>
        <p:spPr>
          <a:xfrm>
            <a:off x="9740265" y="1702435"/>
            <a:ext cx="2433320" cy="2203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645" y="1701165"/>
            <a:ext cx="2910205" cy="23088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" y="1701165"/>
            <a:ext cx="3070225" cy="230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3755390" y="871220"/>
            <a:ext cx="27914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弱金叉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先看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天后看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什么是积攒的动能未释放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" y="4137025"/>
            <a:ext cx="2734310" cy="22345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645" y="4137025"/>
            <a:ext cx="2910205" cy="22453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8135" y="1677670"/>
            <a:ext cx="2950845" cy="2157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580" y="4046855"/>
            <a:ext cx="2941955" cy="2328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0265" y="4228465"/>
            <a:ext cx="2415540" cy="18923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86535" y="0"/>
            <a:ext cx="922020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40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死叉</a:t>
            </a:r>
            <a:r>
              <a:rPr lang="zh-CN" sz="40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类型</a:t>
            </a:r>
            <a:endParaRPr kumimoji="0" lang="zh-CN" sz="4000" b="1" i="0" u="none" strike="noStrike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8335" y="1223010"/>
            <a:ext cx="1246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常态死叉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低位</a:t>
            </a:r>
            <a:r>
              <a:rPr lang="en-US" altLang="zh-CN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vs</a:t>
            </a: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高位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1760" y="1358265"/>
            <a:ext cx="1414780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顶背离死叉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96580" y="1333500"/>
            <a:ext cx="15386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高位破位死叉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拒绝金叉</a:t>
            </a:r>
            <a:endParaRPr lang="zh-CN" altLang="en-US" sz="1600" spc="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265" y="2073910"/>
            <a:ext cx="3496310" cy="3455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935" y="1990090"/>
            <a:ext cx="3785870" cy="3796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 t="10043" r="38885"/>
          <a:stretch>
            <a:fillRect/>
          </a:stretch>
        </p:blipFill>
        <p:spPr>
          <a:xfrm>
            <a:off x="657860" y="2371090"/>
            <a:ext cx="3027045" cy="30314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5176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左侧买空间</a:t>
            </a:r>
            <a:endParaRPr kumimoji="0" lang="zh-CN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325" y="1147445"/>
            <a:ext cx="8996045" cy="1937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左侧买点：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股价回档到支撑位，甚至一度下跌测试支撑力度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105" t="9436"/>
          <a:stretch>
            <a:fillRect/>
          </a:stretch>
        </p:blipFill>
        <p:spPr>
          <a:xfrm>
            <a:off x="1410970" y="1513205"/>
            <a:ext cx="4384040" cy="275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60" y="4265295"/>
            <a:ext cx="5062855" cy="1765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715" y="884555"/>
            <a:ext cx="4667885" cy="2929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270" y="4467860"/>
            <a:ext cx="4645660" cy="2015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5176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右侧买确定性</a:t>
            </a:r>
            <a:endParaRPr kumimoji="0" lang="zh-CN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2805" y="1111250"/>
            <a:ext cx="8996045" cy="577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右侧买点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：底背离金叉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天，最后是还没有大阳线的弱金叉初期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25" y="1586865"/>
            <a:ext cx="5732145" cy="4249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" y="1586865"/>
            <a:ext cx="3794125" cy="44088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315" y="2199640"/>
            <a:ext cx="2997835" cy="302450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61290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36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金叉末端异动是卖点</a:t>
            </a:r>
            <a:endParaRPr kumimoji="0" lang="zh-CN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415" y="1021080"/>
            <a:ext cx="10488295" cy="706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捕捞金叉顶背离，或金叉末端（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6-8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天），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尤其是此时刚好是上攻至压力位，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这些情况的分时异动拉升偏离分时均价线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个点以上，可以考虑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一半，剩余一半等待日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级别的死叉来临。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95" y="1602105"/>
            <a:ext cx="3940175" cy="45942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40" y="1727200"/>
            <a:ext cx="4485005" cy="43440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3680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40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死叉第一天没看到异动</a:t>
            </a:r>
            <a:endParaRPr kumimoji="0" lang="zh-CN" altLang="en-US" sz="4000" b="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4270" y="875030"/>
            <a:ext cx="5568315" cy="434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捕捞季节日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死叉第一天的首个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分钟图金叉末端止盈出局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2578"/>
          <a:stretch>
            <a:fillRect/>
          </a:stretch>
        </p:blipFill>
        <p:spPr>
          <a:xfrm>
            <a:off x="300990" y="1685290"/>
            <a:ext cx="3796030" cy="43802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25" y="1736725"/>
            <a:ext cx="3746500" cy="42329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3598"/>
          <a:stretch>
            <a:fillRect/>
          </a:stretch>
        </p:blipFill>
        <p:spPr>
          <a:xfrm>
            <a:off x="8350250" y="1685290"/>
            <a:ext cx="3489960" cy="4284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WPS 演示</Application>
  <PresentationFormat>宽屏</PresentationFormat>
  <Paragraphs>111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微软雅黑</vt:lpstr>
      <vt:lpstr>华文宋体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684</cp:revision>
  <dcterms:created xsi:type="dcterms:W3CDTF">2019-06-19T02:08:00Z</dcterms:created>
  <dcterms:modified xsi:type="dcterms:W3CDTF">2025-03-31T06:40:30Z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66AD1FA1C67D4010AB819694EA79968A_13</vt:lpwstr>
  </property>
</Properties>
</file>