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4"/>
  </p:handoutMasterIdLst>
  <p:sldIdLst>
    <p:sldId id="263" r:id="rId3"/>
    <p:sldId id="669" r:id="rId4"/>
    <p:sldId id="985" r:id="rId6"/>
    <p:sldId id="986" r:id="rId7"/>
    <p:sldId id="983" r:id="rId8"/>
    <p:sldId id="984" r:id="rId9"/>
    <p:sldId id="987" r:id="rId10"/>
    <p:sldId id="273" r:id="rId11"/>
    <p:sldId id="981" r:id="rId12"/>
    <p:sldId id="98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7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indent="0"/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6.xml"/><Relationship Id="rId2" Type="http://schemas.openxmlformats.org/officeDocument/2006/relationships/image" Target="../media/image18.png"/><Relationship Id="rId1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7.xml"/><Relationship Id="rId2" Type="http://schemas.openxmlformats.org/officeDocument/2006/relationships/image" Target="../media/image5.png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2.xml"/><Relationship Id="rId5" Type="http://schemas.openxmlformats.org/officeDocument/2006/relationships/image" Target="../media/image2.png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4.xml"/><Relationship Id="rId2" Type="http://schemas.openxmlformats.org/officeDocument/2006/relationships/image" Target="../media/image17.png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实战细节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8685" y="3229610"/>
            <a:ext cx="2090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2025-04-28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《选股体系陪跑营》开营通知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46480" y="878840"/>
            <a:ext cx="9690735" cy="52558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04615" y="36830"/>
            <a:ext cx="566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大盘与策略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17745" y="1387475"/>
            <a:ext cx="2971800" cy="1009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5020" y="3101975"/>
            <a:ext cx="113144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月末：消费、电力、已披露财报或没明显踩雷风险个股、潜伏低位活跃个股短线快进快出、政治局会议预期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5</a:t>
            </a:r>
            <a:r>
              <a:rPr lang="zh-CN" altLang="en-US"/>
              <a:t>月后：风险偏好提升，题材成长风格回暖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978910" y="0"/>
            <a:ext cx="6149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4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月权重抗跌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题材承压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1073150" y="1684655"/>
          <a:ext cx="6000750" cy="36449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685800"/>
                <a:gridCol w="809625"/>
                <a:gridCol w="876300"/>
                <a:gridCol w="885825"/>
              </a:tblGrid>
              <a:tr h="85090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949F"/>
                    </a:solidFill>
                  </a:tcPr>
                </a:tc>
                <a:tc gridSpan="2"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过去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年指数</a:t>
                      </a:r>
                      <a:b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在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月的涨跌幅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949F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表现较佳的指数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949F"/>
                    </a:solidFill>
                  </a:tcPr>
                </a:tc>
                <a:tc gridSpan="2"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过去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年指数</a:t>
                      </a:r>
                      <a:b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在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月的涨跌幅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949F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表现较佳的指数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F949F"/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指数类型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4B7B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平均股价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4B7B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4B7B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4B7B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平均股价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4B7B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4B7B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4B7BE"/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-0.98%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-1.28%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-0.58%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-3.42%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-0.29%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-3.57%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平均股价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-14.54%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-6.31%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10.58%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4.57%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平均股价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7.48%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平均股价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3.99%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平均股价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4.68%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-0.27%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平均股价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-4.15%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-0.40%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-6.54%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-3.04%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-4.14%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-2.74%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-3.60%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0.43%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-5.69%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-2.11%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-9.47%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-1.19%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-2.99%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-0.23%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-5.06%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-0.74%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5400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13.37%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18.51%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上证指数</a:t>
                      </a:r>
                      <a:endParaRPr lang="zh-CN" altLang="en-US" sz="1100" b="0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21.88%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3.83%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平均股价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073900" y="1975485"/>
            <a:ext cx="4390390" cy="2907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过去</a:t>
            </a:r>
            <a:r>
              <a:rPr lang="en-US" altLang="zh-CN" sz="1600" b="1" spc="15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10</a:t>
            </a:r>
            <a:r>
              <a:rPr lang="zh-CN" altLang="en-US" sz="1600" b="1" spc="15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年</a:t>
            </a:r>
            <a:r>
              <a:rPr lang="zh-CN" altLang="en-US" sz="1600" spc="15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：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4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月有</a:t>
            </a:r>
            <a:r>
              <a:rPr lang="en-US" altLang="zh-CN" sz="1600" b="1" spc="15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9</a:t>
            </a:r>
            <a:r>
              <a:rPr lang="zh-CN" altLang="en-US" sz="1600" b="1" spc="15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次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上证指数跑赢平均股价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5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月上证指数和平均股价表现基本持平（</a:t>
            </a:r>
            <a:r>
              <a:rPr lang="zh-CN" altLang="en-US" sz="1600" b="1" spc="15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各有</a:t>
            </a:r>
            <a:r>
              <a:rPr lang="en-US" altLang="zh-CN" sz="1600" b="1" spc="15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5</a:t>
            </a:r>
            <a:r>
              <a:rPr lang="zh-CN" altLang="en-US" sz="1600" b="1" spc="15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次跑赢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）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说明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4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月受业绩披露影响，题材大多数会跑输权重，等待</a:t>
            </a:r>
            <a:r>
              <a:rPr lang="en-US" altLang="zh-CN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5</a:t>
            </a: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月开始才会陆续有题材炒作走强</a:t>
            </a:r>
            <a:endParaRPr lang="zh-CN" altLang="en-US" sz="16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5395" y="969010"/>
            <a:ext cx="3597910" cy="5129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969010"/>
            <a:ext cx="3778885" cy="5129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82100" y="3106420"/>
            <a:ext cx="2465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3.18-4.24</a:t>
            </a:r>
            <a:r>
              <a:rPr lang="zh-CN" altLang="en-US"/>
              <a:t>超跌方向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6</a:t>
            </a:r>
            <a:r>
              <a:rPr lang="zh-CN" altLang="en-US"/>
              <a:t>月有望轮动反弹</a:t>
            </a:r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554095" y="125095"/>
            <a:ext cx="5728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5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月风格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/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方向参考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66795" y="0"/>
            <a:ext cx="547179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交易细节答疑</a:t>
            </a:r>
            <a:r>
              <a:rPr lang="en-US" altLang="zh-CN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endParaRPr kumimoji="0" lang="en-US" altLang="zh-CN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998855" y="1403668"/>
            <a:ext cx="5657850" cy="404812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36473" y="1515745"/>
            <a:ext cx="4086225" cy="17145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336473" y="3687128"/>
            <a:ext cx="4314825" cy="15144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80740" y="76200"/>
            <a:ext cx="5430520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交易细节答疑</a:t>
            </a:r>
            <a:r>
              <a:rPr lang="en-US" altLang="zh-CN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endParaRPr kumimoji="0" lang="en-US" altLang="zh-CN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953136" y="1330643"/>
            <a:ext cx="3676649" cy="9810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3"/>
          <a:srcRect l="4392"/>
          <a:stretch>
            <a:fillRect/>
          </a:stretch>
        </p:blipFill>
        <p:spPr>
          <a:xfrm>
            <a:off x="5903595" y="1047750"/>
            <a:ext cx="5391150" cy="29622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953135" y="2938780"/>
            <a:ext cx="3600450" cy="27622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5"/>
          <a:stretch>
            <a:fillRect/>
          </a:stretch>
        </p:blipFill>
        <p:spPr>
          <a:xfrm>
            <a:off x="5673090" y="4277043"/>
            <a:ext cx="5486400" cy="19907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80740" y="76200"/>
            <a:ext cx="5430520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交易细节答疑</a:t>
            </a:r>
            <a:r>
              <a:rPr lang="en-US" altLang="zh-CN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endParaRPr kumimoji="0" lang="en-US" altLang="zh-CN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1976" t="4387" r="1878" b="6742"/>
          <a:stretch>
            <a:fillRect/>
          </a:stretch>
        </p:blipFill>
        <p:spPr>
          <a:xfrm>
            <a:off x="548640" y="1061085"/>
            <a:ext cx="9332595" cy="3138805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rcRect l="2919" t="3421" r="2437" b="3785"/>
          <a:stretch>
            <a:fillRect/>
          </a:stretch>
        </p:blipFill>
        <p:spPr>
          <a:xfrm>
            <a:off x="4577715" y="3112135"/>
            <a:ext cx="6608445" cy="29108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月末彩蛋活动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936625"/>
            <a:ext cx="9848850" cy="5540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WPS 演示</Application>
  <PresentationFormat>宽屏</PresentationFormat>
  <Paragraphs>209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微软雅黑</vt:lpstr>
      <vt:lpstr>unset</vt:lpstr>
      <vt:lpstr>Segoe Print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713</cp:revision>
  <dcterms:created xsi:type="dcterms:W3CDTF">2019-06-19T02:08:00Z</dcterms:created>
  <dcterms:modified xsi:type="dcterms:W3CDTF">2025-04-28T06:41:40Z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D999F400981F4637A7109E7BA90C4663_13</vt:lpwstr>
  </property>
</Properties>
</file>