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4"/>
  </p:handoutMasterIdLst>
  <p:sldIdLst>
    <p:sldId id="263" r:id="rId3"/>
    <p:sldId id="989" r:id="rId4"/>
    <p:sldId id="1008" r:id="rId6"/>
    <p:sldId id="991" r:id="rId7"/>
    <p:sldId id="1010" r:id="rId8"/>
    <p:sldId id="992" r:id="rId9"/>
    <p:sldId id="1006" r:id="rId10"/>
    <p:sldId id="1007" r:id="rId11"/>
    <p:sldId id="1009" r:id="rId12"/>
    <p:sldId id="273" r:id="rId13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7" name="熊仪_aYju7RJj" initials="熊" lastIdx="0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0B928"/>
    <a:srgbClr val="FF0EFF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86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820344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4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1790701" y="889540"/>
            <a:ext cx="8610598" cy="482398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tags" Target="../tags/tag4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6.png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85.xml"/><Relationship Id="rId5" Type="http://schemas.openxmlformats.org/officeDocument/2006/relationships/image" Target="../media/image2.png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4" Type="http://schemas.openxmlformats.org/officeDocument/2006/relationships/comments" Target="../comments/comment1.xml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3.xml"/><Relationship Id="rId21" Type="http://schemas.openxmlformats.org/officeDocument/2006/relationships/tags" Target="../tags/tag65.xml"/><Relationship Id="rId20" Type="http://schemas.openxmlformats.org/officeDocument/2006/relationships/image" Target="../media/image7.png"/><Relationship Id="rId2" Type="http://schemas.openxmlformats.org/officeDocument/2006/relationships/tags" Target="../tags/tag47.xml"/><Relationship Id="rId19" Type="http://schemas.openxmlformats.org/officeDocument/2006/relationships/tags" Target="../tags/tag64.xml"/><Relationship Id="rId18" Type="http://schemas.openxmlformats.org/officeDocument/2006/relationships/tags" Target="../tags/tag63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tags" Target="../tags/tag46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2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8.xml"/><Relationship Id="rId3" Type="http://schemas.openxmlformats.org/officeDocument/2006/relationships/image" Target="../media/image8.png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7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73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76.xml"/><Relationship Id="rId2" Type="http://schemas.openxmlformats.org/officeDocument/2006/relationships/image" Target="../media/image18.png"/><Relationship Id="rId1" Type="http://schemas.openxmlformats.org/officeDocument/2006/relationships/tags" Target="../tags/tag75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8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ags" Target="../tags/tag77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0.xml"/><Relationship Id="rId2" Type="http://schemas.openxmlformats.org/officeDocument/2006/relationships/image" Target="../media/image21.png"/><Relationship Id="rId1" Type="http://schemas.openxmlformats.org/officeDocument/2006/relationships/tags" Target="../tags/tag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短线王</a:t>
            </a: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买卖</a:t>
            </a: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细节</a:t>
            </a:r>
            <a:endParaRPr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903345"/>
            <a:ext cx="362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A1120619060027</a:t>
            </a:r>
            <a:endParaRPr lang="en-US" altLang="zh-CN" dirty="0">
              <a:solidFill>
                <a:srgbClr val="DDEA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18685" y="3229610"/>
            <a:ext cx="20904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20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2025-06-30</a:t>
            </a:r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盈利模式回顾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2230" y="1300480"/>
            <a:ext cx="6490970" cy="4728210"/>
            <a:chOff x="7702" y="1793"/>
            <a:chExt cx="11137" cy="7941"/>
          </a:xfrm>
        </p:grpSpPr>
        <p:grpSp>
          <p:nvGrpSpPr>
            <p:cNvPr id="10" name="组合 9"/>
            <p:cNvGrpSpPr/>
            <p:nvPr/>
          </p:nvGrpSpPr>
          <p:grpSpPr>
            <a:xfrm>
              <a:off x="8213" y="2163"/>
              <a:ext cx="10061" cy="6630"/>
              <a:chOff x="-80" y="2061"/>
              <a:chExt cx="13490" cy="6497"/>
            </a:xfrm>
          </p:grpSpPr>
          <p:grpSp>
            <p:nvGrpSpPr>
              <p:cNvPr id="44" name="组合 43"/>
              <p:cNvGrpSpPr/>
              <p:nvPr>
                <p:custDataLst>
                  <p:tags r:id="rId3"/>
                </p:custDataLst>
              </p:nvPr>
            </p:nvGrpSpPr>
            <p:grpSpPr>
              <a:xfrm rot="0">
                <a:off x="5266" y="2061"/>
                <a:ext cx="8144" cy="5806"/>
                <a:chOff x="3619341" y="440541"/>
                <a:chExt cx="5203833" cy="3654168"/>
              </a:xfrm>
            </p:grpSpPr>
            <p:sp>
              <p:nvSpPr>
                <p:cNvPr id="47" name="文本框 46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7092808" y="3550095"/>
                  <a:ext cx="1730366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r>
                    <a:rPr lang="zh-CN" altLang="en-US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主力追踪</a:t>
                  </a:r>
                  <a:endParaRPr lang="zh-CN" altLang="en-US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文本框 51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3619341" y="440541"/>
                  <a:ext cx="2042190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pPr algn="r"/>
                  <a:r>
                    <a:rPr lang="zh-CN" altLang="en-US" sz="1900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智能辅助线</a:t>
                  </a:r>
                  <a:endParaRPr lang="zh-CN" altLang="en-US" sz="1900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" name="文本框 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830" y="2446"/>
                <a:ext cx="4336" cy="595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1">
                <a:noAutofit/>
              </a:bodyPr>
              <a:p>
                <a:pPr algn="ct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rPr>
                  <a:t>上升趋势、下降趋势、横盘趋势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4831" y="4604"/>
                <a:ext cx="4246" cy="3262"/>
                <a:chOff x="4019" y="4638"/>
                <a:chExt cx="5679" cy="3962"/>
              </a:xfrm>
            </p:grpSpPr>
            <p:sp>
              <p:nvSpPr>
                <p:cNvPr id="9" name="等腰三角形 8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4019" y="4638"/>
                  <a:ext cx="5679" cy="3962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>
                  <a:normAutofit/>
                </a:bodyPr>
                <a:p>
                  <a:pPr algn="ctr"/>
                  <a:endParaRPr lang="zh-CN" altLang="en-US" sz="1350"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" name="文本框 10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5151" y="6608"/>
                  <a:ext cx="3172" cy="12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炒股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三板斧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9" name="文本框 18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-80" y="7588"/>
                <a:ext cx="2800" cy="970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>
                  <a:lnSpc>
                    <a:spcPct val="140000"/>
                  </a:lnSpc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  <a:sym typeface="+mn-ea"/>
                  </a:rPr>
                  <a:t>强弱金叉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  <a:sym typeface="+mn-ea"/>
                </a:endParaRPr>
              </a:p>
              <a:p>
                <a:pPr algn="r">
                  <a:lnSpc>
                    <a:spcPct val="140000"/>
                  </a:lnSpc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  <a:sym typeface="+mn-ea"/>
                  </a:rPr>
                  <a:t>顶底背离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+mn-ea"/>
                </a:endParaRPr>
              </a:p>
            </p:txBody>
          </p:sp>
          <p:sp>
            <p:nvSpPr>
              <p:cNvPr id="60" name="文本框 59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555" y="7751"/>
                <a:ext cx="2370" cy="807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>
                  <a:lnSpc>
                    <a:spcPct val="160000"/>
                  </a:lnSpc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红肥绿瘦</a:t>
                </a:r>
                <a:r>
                  <a:rPr lang="en-US" altLang="zh-CN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 </a:t>
                </a:r>
                <a:endParaRPr lang="en-US" altLang="zh-CN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</a:endParaRPr>
              </a:p>
              <a:p>
                <a:pPr algn="r">
                  <a:lnSpc>
                    <a:spcPct val="160000"/>
                  </a:lnSpc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回档低吸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2" name="任意多边形 11"/>
              <p:cNvSpPr/>
              <p:nvPr>
                <p:custDataLst>
                  <p:tags r:id="rId11"/>
                </p:custDataLst>
              </p:nvPr>
            </p:nvSpPr>
            <p:spPr>
              <a:xfrm rot="2157230">
                <a:off x="3388" y="6808"/>
                <a:ext cx="2309" cy="1650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BD0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5" name="文本框 6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598" y="7370"/>
                <a:ext cx="1853" cy="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买卖点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任意多边形 13"/>
              <p:cNvSpPr/>
              <p:nvPr>
                <p:custDataLst>
                  <p:tags r:id="rId13"/>
                </p:custDataLst>
              </p:nvPr>
            </p:nvSpPr>
            <p:spPr>
              <a:xfrm rot="2157230">
                <a:off x="8005" y="6797"/>
                <a:ext cx="2252" cy="1637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09D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65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462" y="7370"/>
                <a:ext cx="1217" cy="46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资金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任意多边形 14"/>
              <p:cNvSpPr/>
              <p:nvPr>
                <p:custDataLst>
                  <p:tags r:id="rId15"/>
                </p:custDataLst>
              </p:nvPr>
            </p:nvSpPr>
            <p:spPr>
              <a:xfrm rot="2157230">
                <a:off x="5669" y="3999"/>
                <a:ext cx="2514" cy="1822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F6FC6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 lnSpcReduction="10000"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7" name="文本框 66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6345" y="4602"/>
                <a:ext cx="1500" cy="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趋势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6" name="文本框 15"/>
            <p:cNvSpPr txBox="1"/>
            <p:nvPr>
              <p:custDataLst>
                <p:tags r:id="rId17"/>
              </p:custDataLst>
            </p:nvPr>
          </p:nvSpPr>
          <p:spPr>
            <a:xfrm>
              <a:off x="8121" y="7123"/>
              <a:ext cx="2181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捕捞季节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8"/>
              </p:custDataLst>
            </p:nvPr>
          </p:nvSpPr>
          <p:spPr>
            <a:xfrm>
              <a:off x="12002" y="3347"/>
              <a:ext cx="2468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sz="1900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智能辅助线</a:t>
              </a:r>
              <a:endParaRPr lang="zh-CN" altLang="en-US" sz="1900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9"/>
              </p:custDataLst>
            </p:nvPr>
          </p:nvSpPr>
          <p:spPr>
            <a:xfrm>
              <a:off x="15928" y="7123"/>
              <a:ext cx="2433" cy="765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主力净买额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702" y="1793"/>
              <a:ext cx="11137" cy="7941"/>
            </a:xfrm>
            <a:prstGeom prst="rect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896100" y="1083310"/>
            <a:ext cx="46863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2400" noProof="0" dirty="0">
                <a:solidFill>
                  <a:schemeClr val="tx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盈利模式：上升回档</a:t>
            </a:r>
            <a:endParaRPr lang="zh-CN" altLang="en-US" sz="2400" noProof="0" dirty="0">
              <a:solidFill>
                <a:schemeClr val="tx2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22415" y="1691640"/>
            <a:ext cx="5281295" cy="4359910"/>
          </a:xfrm>
          <a:prstGeom prst="rect">
            <a:avLst/>
          </a:prstGeom>
        </p:spPr>
      </p:pic>
    </p:spTree>
    <p:custDataLst>
      <p:tags r:id="rId2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盈利模式升级版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085" y="1145540"/>
            <a:ext cx="10104120" cy="480441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750820" y="88900"/>
            <a:ext cx="7722235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altLang="zh-CN" sz="40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</a:t>
            </a:r>
            <a:r>
              <a:rPr lang="zh-CN" altLang="en-US" sz="4000" b="1" spc="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主力净买额</a:t>
            </a:r>
            <a:r>
              <a:rPr lang="zh-CN" altLang="en-US" sz="4000" b="1" spc="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的使用细节</a:t>
            </a:r>
            <a:endParaRPr kumimoji="0" lang="zh-CN" altLang="en-US" sz="4000" b="1" i="0" kern="1200" cap="none" spc="50" normalizeH="0" baseline="0" noProof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70685" y="2028825"/>
            <a:ext cx="844423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、优选：红肥绿瘦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缩量回档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箱体震荡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、试盘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线当天最好主力净买额并未明显流出，甚至流入，可以考虑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T+3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、主力净买额低位等高位置的多次吸筹可以注意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、主力净买额高位大阴线，伴随放量，无条件出局离场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750820" y="88900"/>
            <a:ext cx="7722235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altLang="zh-CN" sz="40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</a:t>
            </a:r>
            <a:r>
              <a:rPr lang="zh-CN" altLang="en-US" sz="4000" b="1" spc="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当下策略</a:t>
            </a:r>
            <a:r>
              <a:rPr lang="en-US" altLang="zh-CN" sz="4000" b="1" spc="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kumimoji="0" lang="en-US" altLang="zh-CN" sz="4000" b="1" i="0" kern="1200" cap="none" spc="50" normalizeH="0" baseline="0" noProof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4830" y="1800860"/>
            <a:ext cx="45205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持股待涨吗，警惕轮动追涨</a:t>
            </a:r>
            <a:endParaRPr lang="zh-CN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、优选死叉后期活跃股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395" y="1191260"/>
            <a:ext cx="6618605" cy="375221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85" y="3822700"/>
            <a:ext cx="7877175" cy="246697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573020" y="0"/>
            <a:ext cx="7722235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altLang="zh-CN" sz="40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</a:t>
            </a:r>
            <a:r>
              <a:rPr lang="zh-CN" altLang="en-US" sz="4000" b="1" spc="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买卖点：今天交流案例</a:t>
            </a:r>
            <a:endParaRPr kumimoji="0" lang="zh-CN" altLang="en-US" sz="4000" b="1" i="0" kern="1200" cap="none" spc="5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53512"/>
          <a:stretch>
            <a:fillRect/>
          </a:stretch>
        </p:blipFill>
        <p:spPr>
          <a:xfrm>
            <a:off x="341630" y="1592580"/>
            <a:ext cx="3543300" cy="1155700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55" y="2886075"/>
            <a:ext cx="3457575" cy="34671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4935855" y="987425"/>
            <a:ext cx="2996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为什么我会这么回答</a:t>
            </a:r>
            <a:r>
              <a:rPr lang="en-US" altLang="zh-CN"/>
              <a:t>ta</a:t>
            </a:r>
            <a:r>
              <a:rPr lang="zh-CN" altLang="en-US"/>
              <a:t>们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0" y="1638935"/>
            <a:ext cx="3890645" cy="120713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1140" y="4336415"/>
            <a:ext cx="3916680" cy="170116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7810" y="3107055"/>
            <a:ext cx="3823335" cy="94615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4370" y="1448435"/>
            <a:ext cx="3733800" cy="3267075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5005" y="4973955"/>
            <a:ext cx="3733165" cy="1152525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</p:pic>
    </p:spTree>
    <p:custDataLst>
      <p:tags r:id="rId9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668905" y="0"/>
            <a:ext cx="6308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好股研选栏目回顾</a:t>
            </a:r>
            <a:endParaRPr kumimoji="0" lang="zh-CN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32305" y="81280"/>
            <a:ext cx="84696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</a:t>
            </a:r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《好股研选》手机版查看</a:t>
            </a:r>
            <a:endParaRPr 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t="5661"/>
          <a:stretch>
            <a:fillRect/>
          </a:stretch>
        </p:blipFill>
        <p:spPr>
          <a:xfrm>
            <a:off x="6275705" y="1029970"/>
            <a:ext cx="3166110" cy="53721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t="3394"/>
          <a:stretch>
            <a:fillRect/>
          </a:stretch>
        </p:blipFill>
        <p:spPr>
          <a:xfrm>
            <a:off x="2526665" y="995045"/>
            <a:ext cx="3227705" cy="540766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椭圆 9"/>
          <p:cNvSpPr/>
          <p:nvPr/>
        </p:nvSpPr>
        <p:spPr>
          <a:xfrm>
            <a:off x="5148580" y="5609590"/>
            <a:ext cx="605790" cy="49657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836025" y="5678805"/>
            <a:ext cx="605790" cy="49657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7298690" y="994410"/>
            <a:ext cx="734695" cy="40132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下箭头 13"/>
          <p:cNvSpPr/>
          <p:nvPr/>
        </p:nvSpPr>
        <p:spPr>
          <a:xfrm rot="18960000">
            <a:off x="4730115" y="4664075"/>
            <a:ext cx="154305" cy="103759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下箭头 15"/>
          <p:cNvSpPr/>
          <p:nvPr/>
        </p:nvSpPr>
        <p:spPr>
          <a:xfrm rot="9840000" flipH="1">
            <a:off x="8372475" y="1327785"/>
            <a:ext cx="104775" cy="424053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下箭头 16"/>
          <p:cNvSpPr/>
          <p:nvPr/>
        </p:nvSpPr>
        <p:spPr>
          <a:xfrm rot="2400000">
            <a:off x="6932930" y="1240155"/>
            <a:ext cx="154305" cy="94551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32305" y="81280"/>
            <a:ext cx="84696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</a:t>
            </a:r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《好股研选》手机版查看</a:t>
            </a:r>
            <a:endParaRPr 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01550" cy="69761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334_3*i*0"/>
  <p:tag name="KSO_WM_TEMPLATE_CATEGORY" val="diagram"/>
  <p:tag name="KSO_WM_TEMPLATE_INDEX" val="334"/>
  <p:tag name="KSO_WM_UNIT_INDEX" val="0"/>
</p:tagLst>
</file>

<file path=ppt/tags/tag49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51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1_1"/>
  <p:tag name="KSO_WM_UNIT_ID" val="diagram20187073_1*q_h_a*1_1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52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1"/>
  <p:tag name="KSO_WM_UNIT_ID" val="diagram355_3*q_i*1_1"/>
  <p:tag name="KSO_WM_UNIT_CLEAR" val="1"/>
  <p:tag name="KSO_WM_UNIT_LAYERLEVEL" val="1_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3_1"/>
  <p:tag name="KSO_WM_UNIT_ID" val="diagram20187073_1*q_h_a*1_3_1"/>
  <p:tag name="KSO_WM_UNIT_LAYERLEVEL" val="1_1_1"/>
  <p:tag name="KSO_WM_UNIT_VALUE" val="13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55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2_1"/>
  <p:tag name="KSO_WM_UNIT_ID" val="diagram20187073_1*q_h_a*1_2_1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56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5"/>
  <p:tag name="KSO_WM_UNIT_ID" val="diagram355_3*q_i*1_5"/>
  <p:tag name="KSO_WM_UNIT_CLEAR" val="1"/>
  <p:tag name="KSO_WM_UNIT_LAYERLEVEL" val="1_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2"/>
  <p:tag name="KSO_WM_UNIT_ID" val="diagram355_3*q_i*1_2"/>
  <p:tag name="KSO_WM_UNIT_CLEAR" val="1"/>
  <p:tag name="KSO_WM_UNIT_LAYERLEVEL" val="1_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7"/>
  <p:tag name="KSO_WM_UNIT_ID" val="diagram355_3*q_i*1_7"/>
  <p:tag name="KSO_WM_UNIT_CLEAR" val="1"/>
  <p:tag name="KSO_WM_UNIT_LAYERLEVEL" val="1_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3_1"/>
  <p:tag name="KSO_WM_UNIT_ID" val="diagram334_3*q_h_f*1_3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3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4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6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678</Words>
  <Application>WPS 演示</Application>
  <PresentationFormat>宽屏</PresentationFormat>
  <Paragraphs>79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宋体</vt:lpstr>
      <vt:lpstr>Wingdings</vt:lpstr>
      <vt:lpstr>Wingdings</vt:lpstr>
      <vt:lpstr>思源黑体 CN Light</vt:lpstr>
      <vt:lpstr>黑体</vt:lpstr>
      <vt:lpstr>微软雅黑</vt:lpstr>
      <vt:lpstr>思源黑体 CN Bold</vt:lpstr>
      <vt:lpstr>思源黑体 CN Medium</vt:lpstr>
      <vt:lpstr>思源黑体 CN Normal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A陈小渊</cp:lastModifiedBy>
  <cp:revision>759</cp:revision>
  <dcterms:created xsi:type="dcterms:W3CDTF">2019-06-19T02:08:00Z</dcterms:created>
  <dcterms:modified xsi:type="dcterms:W3CDTF">2025-06-30T06:33:46Z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D999F400981F4637A7109E7BA90C4663_13</vt:lpwstr>
  </property>
</Properties>
</file>