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13"/>
  </p:handoutMasterIdLst>
  <p:sldIdLst>
    <p:sldId id="263" r:id="rId3"/>
    <p:sldId id="989" r:id="rId4"/>
    <p:sldId id="991" r:id="rId6"/>
    <p:sldId id="1015" r:id="rId7"/>
    <p:sldId id="1016" r:id="rId8"/>
    <p:sldId id="992" r:id="rId9"/>
    <p:sldId id="1013" r:id="rId10"/>
    <p:sldId id="1014" r:id="rId11"/>
    <p:sldId id="273" r:id="rId12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7" name="熊仪_aYju7RJj" initials="熊" lastIdx="0" clrIdx="0"/>
  <p:cmAuthor id="8" name="yifei" initials="y" lastIdx="1" clrIdx="7"/>
  <p:cmAuthor id="2" name="kingsoft" initials="k" lastIdx="1" clrIdx="1"/>
  <p:cmAuthor id="9" name="ADMIN" initials="A" lastIdx="1" clrIdx="8"/>
  <p:cmAuthor id="3" name="zhouzean" initials="z" lastIdx="1" clrIdx="2"/>
  <p:cmAuthor id="4" name="李鹏飞_6bQfzI3a" initials="李" lastIdx="0" clrIdx="0"/>
  <p:cmAuthor id="5" name="李晓菲_MZFnUzi6" initials="李" lastIdx="0" clrIdx="0"/>
  <p:cmAuthor id="6" name="小珞_QjMfU7FR" initials="小" lastIdx="0" clrIdx="0"/>
  <p:cmAuthor id="2001" name="骆倩怡_Znauj26B" initials="authorId_382814100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0B928"/>
    <a:srgbClr val="FF0EFF"/>
    <a:srgbClr val="FFFAD7"/>
    <a:srgbClr val="FFFD9C"/>
    <a:srgbClr val="FFFEED"/>
    <a:srgbClr val="FFF5AD"/>
    <a:srgbClr val="FFF9CA"/>
    <a:srgbClr val="FFF4A1"/>
    <a:srgbClr val="F5F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85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83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3:39:35.021" idx="1">
    <p:pos x="10" y="10"/>
    <p:text>启迪环境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>
                <a:sym typeface="+mn-ea"/>
              </a:rPr>
              <a:t>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人永远赚不到</a:t>
            </a:r>
            <a:r>
              <a:rPr lang="en-US" altLang="zh-CN"/>
              <a:t>ta</a:t>
            </a:r>
            <a:r>
              <a:rPr lang="zh-CN" altLang="en-US"/>
              <a:t>认知以外的钱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820344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4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1790701" y="889540"/>
            <a:ext cx="8610598" cy="482398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tags" Target="../tags/tag4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image" Target="../media/image6.png"/><Relationship Id="rId1" Type="http://schemas.openxmlformats.org/officeDocument/2006/relationships/tags" Target="../tags/tag4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54.xml"/><Relationship Id="rId8" Type="http://schemas.openxmlformats.org/officeDocument/2006/relationships/tags" Target="../tags/tag53.xml"/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4" Type="http://schemas.openxmlformats.org/officeDocument/2006/relationships/comments" Target="../comments/comment1.xml"/><Relationship Id="rId23" Type="http://schemas.openxmlformats.org/officeDocument/2006/relationships/notesSlide" Target="../notesSlides/notesSlide1.xml"/><Relationship Id="rId22" Type="http://schemas.openxmlformats.org/officeDocument/2006/relationships/slideLayout" Target="../slideLayouts/slideLayout3.xml"/><Relationship Id="rId21" Type="http://schemas.openxmlformats.org/officeDocument/2006/relationships/tags" Target="../tags/tag65.xml"/><Relationship Id="rId20" Type="http://schemas.openxmlformats.org/officeDocument/2006/relationships/image" Target="../media/image7.png"/><Relationship Id="rId2" Type="http://schemas.openxmlformats.org/officeDocument/2006/relationships/tags" Target="../tags/tag47.xml"/><Relationship Id="rId19" Type="http://schemas.openxmlformats.org/officeDocument/2006/relationships/tags" Target="../tags/tag64.xml"/><Relationship Id="rId18" Type="http://schemas.openxmlformats.org/officeDocument/2006/relationships/tags" Target="../tags/tag63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tags" Target="../tags/tag56.xml"/><Relationship Id="rId10" Type="http://schemas.openxmlformats.org/officeDocument/2006/relationships/tags" Target="../tags/tag55.xml"/><Relationship Id="rId1" Type="http://schemas.openxmlformats.org/officeDocument/2006/relationships/tags" Target="../tags/tag46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7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66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9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ags" Target="../tags/tag68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1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7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7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tags" Target="../tags/tag72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5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tags" Target="../tags/tag74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77.xml"/><Relationship Id="rId2" Type="http://schemas.openxmlformats.org/officeDocument/2006/relationships/image" Target="../media/image23.png"/><Relationship Id="rId1" Type="http://schemas.openxmlformats.org/officeDocument/2006/relationships/tags" Target="../tags/tag7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82.xml"/><Relationship Id="rId5" Type="http://schemas.openxmlformats.org/officeDocument/2006/relationships/image" Target="../media/image2.png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70635" y="1350645"/>
            <a:ext cx="9650730" cy="2168525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短线王</a:t>
            </a:r>
            <a:r>
              <a:rPr 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买卖</a:t>
            </a:r>
            <a:r>
              <a:rPr 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细节</a:t>
            </a:r>
            <a:endParaRPr sz="44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r"/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6" name="图片 5" descr="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707005" y="38557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2707005" y="39033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 dirty="0">
                <a:solidFill>
                  <a:srgbClr val="DDEA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梁洁云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6392545" y="3903345"/>
            <a:ext cx="36239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A1120619060027</a:t>
            </a:r>
            <a:endParaRPr lang="en-US" altLang="zh-CN" dirty="0">
              <a:solidFill>
                <a:srgbClr val="DDEA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18685" y="3229610"/>
            <a:ext cx="209042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r"/>
            <a:r>
              <a:rPr lang="en-US" altLang="zh-CN" sz="20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2025-07-14</a:t>
            </a:r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61640" y="-635"/>
            <a:ext cx="6810375" cy="6127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盈利模式回顾</a:t>
            </a:r>
            <a:endParaRPr kumimoji="0" lang="zh-CN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2230" y="1300480"/>
            <a:ext cx="6490970" cy="4728210"/>
            <a:chOff x="7702" y="1793"/>
            <a:chExt cx="11137" cy="7941"/>
          </a:xfrm>
        </p:grpSpPr>
        <p:grpSp>
          <p:nvGrpSpPr>
            <p:cNvPr id="10" name="组合 9"/>
            <p:cNvGrpSpPr/>
            <p:nvPr/>
          </p:nvGrpSpPr>
          <p:grpSpPr>
            <a:xfrm>
              <a:off x="8213" y="2163"/>
              <a:ext cx="10061" cy="6630"/>
              <a:chOff x="-80" y="2061"/>
              <a:chExt cx="13490" cy="6497"/>
            </a:xfrm>
          </p:grpSpPr>
          <p:grpSp>
            <p:nvGrpSpPr>
              <p:cNvPr id="44" name="组合 43"/>
              <p:cNvGrpSpPr/>
              <p:nvPr>
                <p:custDataLst>
                  <p:tags r:id="rId3"/>
                </p:custDataLst>
              </p:nvPr>
            </p:nvGrpSpPr>
            <p:grpSpPr>
              <a:xfrm rot="0">
                <a:off x="5266" y="2061"/>
                <a:ext cx="8144" cy="5806"/>
                <a:chOff x="3619341" y="440541"/>
                <a:chExt cx="5203833" cy="3654168"/>
              </a:xfrm>
            </p:grpSpPr>
            <p:sp>
              <p:nvSpPr>
                <p:cNvPr id="47" name="文本框 46"/>
                <p:cNvSpPr txBox="1"/>
                <p:nvPr>
                  <p:custDataLst>
                    <p:tags r:id="rId4"/>
                  </p:custDataLst>
                </p:nvPr>
              </p:nvSpPr>
              <p:spPr>
                <a:xfrm>
                  <a:off x="7092808" y="3550095"/>
                  <a:ext cx="1730366" cy="544614"/>
                </a:xfrm>
                <a:prstGeom prst="rect">
                  <a:avLst/>
                </a:prstGeom>
                <a:noFill/>
              </p:spPr>
              <p:txBody>
                <a:bodyPr wrap="square" lIns="67500" tIns="35100" rIns="67500" bIns="35100" rtlCol="0" anchor="ctr" anchorCtr="0">
                  <a:noAutofit/>
                </a:bodyPr>
                <a:p>
                  <a:r>
                    <a:rPr lang="zh-CN" altLang="en-US" b="1" dirty="0">
                      <a:solidFill>
                        <a:schemeClr val="bg1"/>
                      </a:solidFill>
                      <a:sym typeface="Arial" panose="020B0604020202020204" pitchFamily="34" charset="0"/>
                    </a:rPr>
                    <a:t>主力追踪</a:t>
                  </a:r>
                  <a:endParaRPr lang="zh-CN" altLang="en-US" b="1" dirty="0">
                    <a:solidFill>
                      <a:schemeClr val="bg1"/>
                    </a:solidFill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2" name="文本框 51"/>
                <p:cNvSpPr txBox="1"/>
                <p:nvPr>
                  <p:custDataLst>
                    <p:tags r:id="rId5"/>
                  </p:custDataLst>
                </p:nvPr>
              </p:nvSpPr>
              <p:spPr>
                <a:xfrm>
                  <a:off x="3619341" y="440541"/>
                  <a:ext cx="2042190" cy="544614"/>
                </a:xfrm>
                <a:prstGeom prst="rect">
                  <a:avLst/>
                </a:prstGeom>
                <a:noFill/>
              </p:spPr>
              <p:txBody>
                <a:bodyPr wrap="square" lIns="67500" tIns="35100" rIns="67500" bIns="35100" rtlCol="0" anchor="ctr" anchorCtr="0">
                  <a:noAutofit/>
                </a:bodyPr>
                <a:p>
                  <a:pPr algn="r"/>
                  <a:r>
                    <a:rPr lang="zh-CN" altLang="en-US" sz="1900" b="1" dirty="0">
                      <a:solidFill>
                        <a:schemeClr val="bg1"/>
                      </a:solidFill>
                      <a:sym typeface="Arial" panose="020B0604020202020204" pitchFamily="34" charset="0"/>
                    </a:rPr>
                    <a:t>智能辅助线</a:t>
                  </a:r>
                  <a:endParaRPr lang="zh-CN" altLang="en-US" sz="1900" b="1" dirty="0">
                    <a:solidFill>
                      <a:schemeClr val="bg1"/>
                    </a:solidFill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8" name="文本框 7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4830" y="2446"/>
                <a:ext cx="4336" cy="595"/>
              </a:xfrm>
              <a:prstGeom prst="rect">
                <a:avLst/>
              </a:prstGeom>
              <a:noFill/>
            </p:spPr>
            <p:txBody>
              <a:bodyPr wrap="none" lIns="67500" tIns="35100" rIns="67500" bIns="35100" anchor="ctr" anchorCtr="1">
                <a:noAutofit/>
              </a:bodyPr>
              <a:p>
                <a:pPr algn="ctr"/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rPr>
                  <a:t>上升趋势、下降趋势、横盘趋势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endParaRPr>
              </a:p>
            </p:txBody>
          </p:sp>
          <p:grpSp>
            <p:nvGrpSpPr>
              <p:cNvPr id="64" name="组合 63"/>
              <p:cNvGrpSpPr/>
              <p:nvPr/>
            </p:nvGrpSpPr>
            <p:grpSpPr>
              <a:xfrm>
                <a:off x="4831" y="4604"/>
                <a:ext cx="4246" cy="3262"/>
                <a:chOff x="4019" y="4638"/>
                <a:chExt cx="5679" cy="3962"/>
              </a:xfrm>
            </p:grpSpPr>
            <p:sp>
              <p:nvSpPr>
                <p:cNvPr id="9" name="等腰三角形 8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4019" y="4638"/>
                  <a:ext cx="5679" cy="3962"/>
                </a:xfrm>
                <a:prstGeom prst="triangle">
                  <a:avLst/>
                </a:prstGeom>
                <a:noFill/>
                <a:ln w="12700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>
                  <a:normAutofit/>
                </a:bodyPr>
                <a:p>
                  <a:pPr algn="ctr"/>
                  <a:endParaRPr lang="zh-CN" altLang="en-US" sz="1350"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" name="文本框 10"/>
                <p:cNvSpPr txBox="1"/>
                <p:nvPr>
                  <p:custDataLst>
                    <p:tags r:id="rId8"/>
                  </p:custDataLst>
                </p:nvPr>
              </p:nvSpPr>
              <p:spPr>
                <a:xfrm>
                  <a:off x="5151" y="6608"/>
                  <a:ext cx="3172" cy="12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algn="ctr"/>
                  <a:r>
                    <a:rPr lang="en-US" altLang="zh-CN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  </a:t>
                  </a:r>
                  <a:r>
                    <a:rPr lang="zh-CN" altLang="en-US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炒股</a:t>
                  </a:r>
                  <a:endParaRPr lang="zh-CN" altLang="en-US" b="1">
                    <a:solidFill>
                      <a:srgbClr val="0070C0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  <a:p>
                  <a:pPr algn="ctr"/>
                  <a:r>
                    <a:rPr lang="en-US" altLang="zh-CN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  </a:t>
                  </a:r>
                  <a:r>
                    <a:rPr lang="zh-CN" altLang="en-US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三板斧</a:t>
                  </a:r>
                  <a:endParaRPr lang="zh-CN" altLang="en-US" b="1">
                    <a:solidFill>
                      <a:srgbClr val="0070C0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19" name="文本框 18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-80" y="7588"/>
                <a:ext cx="2800" cy="970"/>
              </a:xfrm>
              <a:prstGeom prst="rect">
                <a:avLst/>
              </a:prstGeom>
              <a:noFill/>
            </p:spPr>
            <p:txBody>
              <a:bodyPr wrap="none" lIns="67500" tIns="35100" rIns="67500" bIns="35100" anchor="ctr" anchorCtr="0">
                <a:noAutofit/>
              </a:bodyPr>
              <a:p>
                <a:pPr algn="r">
                  <a:lnSpc>
                    <a:spcPct val="140000"/>
                  </a:lnSpc>
                </a:pPr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  <a:sym typeface="+mn-ea"/>
                  </a:rPr>
                  <a:t>强弱金叉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ea typeface="微软雅黑" panose="020B0503020204020204" charset="-122"/>
                  <a:sym typeface="+mn-ea"/>
                </a:endParaRPr>
              </a:p>
              <a:p>
                <a:pPr algn="r">
                  <a:lnSpc>
                    <a:spcPct val="140000"/>
                  </a:lnSpc>
                </a:pPr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  <a:sym typeface="+mn-ea"/>
                  </a:rPr>
                  <a:t>顶底背离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+mn-ea"/>
                </a:endParaRPr>
              </a:p>
            </p:txBody>
          </p:sp>
          <p:sp>
            <p:nvSpPr>
              <p:cNvPr id="60" name="文本框 59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555" y="7751"/>
                <a:ext cx="2370" cy="807"/>
              </a:xfrm>
              <a:prstGeom prst="rect">
                <a:avLst/>
              </a:prstGeom>
              <a:noFill/>
            </p:spPr>
            <p:txBody>
              <a:bodyPr wrap="none" lIns="67500" tIns="35100" rIns="67500" bIns="35100" anchor="ctr" anchorCtr="0">
                <a:noAutofit/>
              </a:bodyPr>
              <a:p>
                <a:pPr algn="r">
                  <a:lnSpc>
                    <a:spcPct val="160000"/>
                  </a:lnSpc>
                  <a:buClrTx/>
                  <a:buSzTx/>
                  <a:buFontTx/>
                </a:pPr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</a:rPr>
                  <a:t>红肥绿瘦</a:t>
                </a:r>
                <a:r>
                  <a:rPr lang="en-US" altLang="zh-CN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</a:rPr>
                  <a:t> </a:t>
                </a:r>
                <a:endParaRPr lang="en-US" altLang="zh-CN" sz="1400" dirty="0">
                  <a:solidFill>
                    <a:schemeClr val="accent2">
                      <a:lumMod val="75000"/>
                    </a:schemeClr>
                  </a:solidFill>
                  <a:ea typeface="微软雅黑" panose="020B0503020204020204" charset="-122"/>
                </a:endParaRPr>
              </a:p>
              <a:p>
                <a:pPr algn="r">
                  <a:lnSpc>
                    <a:spcPct val="160000"/>
                  </a:lnSpc>
                  <a:buClrTx/>
                  <a:buSzTx/>
                  <a:buFontTx/>
                </a:pPr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</a:rPr>
                  <a:t>回档低吸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ea typeface="微软雅黑" panose="020B0503020204020204" charset="-122"/>
                </a:endParaRPr>
              </a:p>
            </p:txBody>
          </p:sp>
          <p:sp>
            <p:nvSpPr>
              <p:cNvPr id="12" name="任意多边形 11"/>
              <p:cNvSpPr/>
              <p:nvPr>
                <p:custDataLst>
                  <p:tags r:id="rId11"/>
                </p:custDataLst>
              </p:nvPr>
            </p:nvSpPr>
            <p:spPr>
              <a:xfrm rot="2157230">
                <a:off x="3388" y="6808"/>
                <a:ext cx="2309" cy="1650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rgbClr val="0BD0D9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210073" tIns="210073" rIns="210073" bIns="210073" numCol="1" spcCol="1270" anchor="ctr" anchorCtr="0">
                <a:normAutofit/>
              </a:bodyPr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>
                  <a:sym typeface="Arial" panose="020B0604020202020204" pitchFamily="34" charset="0"/>
                </a:endParaRPr>
              </a:p>
            </p:txBody>
          </p:sp>
          <p:sp>
            <p:nvSpPr>
              <p:cNvPr id="65" name="文本框 64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3598" y="7370"/>
                <a:ext cx="1853" cy="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买卖点</a:t>
                </a:r>
                <a:endParaRPr lang="zh-CN" altLang="en-US" sz="15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4" name="任意多边形 13"/>
              <p:cNvSpPr/>
              <p:nvPr>
                <p:custDataLst>
                  <p:tags r:id="rId13"/>
                </p:custDataLst>
              </p:nvPr>
            </p:nvSpPr>
            <p:spPr>
              <a:xfrm rot="2157230">
                <a:off x="8005" y="6797"/>
                <a:ext cx="2252" cy="1637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rgbClr val="009DD9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210073" tIns="210073" rIns="210073" bIns="210073" numCol="1" spcCol="1270" anchor="ctr" anchorCtr="0">
                <a:normAutofit/>
              </a:bodyPr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>
                  <a:sym typeface="Arial" panose="020B0604020202020204" pitchFamily="34" charset="0"/>
                </a:endParaRPr>
              </a:p>
            </p:txBody>
          </p:sp>
          <p:sp>
            <p:nvSpPr>
              <p:cNvPr id="66" name="文本框 65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8462" y="7370"/>
                <a:ext cx="1217" cy="46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资金</a:t>
                </a:r>
                <a:endParaRPr lang="zh-CN" altLang="en-US" sz="15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5" name="任意多边形 14"/>
              <p:cNvSpPr/>
              <p:nvPr>
                <p:custDataLst>
                  <p:tags r:id="rId15"/>
                </p:custDataLst>
              </p:nvPr>
            </p:nvSpPr>
            <p:spPr>
              <a:xfrm rot="2157230">
                <a:off x="5669" y="3999"/>
                <a:ext cx="2514" cy="1822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rgbClr val="0F6FC6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210073" tIns="210073" rIns="210073" bIns="210073" numCol="1" spcCol="1270" anchor="ctr" anchorCtr="0">
                <a:normAutofit lnSpcReduction="10000"/>
              </a:bodyPr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>
                  <a:sym typeface="Arial" panose="020B0604020202020204" pitchFamily="34" charset="0"/>
                </a:endParaRPr>
              </a:p>
            </p:txBody>
          </p:sp>
          <p:sp>
            <p:nvSpPr>
              <p:cNvPr id="67" name="文本框 66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6345" y="4602"/>
                <a:ext cx="1500" cy="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趋势</a:t>
                </a:r>
                <a:endParaRPr lang="zh-CN" altLang="en-US" sz="15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16" name="文本框 15"/>
            <p:cNvSpPr txBox="1"/>
            <p:nvPr>
              <p:custDataLst>
                <p:tags r:id="rId17"/>
              </p:custDataLst>
            </p:nvPr>
          </p:nvSpPr>
          <p:spPr>
            <a:xfrm>
              <a:off x="8121" y="7123"/>
              <a:ext cx="2181" cy="682"/>
            </a:xfrm>
            <a:prstGeom prst="rect">
              <a:avLst/>
            </a:prstGeom>
            <a:noFill/>
          </p:spPr>
          <p:txBody>
            <a:bodyPr wrap="square" lIns="67500" tIns="35100" rIns="67500" bIns="35100" rtlCol="0" anchor="ctr" anchorCtr="0">
              <a:noAutofit/>
            </a:bodyPr>
            <a:p>
              <a:pPr algn="r"/>
              <a:r>
                <a:rPr lang="zh-CN" altLang="en-US" b="1" dirty="0">
                  <a:solidFill>
                    <a:srgbClr val="0070C0"/>
                  </a:solidFill>
                  <a:sym typeface="Arial" panose="020B0604020202020204" pitchFamily="34" charset="0"/>
                </a:rPr>
                <a:t>捕捞季节</a:t>
              </a:r>
              <a:endParaRPr lang="zh-CN" altLang="en-US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7" name="文本框 16"/>
            <p:cNvSpPr txBox="1"/>
            <p:nvPr>
              <p:custDataLst>
                <p:tags r:id="rId18"/>
              </p:custDataLst>
            </p:nvPr>
          </p:nvSpPr>
          <p:spPr>
            <a:xfrm>
              <a:off x="12002" y="3347"/>
              <a:ext cx="2468" cy="682"/>
            </a:xfrm>
            <a:prstGeom prst="rect">
              <a:avLst/>
            </a:prstGeom>
            <a:noFill/>
          </p:spPr>
          <p:txBody>
            <a:bodyPr wrap="square" lIns="67500" tIns="35100" rIns="67500" bIns="35100" rtlCol="0" anchor="ctr" anchorCtr="0">
              <a:noAutofit/>
            </a:bodyPr>
            <a:p>
              <a:pPr algn="r"/>
              <a:r>
                <a:rPr lang="zh-CN" altLang="en-US" sz="1900" b="1" dirty="0">
                  <a:solidFill>
                    <a:srgbClr val="0070C0"/>
                  </a:solidFill>
                  <a:sym typeface="Arial" panose="020B0604020202020204" pitchFamily="34" charset="0"/>
                </a:rPr>
                <a:t>智能辅助线</a:t>
              </a:r>
              <a:endParaRPr lang="zh-CN" altLang="en-US" sz="1900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8" name="文本框 17"/>
            <p:cNvSpPr txBox="1"/>
            <p:nvPr>
              <p:custDataLst>
                <p:tags r:id="rId19"/>
              </p:custDataLst>
            </p:nvPr>
          </p:nvSpPr>
          <p:spPr>
            <a:xfrm>
              <a:off x="15928" y="7123"/>
              <a:ext cx="2433" cy="765"/>
            </a:xfrm>
            <a:prstGeom prst="rect">
              <a:avLst/>
            </a:prstGeom>
            <a:noFill/>
          </p:spPr>
          <p:txBody>
            <a:bodyPr wrap="square" lIns="67500" tIns="35100" rIns="67500" bIns="35100" rtlCol="0" anchor="ctr" anchorCtr="0">
              <a:noAutofit/>
            </a:bodyPr>
            <a:p>
              <a:pPr algn="ctr"/>
              <a:r>
                <a:rPr lang="zh-CN" altLang="en-US" b="1" dirty="0">
                  <a:solidFill>
                    <a:srgbClr val="0070C0"/>
                  </a:solidFill>
                  <a:sym typeface="Arial" panose="020B0604020202020204" pitchFamily="34" charset="0"/>
                </a:rPr>
                <a:t>主力净买额</a:t>
              </a:r>
              <a:endParaRPr lang="zh-CN" altLang="en-US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7702" y="1793"/>
              <a:ext cx="11137" cy="7941"/>
            </a:xfrm>
            <a:prstGeom prst="rect">
              <a:avLst/>
            </a:prstGeom>
            <a:no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6896100" y="1083310"/>
            <a:ext cx="46863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2400" noProof="0" dirty="0">
                <a:solidFill>
                  <a:schemeClr val="tx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盈利模式：上升回档</a:t>
            </a:r>
            <a:endParaRPr lang="zh-CN" altLang="en-US" sz="2400" noProof="0" dirty="0">
              <a:solidFill>
                <a:schemeClr val="tx2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622415" y="1691640"/>
            <a:ext cx="5281295" cy="4359910"/>
          </a:xfrm>
          <a:prstGeom prst="rect">
            <a:avLst/>
          </a:prstGeom>
        </p:spPr>
      </p:pic>
    </p:spTree>
    <p:custDataLst>
      <p:tags r:id="rId2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750820" y="88900"/>
            <a:ext cx="7722235" cy="7042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l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en-US" altLang="zh-CN" sz="4000" spc="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</a:t>
            </a:r>
            <a:r>
              <a:rPr lang="zh-CN" sz="4000" b="1" spc="5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主力净买额</a:t>
            </a:r>
            <a:endParaRPr kumimoji="0" lang="zh-CN" sz="4000" b="1" i="0" kern="1200" cap="none" spc="50" normalizeH="0" baseline="0" noProof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7" name="图片 6"/>
          <p:cNvPicPr/>
          <p:nvPr/>
        </p:nvPicPr>
        <p:blipFill>
          <a:blip r:embed="rId2"/>
          <a:srcRect l="1831" t="1989" r="1553" b="2745"/>
          <a:stretch>
            <a:fillRect/>
          </a:stretch>
        </p:blipFill>
        <p:spPr>
          <a:xfrm>
            <a:off x="250190" y="1170305"/>
            <a:ext cx="4241800" cy="418782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" name="图片 7"/>
          <p:cNvPicPr/>
          <p:nvPr/>
        </p:nvPicPr>
        <p:blipFill>
          <a:blip r:embed="rId3"/>
          <a:srcRect l="13116" t="2785" r="1354" b="2245"/>
          <a:stretch>
            <a:fillRect/>
          </a:stretch>
        </p:blipFill>
        <p:spPr>
          <a:xfrm>
            <a:off x="3989070" y="1914525"/>
            <a:ext cx="4214495" cy="406844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9" name="文本框 8"/>
          <p:cNvSpPr txBox="1"/>
          <p:nvPr/>
        </p:nvSpPr>
        <p:spPr>
          <a:xfrm>
            <a:off x="1474470" y="5542280"/>
            <a:ext cx="17938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红肥绿瘦吃波段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879975" y="6112510"/>
            <a:ext cx="22656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高位大绿柱警惕出货</a:t>
            </a:r>
            <a:endParaRPr lang="zh-CN" altLang="en-US"/>
          </a:p>
        </p:txBody>
      </p:sp>
      <p:pic>
        <p:nvPicPr>
          <p:cNvPr id="11" name="图片 10"/>
          <p:cNvPicPr/>
          <p:nvPr/>
        </p:nvPicPr>
        <p:blipFill>
          <a:blip r:embed="rId4"/>
          <a:srcRect l="27844" t="2189" r="3561" b="4613"/>
          <a:stretch>
            <a:fillRect/>
          </a:stretch>
        </p:blipFill>
        <p:spPr>
          <a:xfrm>
            <a:off x="8258810" y="1106805"/>
            <a:ext cx="3388360" cy="351536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2" name="文本框 11"/>
          <p:cNvSpPr txBox="1"/>
          <p:nvPr/>
        </p:nvSpPr>
        <p:spPr>
          <a:xfrm>
            <a:off x="8656320" y="5062855"/>
            <a:ext cx="27476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低位大红柱关注回档机会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750820" y="88900"/>
            <a:ext cx="7722235" cy="7042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l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en-US" altLang="zh-CN" sz="4000" spc="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</a:t>
            </a:r>
            <a:r>
              <a:rPr lang="zh-CN" sz="4000" b="1" spc="5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主力追踪线</a:t>
            </a:r>
            <a:endParaRPr kumimoji="0" lang="zh-CN" sz="4000" b="1" i="0" kern="1200" cap="none" spc="50" normalizeH="0" baseline="0" noProof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rcRect l="1593" t="1900" r="1440" b="4225"/>
          <a:stretch>
            <a:fillRect/>
          </a:stretch>
        </p:blipFill>
        <p:spPr>
          <a:xfrm>
            <a:off x="1058545" y="1216660"/>
            <a:ext cx="4405630" cy="407797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图片 4"/>
          <p:cNvPicPr/>
          <p:nvPr/>
        </p:nvPicPr>
        <p:blipFill>
          <a:blip r:embed="rId3"/>
          <a:srcRect l="1811" t="1429" r="1188" b="4177"/>
          <a:stretch>
            <a:fillRect/>
          </a:stretch>
        </p:blipFill>
        <p:spPr>
          <a:xfrm>
            <a:off x="6007735" y="1424940"/>
            <a:ext cx="5061585" cy="421449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750820" y="88900"/>
            <a:ext cx="7722235" cy="7042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l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en-US" altLang="zh-CN" sz="4000" spc="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</a:t>
            </a:r>
            <a:r>
              <a:rPr lang="zh-CN" sz="4000" b="1" spc="5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资金选股</a:t>
            </a:r>
            <a:endParaRPr kumimoji="0" lang="zh-CN" sz="4000" b="1" i="0" kern="1200" cap="none" spc="50" normalizeH="0" baseline="0" noProof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5" name="图片 4"/>
          <p:cNvPicPr/>
          <p:nvPr/>
        </p:nvPicPr>
        <p:blipFill>
          <a:blip r:embed="rId2"/>
          <a:srcRect l="994" t="1564" r="1676" b="3495"/>
          <a:stretch>
            <a:fillRect/>
          </a:stretch>
        </p:blipFill>
        <p:spPr>
          <a:xfrm>
            <a:off x="513715" y="1261745"/>
            <a:ext cx="5531485" cy="493268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图片 5"/>
          <p:cNvPicPr/>
          <p:nvPr/>
        </p:nvPicPr>
        <p:blipFill>
          <a:blip r:embed="rId3"/>
          <a:srcRect l="1416" t="1452" r="1446" b="6255"/>
          <a:stretch>
            <a:fillRect/>
          </a:stretch>
        </p:blipFill>
        <p:spPr>
          <a:xfrm>
            <a:off x="6654165" y="989330"/>
            <a:ext cx="4723765" cy="536829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" name="图片 1"/>
          <p:cNvPicPr/>
          <p:nvPr/>
        </p:nvPicPr>
        <p:blipFill>
          <a:blip r:embed="rId4"/>
          <a:srcRect l="2834" t="2580" r="4457" b="3155"/>
          <a:stretch>
            <a:fillRect/>
          </a:stretch>
        </p:blipFill>
        <p:spPr>
          <a:xfrm>
            <a:off x="4401185" y="2274570"/>
            <a:ext cx="3970020" cy="279781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573020" y="0"/>
            <a:ext cx="7722235" cy="7042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l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en-US" altLang="zh-CN" sz="4000" spc="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</a:t>
            </a:r>
            <a:r>
              <a:rPr lang="zh-CN" altLang="en-US" sz="4000" b="1" spc="5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买卖点：今天交流案例</a:t>
            </a:r>
            <a:endParaRPr kumimoji="0" lang="zh-CN" altLang="en-US" sz="4000" b="1" i="0" kern="1200" cap="none" spc="5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35855" y="851535"/>
            <a:ext cx="29965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为什么我会这么回答</a:t>
            </a:r>
            <a:r>
              <a:rPr lang="en-US" altLang="zh-CN"/>
              <a:t>ta</a:t>
            </a:r>
            <a:r>
              <a:rPr lang="zh-CN" altLang="en-US"/>
              <a:t>们</a:t>
            </a:r>
            <a:endParaRPr lang="zh-CN" altLang="en-US"/>
          </a:p>
        </p:txBody>
      </p:sp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868045" y="1443038"/>
            <a:ext cx="3333750" cy="1323975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3" name="图片 2"/>
          <p:cNvPicPr/>
          <p:nvPr/>
        </p:nvPicPr>
        <p:blipFill>
          <a:blip r:embed="rId3"/>
          <a:stretch>
            <a:fillRect/>
          </a:stretch>
        </p:blipFill>
        <p:spPr>
          <a:xfrm>
            <a:off x="996315" y="3085783"/>
            <a:ext cx="3695700" cy="2466975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9" name="图片 8"/>
          <p:cNvPicPr/>
          <p:nvPr/>
        </p:nvPicPr>
        <p:blipFill>
          <a:blip r:embed="rId4"/>
          <a:stretch>
            <a:fillRect/>
          </a:stretch>
        </p:blipFill>
        <p:spPr>
          <a:xfrm>
            <a:off x="5026343" y="1443038"/>
            <a:ext cx="3381375" cy="1685925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12" name="图片 11"/>
          <p:cNvPicPr/>
          <p:nvPr/>
        </p:nvPicPr>
        <p:blipFill>
          <a:blip r:embed="rId5"/>
          <a:stretch>
            <a:fillRect/>
          </a:stretch>
        </p:blipFill>
        <p:spPr>
          <a:xfrm>
            <a:off x="4935538" y="3429000"/>
            <a:ext cx="3590925" cy="2476500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668905" y="0"/>
            <a:ext cx="63080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        </a:t>
            </a:r>
            <a:r>
              <a:rPr kumimoji="0" lang="zh-CN" sz="3600" b="1" i="0" kern="1200" cap="none" spc="0" normalizeH="0" baseline="0">
                <a:solidFill>
                  <a:schemeClr val="bg1"/>
                </a:solidFill>
              </a:rPr>
              <a:t>好股研选栏目活动</a:t>
            </a:r>
            <a:endParaRPr kumimoji="0" lang="zh-CN" sz="36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rcRect l="3350" t="6130" r="35897" b="4417"/>
          <a:stretch>
            <a:fillRect/>
          </a:stretch>
        </p:blipFill>
        <p:spPr>
          <a:xfrm>
            <a:off x="8976995" y="3521075"/>
            <a:ext cx="2651760" cy="20891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t="1620" b="12153"/>
          <a:stretch>
            <a:fillRect/>
          </a:stretch>
        </p:blipFill>
        <p:spPr>
          <a:xfrm>
            <a:off x="8646160" y="1443990"/>
            <a:ext cx="3176270" cy="18688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075" y="1170305"/>
            <a:ext cx="8030210" cy="451739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668905" y="0"/>
            <a:ext cx="63080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        </a:t>
            </a:r>
            <a:r>
              <a:rPr kumimoji="0" lang="zh-CN" sz="3600" b="1" i="0" kern="1200" cap="none" spc="0" normalizeH="0" baseline="0">
                <a:solidFill>
                  <a:schemeClr val="bg1"/>
                </a:solidFill>
              </a:rPr>
              <a:t>好股研选栏目活动</a:t>
            </a:r>
            <a:endParaRPr kumimoji="0" lang="zh-CN" sz="36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350" y="883285"/>
            <a:ext cx="9384665" cy="52793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384108" y="1743075"/>
            <a:ext cx="7325995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唯信自己相信的</a:t>
            </a:r>
            <a:endParaRPr 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我司所有工作人员均不允许推荐股票、不允许承诺收益、不允许代客理财、不允许合作分成、不允许私下收款，如您发现有任何违规行为，请立即拨打400-700-3809向我们举报!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334_3*i*0"/>
  <p:tag name="KSO_WM_TEMPLATE_CATEGORY" val="diagram"/>
  <p:tag name="KSO_WM_TEMPLATE_INDEX" val="334"/>
  <p:tag name="KSO_WM_UNIT_INDEX" val="0"/>
</p:tagLst>
</file>

<file path=ppt/tags/tag49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2_1"/>
  <p:tag name="KSO_WM_UNIT_ID" val="diagram334_3*q_h_f*1_2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1_1"/>
  <p:tag name="KSO_WM_UNIT_ID" val="diagram334_3*q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51.xml><?xml version="1.0" encoding="utf-8"?>
<p:tagLst xmlns:p="http://schemas.openxmlformats.org/presentationml/2006/main">
  <p:tag name="KSO_WM_TEMPLATE_CATEGORY" val="diagram"/>
  <p:tag name="KSO_WM_TEMPLATE_INDEX" val="20187073"/>
  <p:tag name="KSO_WM_TAG_VERSION" val="1.0"/>
  <p:tag name="KSO_WM_UNIT_TYPE" val="q_h_a"/>
  <p:tag name="KSO_WM_UNIT_INDEX" val="1_1_1"/>
  <p:tag name="KSO_WM_UNIT_ID" val="diagram20187073_1*q_h_a*1_1_1"/>
  <p:tag name="KSO_WM_UNIT_LAYERLEVEL" val="1_1_1"/>
  <p:tag name="KSO_WM_UNIT_VALUE" val="9"/>
  <p:tag name="KSO_WM_UNIT_HIGHLIGHT" val="0"/>
  <p:tag name="KSO_WM_UNIT_COMPATIBLE" val="0"/>
  <p:tag name="KSO_WM_UNIT_CLEAR" val="0"/>
  <p:tag name="KSO_WM_BEAUTIFY_FLAG" val=""/>
  <p:tag name="KSO_WM_DIAGRAM_GROUP_CODE" val="q1-1"/>
  <p:tag name="KSO_WM_UNIT_PRESET_TEXT" val="标题文本预设"/>
  <p:tag name="KSO_WM_UNIT_TEXT_FILL_FORE_SCHEMECOLOR_INDEX" val="13"/>
  <p:tag name="KSO_WM_UNIT_TEXT_FILL_TYPE" val="1"/>
</p:tagLst>
</file>

<file path=ppt/tags/tag52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1"/>
  <p:tag name="KSO_WM_UNIT_ID" val="diagram355_3*q_i*1_1"/>
  <p:tag name="KSO_WM_UNIT_CLEAR" val="1"/>
  <p:tag name="KSO_WM_UNIT_LAYERLEVEL" val="1_1"/>
  <p:tag name="KSO_WM_UNIT_LINE_FORE_SCHEMECOLOR_INDEX" val="13"/>
  <p:tag name="KSO_WM_UNIT_LINE_FILL_TYPE" val="2"/>
  <p:tag name="KSO_WM_UNIT_TEXT_FILL_FORE_SCHEMECOLOR_INDEX" val="2"/>
  <p:tag name="KSO_WM_UNIT_TEXT_FILL_TYPE" val="1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TEMPLATE_CATEGORY" val="diagram"/>
  <p:tag name="KSO_WM_TEMPLATE_INDEX" val="20187073"/>
  <p:tag name="KSO_WM_TAG_VERSION" val="1.0"/>
  <p:tag name="KSO_WM_UNIT_TYPE" val="q_h_a"/>
  <p:tag name="KSO_WM_UNIT_INDEX" val="1_3_1"/>
  <p:tag name="KSO_WM_UNIT_ID" val="diagram20187073_1*q_h_a*1_3_1"/>
  <p:tag name="KSO_WM_UNIT_LAYERLEVEL" val="1_1_1"/>
  <p:tag name="KSO_WM_UNIT_VALUE" val="13"/>
  <p:tag name="KSO_WM_UNIT_HIGHLIGHT" val="0"/>
  <p:tag name="KSO_WM_UNIT_COMPATIBLE" val="0"/>
  <p:tag name="KSO_WM_UNIT_CLEAR" val="0"/>
  <p:tag name="KSO_WM_BEAUTIFY_FLAG" val=""/>
  <p:tag name="KSO_WM_DIAGRAM_GROUP_CODE" val="q1-1"/>
  <p:tag name="KSO_WM_UNIT_PRESET_TEXT" val="标题文本预设"/>
  <p:tag name="KSO_WM_UNIT_TEXT_FILL_FORE_SCHEMECOLOR_INDEX" val="13"/>
  <p:tag name="KSO_WM_UNIT_TEXT_FILL_TYPE" val="1"/>
</p:tagLst>
</file>

<file path=ppt/tags/tag55.xml><?xml version="1.0" encoding="utf-8"?>
<p:tagLst xmlns:p="http://schemas.openxmlformats.org/presentationml/2006/main">
  <p:tag name="KSO_WM_TEMPLATE_CATEGORY" val="diagram"/>
  <p:tag name="KSO_WM_TEMPLATE_INDEX" val="20187073"/>
  <p:tag name="KSO_WM_TAG_VERSION" val="1.0"/>
  <p:tag name="KSO_WM_UNIT_TYPE" val="q_h_a"/>
  <p:tag name="KSO_WM_UNIT_INDEX" val="1_2_1"/>
  <p:tag name="KSO_WM_UNIT_ID" val="diagram20187073_1*q_h_a*1_2_1"/>
  <p:tag name="KSO_WM_UNIT_LAYERLEVEL" val="1_1_1"/>
  <p:tag name="KSO_WM_UNIT_VALUE" val="12"/>
  <p:tag name="KSO_WM_UNIT_HIGHLIGHT" val="0"/>
  <p:tag name="KSO_WM_UNIT_COMPATIBLE" val="0"/>
  <p:tag name="KSO_WM_UNIT_CLEAR" val="0"/>
  <p:tag name="KSO_WM_BEAUTIFY_FLAG" val=""/>
  <p:tag name="KSO_WM_DIAGRAM_GROUP_CODE" val="q1-1"/>
  <p:tag name="KSO_WM_UNIT_PRESET_TEXT" val="标题文本预设"/>
  <p:tag name="KSO_WM_UNIT_TEXT_FILL_FORE_SCHEMECOLOR_INDEX" val="13"/>
  <p:tag name="KSO_WM_UNIT_TEXT_FILL_TYPE" val="1"/>
</p:tagLst>
</file>

<file path=ppt/tags/tag56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5"/>
  <p:tag name="KSO_WM_UNIT_ID" val="diagram355_3*q_i*1_5"/>
  <p:tag name="KSO_WM_UNIT_CLEAR" val="1"/>
  <p:tag name="KSO_WM_UNIT_LAYERLEVEL" val="1_1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2"/>
  <p:tag name="KSO_WM_UNIT_ID" val="diagram355_3*q_i*1_2"/>
  <p:tag name="KSO_WM_UNIT_CLEAR" val="1"/>
  <p:tag name="KSO_WM_UNIT_LAYERLEVEL" val="1_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7"/>
  <p:tag name="KSO_WM_UNIT_ID" val="diagram355_3*q_i*1_7"/>
  <p:tag name="KSO_WM_UNIT_CLEAR" val="1"/>
  <p:tag name="KSO_WM_UNIT_LAYERLEVEL" val="1_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3_1"/>
  <p:tag name="KSO_WM_UNIT_ID" val="diagram334_3*q_h_f*1_3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63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1_1"/>
  <p:tag name="KSO_WM_UNIT_ID" val="diagram334_3*q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64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2_1"/>
  <p:tag name="KSO_WM_UNIT_ID" val="diagram334_3*q_h_f*1_2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3.xml><?xml version="1.0" encoding="utf-8"?>
<p:tagLst xmlns:p="http://schemas.openxmlformats.org/presentationml/2006/main">
  <p:tag name="KSO_WPP_MARK_KEY" val="34a5c737-2527-451b-a6cc-313a70f4ce21"/>
  <p:tag name="COMMONDATA" val="eyJoZGlkIjoiOTQ1ZjcwNmNkMTFhMjA1Zjg5NzQyMTQ1MGUxYmIzMWEifQ=="/>
  <p:tag name="commondata" val="eyJoZGlkIjoiMTE5OTlmMmY3Mzc0MTBlODE0YTNlMWY0MTJhZTZiYTYifQ=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525</Words>
  <Application>WPS 演示</Application>
  <PresentationFormat>宽屏</PresentationFormat>
  <Paragraphs>68</Paragraphs>
  <Slides>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2" baseType="lpstr">
      <vt:lpstr>Arial</vt:lpstr>
      <vt:lpstr>宋体</vt:lpstr>
      <vt:lpstr>Wingdings</vt:lpstr>
      <vt:lpstr>Wingdings</vt:lpstr>
      <vt:lpstr>思源黑体 CN Light</vt:lpstr>
      <vt:lpstr>黑体</vt:lpstr>
      <vt:lpstr>微软雅黑</vt:lpstr>
      <vt:lpstr>思源黑体 CN Bold</vt:lpstr>
      <vt:lpstr>思源黑体 CN Medium</vt:lpstr>
      <vt:lpstr>思源黑体 CN Normal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A陈小渊</cp:lastModifiedBy>
  <cp:revision>766</cp:revision>
  <dcterms:created xsi:type="dcterms:W3CDTF">2019-06-19T02:08:00Z</dcterms:created>
  <dcterms:modified xsi:type="dcterms:W3CDTF">2025-07-14T06:25:56Z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D999F400981F4637A7109E7BA90C4663_13</vt:lpwstr>
  </property>
</Properties>
</file>