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6"/>
  </p:handoutMasterIdLst>
  <p:sldIdLst>
    <p:sldId id="263" r:id="rId3"/>
    <p:sldId id="989" r:id="rId4"/>
    <p:sldId id="1044" r:id="rId6"/>
    <p:sldId id="1034" r:id="rId7"/>
    <p:sldId id="1043" r:id="rId8"/>
    <p:sldId id="1038" r:id="rId9"/>
    <p:sldId id="1042" r:id="rId10"/>
    <p:sldId id="1041" r:id="rId11"/>
    <p:sldId id="1025" r:id="rId12"/>
    <p:sldId id="1026" r:id="rId13"/>
    <p:sldId id="1033" r:id="rId14"/>
    <p:sldId id="273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83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背离是可以通过资金来打破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7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image" Target="../media/image2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5.xml"/><Relationship Id="rId20" Type="http://schemas.openxmlformats.org/officeDocument/2006/relationships/image" Target="../media/image7.png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9.xml"/><Relationship Id="rId2" Type="http://schemas.openxmlformats.org/officeDocument/2006/relationships/image" Target="../media/image16.png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3.xml"/><Relationship Id="rId2" Type="http://schemas.openxmlformats.org/officeDocument/2006/relationships/image" Target="../media/image19.png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8685" y="3229610"/>
            <a:ext cx="2090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2025-09-08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《好股研选》选股标准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/>
        </p:nvSpPr>
        <p:spPr>
          <a:xfrm>
            <a:off x="621030" y="1120775"/>
            <a:ext cx="3885565" cy="72263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dirty="0"/>
              <a:t>《好股研选》是款</a:t>
            </a:r>
            <a:r>
              <a:rPr sz="1400" b="1" dirty="0">
                <a:solidFill>
                  <a:srgbClr val="FF0000"/>
                </a:solidFill>
              </a:rPr>
              <a:t>个股研究研究类产品</a:t>
            </a:r>
            <a:r>
              <a:rPr sz="1400" dirty="0"/>
              <a:t>。</a:t>
            </a:r>
            <a:r>
              <a:rPr lang="zh-CN" altLang="en-US" sz="1400" b="1" dirty="0">
                <a:solidFill>
                  <a:srgbClr val="FF0000"/>
                </a:solidFill>
              </a:rPr>
              <a:t>中线成长稳健型和短线爆发交易型全方位覆盖</a:t>
            </a:r>
            <a:r>
              <a:rPr lang="zh-CN" altLang="en-US" sz="1400" dirty="0"/>
              <a:t>，中短线定位的</a:t>
            </a:r>
            <a:r>
              <a:rPr lang="en-US" altLang="zh-CN" sz="1400" dirty="0"/>
              <a:t>“</a:t>
            </a:r>
            <a:r>
              <a:rPr lang="zh-CN" altLang="en-US" sz="1400" dirty="0"/>
              <a:t>隐形冠军</a:t>
            </a:r>
            <a:r>
              <a:rPr lang="en-US" altLang="zh-CN" sz="1400" dirty="0"/>
              <a:t>”</a:t>
            </a:r>
            <a:r>
              <a:rPr lang="zh-CN" altLang="en-US" sz="1400" dirty="0"/>
              <a:t>用的是倍量突破选股法，短线定位做的是风口</a:t>
            </a:r>
            <a:r>
              <a:rPr sz="1400">
                <a:sym typeface="+mn-ea"/>
              </a:rPr>
              <a:t>强势股的回档低吸，尝试捕捉第二波，用的是资金新高选股法。</a:t>
            </a:r>
            <a:endParaRPr lang="zh-CN" altLang="en-US" sz="1400" dirty="0"/>
          </a:p>
          <a:p>
            <a:pPr algn="l"/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21030" y="3164840"/>
            <a:ext cx="3792855" cy="30149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1、</a:t>
            </a:r>
            <a:r>
              <a:rPr lang="zh-CN" altLang="en-US" sz="1400" b="1" spc="15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“短线机会”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是从短线风口去找寻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强势股做回档低吸，尝试捕捉第二波。短线选股最关注的是量能，所以用【资金新高选股法】，选出来之后再结合强势股的特征来优中选优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</a:t>
            </a:r>
            <a:r>
              <a:rPr lang="en-US" altLang="zh-CN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400" b="1" spc="15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隐形冠军”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是聚焦具备高成长性的的分支龙头，并尽量结合技术形态（多方炮、芙蓉出水、黄金三角、收敛突破）来尝试捕捉中线主升浪行情，隐形冠军关键是业绩支撑。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661"/>
          <a:stretch>
            <a:fillRect/>
          </a:stretch>
        </p:blipFill>
        <p:spPr>
          <a:xfrm>
            <a:off x="8460740" y="883920"/>
            <a:ext cx="3166110" cy="53721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394"/>
          <a:stretch>
            <a:fillRect/>
          </a:stretch>
        </p:blipFill>
        <p:spPr>
          <a:xfrm>
            <a:off x="4750435" y="848360"/>
            <a:ext cx="3227705" cy="5407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椭圆 1"/>
          <p:cNvSpPr/>
          <p:nvPr/>
        </p:nvSpPr>
        <p:spPr>
          <a:xfrm>
            <a:off x="7372350" y="546290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021060" y="553275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3725" y="848360"/>
            <a:ext cx="734695" cy="40132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8960000">
            <a:off x="6953885" y="4517390"/>
            <a:ext cx="154305" cy="10375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9840000" flipH="1">
            <a:off x="10557510" y="1181735"/>
            <a:ext cx="104775" cy="42405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2400000">
            <a:off x="9117965" y="1094105"/>
            <a:ext cx="154305" cy="9455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最新内参</a:t>
            </a:r>
            <a:endParaRPr kumimoji="0" lang="zh-CN" altLang="en-US" sz="4000" b="1" i="0" kern="1200" cap="none" spc="5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8130" y="833755"/>
            <a:ext cx="5720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为什么我会这么回答</a:t>
            </a:r>
            <a:r>
              <a:rPr lang="en-US" altLang="zh-CN"/>
              <a:t>ta</a:t>
            </a:r>
            <a:r>
              <a:rPr lang="zh-CN" altLang="en-US"/>
              <a:t>们？课堂答疑时间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" y="1331595"/>
            <a:ext cx="7338060" cy="51689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575" y="3889375"/>
            <a:ext cx="4210050" cy="21545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145" y="1708785"/>
            <a:ext cx="3609340" cy="19456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230" y="130048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一、</a:t>
            </a:r>
            <a:r>
              <a:rPr sz="3200" spc="50">
                <a:cs typeface="微软雅黑" panose="020B0503020204020204" charset="-122"/>
                <a:sym typeface="+mn-ea"/>
              </a:rPr>
              <a:t>资金先行（量在价先）</a:t>
            </a:r>
            <a:endParaRPr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480" y="1283970"/>
            <a:ext cx="7524750" cy="44100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36906"/>
          <a:stretch>
            <a:fillRect/>
          </a:stretch>
        </p:blipFill>
        <p:spPr>
          <a:xfrm>
            <a:off x="5972175" y="843280"/>
            <a:ext cx="4933950" cy="30956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3429000"/>
            <a:ext cx="5189220" cy="2568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02535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en-US" altLang="zh-CN" sz="32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32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资金：主力追踪线</a:t>
            </a:r>
            <a:endParaRPr kumimoji="0" lang="zh-CN" altLang="en-US" sz="32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" y="1031240"/>
            <a:ext cx="6256655" cy="5391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805" y="1163320"/>
            <a:ext cx="5672455" cy="32702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4907" t="285" r="1095" b="25105"/>
          <a:stretch>
            <a:fillRect/>
          </a:stretch>
        </p:blipFill>
        <p:spPr>
          <a:xfrm>
            <a:off x="6582410" y="3429000"/>
            <a:ext cx="4900295" cy="30683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sz="3200" spc="50">
                <a:cs typeface="微软雅黑" panose="020B0503020204020204" charset="-122"/>
                <a:sym typeface="+mn-ea"/>
              </a:rPr>
              <a:t>资金：主力净买额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24320"/>
          <a:stretch>
            <a:fillRect/>
          </a:stretch>
        </p:blipFill>
        <p:spPr>
          <a:xfrm>
            <a:off x="466725" y="1943100"/>
            <a:ext cx="5528945" cy="2971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850" y="1169670"/>
            <a:ext cx="540004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二、</a:t>
            </a:r>
            <a:r>
              <a:rPr sz="3200">
                <a:sym typeface="+mn-ea"/>
              </a:rPr>
              <a:t>三板斧</a:t>
            </a:r>
            <a:r>
              <a:rPr lang="en-US" altLang="zh-CN" sz="3200">
                <a:sym typeface="+mn-ea"/>
              </a:rPr>
              <a:t>+</a:t>
            </a:r>
            <a:r>
              <a:rPr sz="3200">
                <a:sym typeface="+mn-ea"/>
              </a:rPr>
              <a:t>止跌</a:t>
            </a:r>
            <a:r>
              <a:rPr lang="en-US" altLang="zh-CN" sz="3200">
                <a:sym typeface="+mn-ea"/>
              </a:rPr>
              <a:t>k</a:t>
            </a:r>
            <a:r>
              <a:rPr sz="3200">
                <a:sym typeface="+mn-ea"/>
              </a:rPr>
              <a:t>线提升胜率</a:t>
            </a:r>
            <a:endParaRPr dirty="0"/>
          </a:p>
        </p:txBody>
      </p:sp>
      <p:sp>
        <p:nvSpPr>
          <p:cNvPr id="5" name="文本框 4"/>
          <p:cNvSpPr txBox="1"/>
          <p:nvPr/>
        </p:nvSpPr>
        <p:spPr>
          <a:xfrm>
            <a:off x="974090" y="1216660"/>
            <a:ext cx="97872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>
                <a:highlight>
                  <a:srgbClr val="FFFF00"/>
                </a:highlight>
              </a:rPr>
              <a:t>捕捞金叉类型</a:t>
            </a:r>
            <a:r>
              <a:rPr lang="zh-CN" altLang="en-US"/>
              <a:t>：弱金叉</a:t>
            </a:r>
            <a:r>
              <a:rPr lang="en-US" altLang="zh-CN"/>
              <a:t>→</a:t>
            </a:r>
            <a:r>
              <a:rPr lang="zh-CN" altLang="en-US"/>
              <a:t>底背离弱金叉</a:t>
            </a:r>
            <a:r>
              <a:rPr lang="en-US" altLang="zh-CN"/>
              <a:t>→</a:t>
            </a:r>
            <a:r>
              <a:rPr lang="zh-CN" altLang="en-US"/>
              <a:t>零轴附近强金叉</a:t>
            </a:r>
            <a:r>
              <a:rPr lang="en-US" altLang="zh-CN"/>
              <a:t>→</a:t>
            </a:r>
            <a:r>
              <a:rPr lang="zh-CN" altLang="en-US"/>
              <a:t>红柱区强金叉</a:t>
            </a:r>
            <a:r>
              <a:rPr lang="en-US" altLang="zh-CN"/>
              <a:t>→</a:t>
            </a:r>
            <a:r>
              <a:rPr lang="zh-CN" altLang="en-US"/>
              <a:t>水上二次金叉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 altLang="en-US">
                <a:highlight>
                  <a:srgbClr val="FFFF00"/>
                </a:highlight>
              </a:rPr>
              <a:t>成交量能配合</a:t>
            </a:r>
            <a:r>
              <a:rPr lang="zh-CN" altLang="en-US"/>
              <a:t>：缩量回档，缩量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50%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以下，缩至地量是反转信号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线形态配合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：长下影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线、缩量十字星、早晨之星、反包、小阴小阳横盘整理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.....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陪跑营招募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73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陪跑营招募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2776" r="2098" b="4523"/>
          <a:stretch>
            <a:fillRect/>
          </a:stretch>
        </p:blipFill>
        <p:spPr>
          <a:xfrm>
            <a:off x="3710305" y="1217930"/>
            <a:ext cx="7670800" cy="46386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8530"/>
            <a:ext cx="5536565" cy="26568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45"/>
            <a:ext cx="12192635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WPS 演示</Application>
  <PresentationFormat>宽屏</PresentationFormat>
  <Paragraphs>82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思源黑体 CN Light</vt:lpstr>
      <vt:lpstr>黑体</vt:lpstr>
      <vt:lpstr>微软雅黑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812</cp:revision>
  <dcterms:created xsi:type="dcterms:W3CDTF">2019-06-19T02:08:00Z</dcterms:created>
  <dcterms:modified xsi:type="dcterms:W3CDTF">2025-09-08T06:43:07Z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D999F400981F4637A7109E7BA90C4663_13</vt:lpwstr>
  </property>
</Properties>
</file>