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63" r:id="rId3"/>
    <p:sldId id="989" r:id="rId4"/>
    <p:sldId id="1038" r:id="rId6"/>
    <p:sldId id="1044" r:id="rId7"/>
    <p:sldId id="1046" r:id="rId8"/>
    <p:sldId id="1045" r:id="rId9"/>
    <p:sldId id="1034" r:id="rId10"/>
    <p:sldId id="1043" r:id="rId11"/>
    <p:sldId id="1025" r:id="rId12"/>
    <p:sldId id="1026" r:id="rId13"/>
    <p:sldId id="1033" r:id="rId14"/>
    <p:sldId id="27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第一天，股价继续下跌，由于恐慌性抛盘而出现一根巨大阴线。</a:t>
            </a:r>
            <a:endParaRPr lang="zh-CN" altLang="en-US"/>
          </a:p>
          <a:p>
            <a:r>
              <a:rPr lang="zh-CN" altLang="en-US">
                <a:sym typeface="+mn-ea"/>
              </a:rPr>
              <a:t>第二天，跳空下行但跌幅不大，实体较短，形成星的主体部分（十字星可阴可阳，阳星更稳定）</a:t>
            </a:r>
            <a:endParaRPr lang="zh-CN" altLang="en-US"/>
          </a:p>
          <a:p>
            <a:r>
              <a:rPr lang="zh-CN" altLang="en-US">
                <a:sym typeface="+mn-ea"/>
              </a:rPr>
              <a:t>第三天，一根长阳拔地而起，收复第一天的</a:t>
            </a:r>
            <a:r>
              <a:rPr lang="en-US" altLang="zh-CN">
                <a:sym typeface="+mn-ea"/>
              </a:rPr>
              <a:t>2/3</a:t>
            </a:r>
            <a:r>
              <a:rPr lang="zh-CN" altLang="en-US">
                <a:sym typeface="+mn-ea"/>
              </a:rPr>
              <a:t>或全部，阳线吃掉的阴线实体越多，信号就越可靠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背离是可以通过资金来打破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案例：</a:t>
            </a:r>
            <a:r>
              <a:rPr lang="en-US" altLang="zh-CN"/>
              <a:t>002514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24.png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2025-09-15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《好股研选》选股标准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/>
        </p:nvSpPr>
        <p:spPr>
          <a:xfrm>
            <a:off x="621030" y="1120775"/>
            <a:ext cx="3885565" cy="722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dirty="0"/>
              <a:t>《好股研选》是款</a:t>
            </a:r>
            <a:r>
              <a:rPr sz="1400" b="1" dirty="0">
                <a:solidFill>
                  <a:srgbClr val="FF0000"/>
                </a:solidFill>
              </a:rPr>
              <a:t>个股研究研究类产品</a:t>
            </a:r>
            <a:r>
              <a:rPr sz="1400" dirty="0"/>
              <a:t>。</a:t>
            </a:r>
            <a:r>
              <a:rPr lang="zh-CN" altLang="en-US" sz="1400" b="1" dirty="0">
                <a:solidFill>
                  <a:srgbClr val="FF0000"/>
                </a:solidFill>
              </a:rPr>
              <a:t>中线成长稳健型和短线爆发交易型全方位覆盖</a:t>
            </a:r>
            <a:r>
              <a:rPr lang="zh-CN" altLang="en-US" sz="1400" dirty="0"/>
              <a:t>，中短线定位的</a:t>
            </a:r>
            <a:r>
              <a:rPr lang="en-US" altLang="zh-CN" sz="1400" dirty="0"/>
              <a:t>“</a:t>
            </a:r>
            <a:r>
              <a:rPr lang="zh-CN" altLang="en-US" sz="1400" dirty="0"/>
              <a:t>隐形冠军</a:t>
            </a:r>
            <a:r>
              <a:rPr lang="en-US" altLang="zh-CN" sz="1400" dirty="0"/>
              <a:t>”</a:t>
            </a:r>
            <a:r>
              <a:rPr lang="zh-CN" altLang="en-US" sz="1400" dirty="0"/>
              <a:t>用的是倍量突破选股法，短线定位做的是风口</a:t>
            </a:r>
            <a:r>
              <a:rPr sz="1400">
                <a:sym typeface="+mn-ea"/>
              </a:rPr>
              <a:t>强势股的回档低吸，尝试捕捉第二波，用的是资金新高选股法。</a:t>
            </a:r>
            <a:endParaRPr lang="zh-CN" altLang="en-US" sz="1400" dirty="0"/>
          </a:p>
          <a:p>
            <a:pPr algn="l"/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1030" y="3164840"/>
            <a:ext cx="3792855" cy="3014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“短线机会”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是从短线风口去找寻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强势股做回档低吸，尝试捕捉第二波。短线选股最关注的是量能，所以用【资金新高选股法】，选出来之后再结合强势股的特征来优中选优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</a:t>
            </a: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隐形冠军”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是聚焦具备高成长性的的分支龙头，并尽量结合技术形态（多方炮、芙蓉出水、黄金三角、收敛突破）来尝试捕捉中线主升浪行情，隐形冠军关键是业绩支撑。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8460740" y="88392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4750435" y="848360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椭圆 1"/>
          <p:cNvSpPr/>
          <p:nvPr/>
        </p:nvSpPr>
        <p:spPr>
          <a:xfrm>
            <a:off x="7372350" y="54629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021060" y="553275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3725" y="84836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6953885" y="4517390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10557510" y="118173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9117965" y="109410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最新内参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8130" y="833755"/>
            <a:ext cx="572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们？课堂答疑时间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9335"/>
          <a:stretch>
            <a:fillRect/>
          </a:stretch>
        </p:blipFill>
        <p:spPr>
          <a:xfrm>
            <a:off x="413385" y="1331595"/>
            <a:ext cx="5185410" cy="5168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9914"/>
          <a:stretch>
            <a:fillRect/>
          </a:stretch>
        </p:blipFill>
        <p:spPr>
          <a:xfrm>
            <a:off x="6096000" y="1486535"/>
            <a:ext cx="5520690" cy="3387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0" y="5219065"/>
            <a:ext cx="401955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sz="3200">
                <a:sym typeface="+mn-ea"/>
              </a:rPr>
              <a:t>三板斧</a:t>
            </a:r>
            <a:r>
              <a:rPr lang="en-US" altLang="zh-CN" sz="3200">
                <a:sym typeface="+mn-ea"/>
              </a:rPr>
              <a:t>+</a:t>
            </a:r>
            <a:r>
              <a:rPr sz="3200">
                <a:sym typeface="+mn-ea"/>
              </a:rPr>
              <a:t>止跌</a:t>
            </a:r>
            <a:r>
              <a:rPr lang="en-US" altLang="zh-CN" sz="3200">
                <a:sym typeface="+mn-ea"/>
              </a:rPr>
              <a:t>k</a:t>
            </a:r>
            <a:r>
              <a:rPr sz="3200">
                <a:sym typeface="+mn-ea"/>
              </a:rPr>
              <a:t>线提升胜率</a:t>
            </a:r>
            <a:endParaRPr dirty="0"/>
          </a:p>
        </p:txBody>
      </p:sp>
      <p:sp>
        <p:nvSpPr>
          <p:cNvPr id="5" name="文本框 4"/>
          <p:cNvSpPr txBox="1"/>
          <p:nvPr/>
        </p:nvSpPr>
        <p:spPr>
          <a:xfrm>
            <a:off x="974090" y="1216660"/>
            <a:ext cx="97872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>
                <a:highlight>
                  <a:srgbClr val="FFFF00"/>
                </a:highlight>
              </a:rPr>
              <a:t>捕捞金叉类型</a:t>
            </a:r>
            <a:r>
              <a:rPr lang="zh-CN" altLang="en-US"/>
              <a:t>：弱金叉</a:t>
            </a:r>
            <a:r>
              <a:rPr lang="en-US" altLang="zh-CN"/>
              <a:t>→</a:t>
            </a:r>
            <a:r>
              <a:rPr lang="zh-CN" altLang="en-US"/>
              <a:t>底背离弱金叉</a:t>
            </a:r>
            <a:r>
              <a:rPr lang="en-US" altLang="zh-CN"/>
              <a:t>→</a:t>
            </a:r>
            <a:r>
              <a:rPr lang="zh-CN" altLang="en-US"/>
              <a:t>零轴附近强金叉</a:t>
            </a:r>
            <a:r>
              <a:rPr lang="en-US" altLang="zh-CN"/>
              <a:t>→</a:t>
            </a:r>
            <a:r>
              <a:rPr lang="zh-CN" altLang="en-US"/>
              <a:t>红柱区强金叉</a:t>
            </a:r>
            <a:r>
              <a:rPr lang="en-US" altLang="zh-CN"/>
              <a:t>→</a:t>
            </a:r>
            <a:r>
              <a:rPr lang="zh-CN" altLang="en-US"/>
              <a:t>水上二次金叉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>
                <a:highlight>
                  <a:srgbClr val="FFFF00"/>
                </a:highlight>
              </a:rPr>
              <a:t>成交量能配合</a:t>
            </a:r>
            <a:r>
              <a:rPr lang="zh-CN" altLang="en-US"/>
              <a:t>：缩量回档，缩量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50%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以下，缩至地量是反转信号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线形态配合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：长下影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线、缩量十字星、早晨之星、反包、小阴小阳横盘整理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长下影</a:t>
            </a:r>
            <a:r>
              <a:rPr lang="en-US" altLang="zh-CN" dirty="0"/>
              <a:t>k</a:t>
            </a:r>
            <a:r>
              <a:rPr dirty="0"/>
              <a:t>线</a:t>
            </a:r>
            <a:endParaRPr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1096645"/>
            <a:ext cx="6915150" cy="3267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50" y="2249170"/>
            <a:ext cx="7048500" cy="3248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十字星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8520" y="2230120"/>
            <a:ext cx="6867525" cy="3286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784225"/>
            <a:ext cx="6648450" cy="32575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4247515"/>
            <a:ext cx="3697605" cy="19926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早晨之星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6528" b="9302"/>
          <a:stretch>
            <a:fillRect/>
          </a:stretch>
        </p:blipFill>
        <p:spPr>
          <a:xfrm>
            <a:off x="958850" y="1251585"/>
            <a:ext cx="3131185" cy="2004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45533" t="20357"/>
          <a:stretch>
            <a:fillRect/>
          </a:stretch>
        </p:blipFill>
        <p:spPr>
          <a:xfrm>
            <a:off x="958850" y="4063365"/>
            <a:ext cx="2860675" cy="20370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04620" y="3783330"/>
            <a:ext cx="19691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变形的早晨之星</a:t>
            </a:r>
            <a:endParaRPr lang="zh-CN" altLang="en-US" b="1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04950" y="786130"/>
            <a:ext cx="19691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ym typeface="+mn-ea"/>
              </a:rPr>
              <a:t>经典的早晨之星</a:t>
            </a:r>
            <a:endParaRPr lang="zh-CN" altLang="en-US" b="1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070" y="629920"/>
            <a:ext cx="6524625" cy="3248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635" y="4063365"/>
            <a:ext cx="5864860" cy="2364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02535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en-US" altLang="zh-CN" sz="32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32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量价反包</a:t>
            </a:r>
            <a:endParaRPr kumimoji="0" lang="zh-CN" altLang="en-US" sz="32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793115"/>
            <a:ext cx="6000750" cy="3238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35" y="1552575"/>
            <a:ext cx="5981700" cy="3219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3255010"/>
            <a:ext cx="6369050" cy="31661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sz="3200">
                <a:cs typeface="微软雅黑" panose="020B0503020204020204" charset="-122"/>
                <a:sym typeface="+mn-ea"/>
              </a:rPr>
              <a:t>小阴小阳横盘整理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996315"/>
            <a:ext cx="6677025" cy="31476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805" y="1585595"/>
            <a:ext cx="6686550" cy="3228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621915" y="603250"/>
            <a:ext cx="1512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假跌破洗盘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498205" y="1085215"/>
            <a:ext cx="1512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厂字型洗盘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2340"/>
          <a:stretch>
            <a:fillRect/>
          </a:stretch>
        </p:blipFill>
        <p:spPr>
          <a:xfrm>
            <a:off x="1859280" y="3270885"/>
            <a:ext cx="5711825" cy="26181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5409565" y="5217160"/>
            <a:ext cx="2078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线上小阳小阴整理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290" y="2789555"/>
            <a:ext cx="2783840" cy="322453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45" y="885825"/>
            <a:ext cx="9820910" cy="5524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WPS 演示</Application>
  <PresentationFormat>宽屏</PresentationFormat>
  <Paragraphs>92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829</cp:revision>
  <dcterms:created xsi:type="dcterms:W3CDTF">2019-06-19T02:08:00Z</dcterms:created>
  <dcterms:modified xsi:type="dcterms:W3CDTF">2025-09-15T06:28:04Z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D999F400981F4637A7109E7BA90C4663_13</vt:lpwstr>
  </property>
</Properties>
</file>