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63" r:id="rId3"/>
    <p:sldId id="989" r:id="rId4"/>
    <p:sldId id="1047" r:id="rId6"/>
    <p:sldId id="1044" r:id="rId7"/>
    <p:sldId id="1051" r:id="rId8"/>
    <p:sldId id="1038" r:id="rId9"/>
    <p:sldId id="1050" r:id="rId10"/>
    <p:sldId id="1049" r:id="rId11"/>
    <p:sldId id="1025" r:id="rId12"/>
    <p:sldId id="1026" r:id="rId13"/>
    <p:sldId id="273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24.png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058795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10642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10642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2025-09-29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12285" y="380555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《好股研选》选股标准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/>
        </p:nvSpPr>
        <p:spPr>
          <a:xfrm>
            <a:off x="621030" y="1120775"/>
            <a:ext cx="3885565" cy="722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dirty="0"/>
              <a:t>《好股研选》是款</a:t>
            </a:r>
            <a:r>
              <a:rPr sz="1400" b="1" dirty="0">
                <a:solidFill>
                  <a:srgbClr val="FF0000"/>
                </a:solidFill>
              </a:rPr>
              <a:t>个股研究研究类产品</a:t>
            </a:r>
            <a:r>
              <a:rPr sz="1400" dirty="0"/>
              <a:t>。</a:t>
            </a:r>
            <a:r>
              <a:rPr lang="zh-CN" altLang="en-US" sz="1400" b="1" dirty="0">
                <a:solidFill>
                  <a:srgbClr val="FF0000"/>
                </a:solidFill>
              </a:rPr>
              <a:t>中线成长稳健型和短线爆发交易型全方位覆盖</a:t>
            </a:r>
            <a:r>
              <a:rPr lang="zh-CN" altLang="en-US" sz="1400" dirty="0"/>
              <a:t>，中短线定位的</a:t>
            </a:r>
            <a:r>
              <a:rPr lang="en-US" altLang="zh-CN" sz="1400" dirty="0"/>
              <a:t>“</a:t>
            </a:r>
            <a:r>
              <a:rPr lang="zh-CN" altLang="en-US" sz="1400" dirty="0"/>
              <a:t>隐形冠军</a:t>
            </a:r>
            <a:r>
              <a:rPr lang="en-US" altLang="zh-CN" sz="1400" dirty="0"/>
              <a:t>”</a:t>
            </a:r>
            <a:r>
              <a:rPr lang="zh-CN" altLang="en-US" sz="1400" dirty="0"/>
              <a:t>用的是倍量突破选股法，短线定位做的是风口</a:t>
            </a:r>
            <a:r>
              <a:rPr sz="1400">
                <a:sym typeface="+mn-ea"/>
              </a:rPr>
              <a:t>强势股的回档低吸，尝试捕捉第二波，用的是资金新高选股法。</a:t>
            </a:r>
            <a:endParaRPr lang="zh-CN" altLang="en-US" sz="1400" dirty="0"/>
          </a:p>
          <a:p>
            <a:pPr algn="l"/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1030" y="3164840"/>
            <a:ext cx="3792855" cy="3014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“短线机会”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是从短线风口去找寻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强势股做回档低吸，尝试捕捉第二波。短线选股最关注的是量能，所以用【资金新高选股法】，选出来之后再结合强势股的特征来优中选优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隐形冠军”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是聚焦具备高成长性的的分支龙头，并尽量结合技术形态（多方炮、芙蓉出水、黄金三角、收敛突破）来尝试捕捉中线主升浪行情，隐形冠军关键是业绩支撑。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8460740" y="88392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4750435" y="848360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椭圆 1"/>
          <p:cNvSpPr/>
          <p:nvPr/>
        </p:nvSpPr>
        <p:spPr>
          <a:xfrm>
            <a:off x="7372350" y="54629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21060" y="553275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725" y="84836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6953885" y="4517390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10557510" y="118173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9117965" y="109410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三板斧选股</a:t>
            </a:r>
            <a:r>
              <a:rPr lang="en-US" altLang="zh-CN" dirty="0"/>
              <a:t>1</a:t>
            </a:r>
            <a:endParaRPr lang="en-US" altLang="zh-CN" dirty="0"/>
          </a:p>
        </p:txBody>
      </p:sp>
      <p:pic>
        <p:nvPicPr>
          <p:cNvPr id="3" name="图片 2"/>
          <p:cNvPicPr/>
          <p:nvPr/>
        </p:nvPicPr>
        <p:blipFill>
          <a:blip r:embed="rId1"/>
          <a:srcRect l="1629" t="2465" r="34082" b="2631"/>
          <a:stretch>
            <a:fillRect/>
          </a:stretch>
        </p:blipFill>
        <p:spPr>
          <a:xfrm>
            <a:off x="577850" y="834390"/>
            <a:ext cx="5488305" cy="54508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2"/>
          <a:srcRect l="19644" t="2840" r="1933" b="3550"/>
          <a:stretch>
            <a:fillRect/>
          </a:stretch>
        </p:blipFill>
        <p:spPr>
          <a:xfrm>
            <a:off x="6375400" y="834390"/>
            <a:ext cx="5460365" cy="3432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3"/>
          <a:srcRect l="6413" t="2370" r="1692" b="4769"/>
          <a:stretch>
            <a:fillRect/>
          </a:stretch>
        </p:blipFill>
        <p:spPr>
          <a:xfrm>
            <a:off x="4649470" y="1463040"/>
            <a:ext cx="3930650" cy="19659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4"/>
          <a:srcRect l="1888" t="3013" r="1846" b="3437"/>
          <a:stretch>
            <a:fillRect/>
          </a:stretch>
        </p:blipFill>
        <p:spPr>
          <a:xfrm>
            <a:off x="7078980" y="3761740"/>
            <a:ext cx="4371975" cy="2523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三板斧选股</a:t>
            </a:r>
            <a:r>
              <a:rPr lang="en-US" altLang="zh-CN" dirty="0"/>
              <a:t>2</a:t>
            </a:r>
            <a:endParaRPr lang="en-US" altLang="zh-CN" dirty="0"/>
          </a:p>
        </p:txBody>
      </p:sp>
      <p:pic>
        <p:nvPicPr>
          <p:cNvPr id="6" name="图片 5"/>
          <p:cNvPicPr/>
          <p:nvPr/>
        </p:nvPicPr>
        <p:blipFill>
          <a:blip r:embed="rId1"/>
          <a:srcRect l="1402" t="3487" r="2570" b="3321"/>
          <a:stretch>
            <a:fillRect/>
          </a:stretch>
        </p:blipFill>
        <p:spPr>
          <a:xfrm>
            <a:off x="370840" y="1115695"/>
            <a:ext cx="6839585" cy="4316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2"/>
          <a:srcRect l="2814" t="2947" r="1756" b="3754"/>
          <a:stretch>
            <a:fillRect/>
          </a:stretch>
        </p:blipFill>
        <p:spPr>
          <a:xfrm>
            <a:off x="5662930" y="1740535"/>
            <a:ext cx="6417310" cy="33769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主力净买额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的使用细节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0685" y="2028825"/>
            <a:ext cx="84442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、优选：红肥绿瘦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缩量回档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箱体震荡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试盘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当天最好主力净买额并未明显流出，甚至流入，可以考虑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T+3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主力净买额低位等高位置的多次吸筹可以注意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、主力净买额高位大阴线，伴随放量，无条件出局离场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主力等高位置吸筹</a:t>
            </a:r>
            <a:endParaRPr dirty="0"/>
          </a:p>
        </p:txBody>
      </p:sp>
      <p:pic>
        <p:nvPicPr>
          <p:cNvPr id="4" name="图片 3"/>
          <p:cNvPicPr/>
          <p:nvPr/>
        </p:nvPicPr>
        <p:blipFill>
          <a:blip r:embed="rId1"/>
          <a:srcRect l="2551" t="2913" r="2078" b="3689"/>
          <a:stretch>
            <a:fillRect/>
          </a:stretch>
        </p:blipFill>
        <p:spPr>
          <a:xfrm>
            <a:off x="321310" y="1679575"/>
            <a:ext cx="6747510" cy="45440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2"/>
          <a:srcRect l="1975" t="2451" r="2758" b="6128"/>
          <a:stretch>
            <a:fillRect/>
          </a:stretch>
        </p:blipFill>
        <p:spPr>
          <a:xfrm>
            <a:off x="7168515" y="1334135"/>
            <a:ext cx="4561840" cy="2613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338695" y="4147820"/>
            <a:ext cx="422084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标题：资金选股之主力多次吸筹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https://gsh.n8n8.cn/viewpoint/80003?share=1&amp;cps_id=638872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1090" y="965835"/>
            <a:ext cx="290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主力净买额低位单日吸筹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主力等高位置吸筹</a:t>
            </a:r>
            <a:endParaRPr dirty="0"/>
          </a:p>
        </p:txBody>
      </p:sp>
      <p:pic>
        <p:nvPicPr>
          <p:cNvPr id="8" name="图片 7"/>
          <p:cNvPicPr/>
          <p:nvPr/>
        </p:nvPicPr>
        <p:blipFill>
          <a:blip r:embed="rId1"/>
          <a:srcRect l="2116" t="2492" r="1198" b="2663"/>
          <a:stretch>
            <a:fillRect/>
          </a:stretch>
        </p:blipFill>
        <p:spPr>
          <a:xfrm>
            <a:off x="664210" y="989330"/>
            <a:ext cx="7324090" cy="4879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818880" y="989330"/>
            <a:ext cx="2585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主力净买额红肥绿瘦</a:t>
            </a:r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2"/>
          <a:srcRect l="1823" t="2697" r="1545" b="3294"/>
          <a:stretch>
            <a:fillRect/>
          </a:stretch>
        </p:blipFill>
        <p:spPr>
          <a:xfrm>
            <a:off x="6757035" y="1833245"/>
            <a:ext cx="5196840" cy="38588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线上答疑</a:t>
            </a:r>
            <a:endParaRPr dirty="0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857885" y="2064068"/>
            <a:ext cx="4000500" cy="1000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87743" y="783273"/>
            <a:ext cx="3590925" cy="1095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57885" y="3249930"/>
            <a:ext cx="3657600" cy="2971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973638" y="701993"/>
            <a:ext cx="3419475" cy="2486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5"/>
          <a:srcRect l="2435" t="4858" r="1765" b="4668"/>
          <a:stretch>
            <a:fillRect/>
          </a:stretch>
        </p:blipFill>
        <p:spPr>
          <a:xfrm>
            <a:off x="4973955" y="3312160"/>
            <a:ext cx="6373495" cy="2797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图片 11"/>
          <p:cNvPicPr/>
          <p:nvPr/>
        </p:nvPicPr>
        <p:blipFill>
          <a:blip r:embed="rId6"/>
          <a:srcRect l="4577" r="3333" b="7706"/>
          <a:stretch>
            <a:fillRect/>
          </a:stretch>
        </p:blipFill>
        <p:spPr>
          <a:xfrm>
            <a:off x="8632825" y="1024890"/>
            <a:ext cx="2491105" cy="13538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WPS 演示</Application>
  <PresentationFormat>宽屏</PresentationFormat>
  <Paragraphs>89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思源黑体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838</cp:revision>
  <dcterms:created xsi:type="dcterms:W3CDTF">2019-06-19T02:08:00Z</dcterms:created>
  <dcterms:modified xsi:type="dcterms:W3CDTF">2025-09-29T06:51:03Z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D999F400981F4637A7109E7BA90C4663_13</vt:lpwstr>
  </property>
</Properties>
</file>