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3"/>
  </p:handoutMasterIdLst>
  <p:sldIdLst>
    <p:sldId id="263" r:id="rId3"/>
    <p:sldId id="989" r:id="rId4"/>
    <p:sldId id="1051" r:id="rId6"/>
    <p:sldId id="1038" r:id="rId7"/>
    <p:sldId id="1050" r:id="rId8"/>
    <p:sldId id="1049" r:id="rId9"/>
    <p:sldId id="1025" r:id="rId10"/>
    <p:sldId id="1026" r:id="rId11"/>
    <p:sldId id="273" r:id="rId12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5" userDrawn="1">
          <p15:clr>
            <a:srgbClr val="A4A3A4"/>
          </p15:clr>
        </p15:guide>
        <p15:guide id="2" pos="377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7" name="熊仪_aYju7RJj" initials="熊" lastIdx="0" clrIdx="0"/>
  <p:cmAuthor id="8" name="yifei" initials="y" lastIdx="1" clrIdx="7"/>
  <p:cmAuthor id="2" name="kingsoft" initials="k" lastIdx="1" clrIdx="1"/>
  <p:cmAuthor id="9" name="ADMIN" initials="A" lastIdx="1" clrIdx="8"/>
  <p:cmAuthor id="3" name="zhouzean" initials="z" lastIdx="1" clrIdx="2"/>
  <p:cmAuthor id="4" name="李鹏飞_6bQfzI3a" initials="李" lastIdx="0" clrIdx="0"/>
  <p:cmAuthor id="5" name="李晓菲_MZFnUzi6" initials="李" lastIdx="0" clrIdx="0"/>
  <p:cmAuthor id="6" name="小珞_QjMfU7FR" initials="小" lastIdx="0" clrIdx="0"/>
  <p:cmAuthor id="2001" name="骆倩怡_Znauj26B" initials="authorId_382814100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0B928"/>
    <a:srgbClr val="FF0EFF"/>
    <a:srgbClr val="FFFAD7"/>
    <a:srgbClr val="FFFD9C"/>
    <a:srgbClr val="FFFEED"/>
    <a:srgbClr val="FFF5AD"/>
    <a:srgbClr val="FFF9CA"/>
    <a:srgbClr val="FFF4A1"/>
    <a:srgbClr val="F5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5"/>
        <p:guide pos="377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77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3:39:35.021" idx="1">
    <p:pos x="10" y="10"/>
    <p:text>启迪环境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人永远赚不到</a:t>
            </a:r>
            <a:r>
              <a:rPr lang="en-US" altLang="zh-CN"/>
              <a:t>ta</a:t>
            </a:r>
            <a:r>
              <a:rPr lang="zh-CN" altLang="en-US"/>
              <a:t>认知以外的钱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820344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4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1790701" y="889540"/>
            <a:ext cx="8610598" cy="482398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tags" Target="../tags/tag4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6.png"/><Relationship Id="rId1" Type="http://schemas.openxmlformats.org/officeDocument/2006/relationships/tags" Target="../tags/tag4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4" Type="http://schemas.openxmlformats.org/officeDocument/2006/relationships/comments" Target="../comments/comment1.xml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3.xml"/><Relationship Id="rId21" Type="http://schemas.openxmlformats.org/officeDocument/2006/relationships/tags" Target="../tags/tag65.xml"/><Relationship Id="rId20" Type="http://schemas.openxmlformats.org/officeDocument/2006/relationships/image" Target="../media/image7.png"/><Relationship Id="rId2" Type="http://schemas.openxmlformats.org/officeDocument/2006/relationships/tags" Target="../tags/tag47.xml"/><Relationship Id="rId19" Type="http://schemas.openxmlformats.org/officeDocument/2006/relationships/tags" Target="../tags/tag64.xml"/><Relationship Id="rId18" Type="http://schemas.openxmlformats.org/officeDocument/2006/relationships/tags" Target="../tags/tag63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tags" Target="../tags/tag46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69.xml"/><Relationship Id="rId2" Type="http://schemas.openxmlformats.org/officeDocument/2006/relationships/image" Target="../media/image19.png"/><Relationship Id="rId1" Type="http://schemas.openxmlformats.org/officeDocument/2006/relationships/tags" Target="../tags/tag68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1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tags" Target="../tags/tag7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76.xml"/><Relationship Id="rId5" Type="http://schemas.openxmlformats.org/officeDocument/2006/relationships/image" Target="../media/image2.png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70635" y="1350645"/>
            <a:ext cx="9650730" cy="216852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短线王</a:t>
            </a: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买卖</a:t>
            </a: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细节</a:t>
            </a:r>
            <a:endParaRPr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r"/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07005" y="3058795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707005" y="3106420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392545" y="3106420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授课日期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2025-10-13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312285" y="3805555"/>
            <a:ext cx="3686810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投顾执业编码：</a:t>
            </a: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endParaRPr lang="zh-CN" altLang="en-US">
              <a:solidFill>
                <a:schemeClr val="bg1"/>
              </a:solidFill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基金执业编码：A20250623004965</a:t>
            </a:r>
            <a:endParaRPr lang="zh-CN" altLang="en-US">
              <a:solidFill>
                <a:schemeClr val="bg1"/>
              </a:solidFill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61640" y="-635"/>
            <a:ext cx="6810375" cy="612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盈利模式回顾</a:t>
            </a: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2230" y="1300480"/>
            <a:ext cx="6490970" cy="4728210"/>
            <a:chOff x="7702" y="1793"/>
            <a:chExt cx="11137" cy="7941"/>
          </a:xfrm>
        </p:grpSpPr>
        <p:grpSp>
          <p:nvGrpSpPr>
            <p:cNvPr id="10" name="组合 9"/>
            <p:cNvGrpSpPr/>
            <p:nvPr/>
          </p:nvGrpSpPr>
          <p:grpSpPr>
            <a:xfrm>
              <a:off x="8213" y="2163"/>
              <a:ext cx="10061" cy="6630"/>
              <a:chOff x="-80" y="2061"/>
              <a:chExt cx="13490" cy="6497"/>
            </a:xfrm>
          </p:grpSpPr>
          <p:grpSp>
            <p:nvGrpSpPr>
              <p:cNvPr id="44" name="组合 43"/>
              <p:cNvGrpSpPr/>
              <p:nvPr>
                <p:custDataLst>
                  <p:tags r:id="rId3"/>
                </p:custDataLst>
              </p:nvPr>
            </p:nvGrpSpPr>
            <p:grpSpPr>
              <a:xfrm rot="0">
                <a:off x="5266" y="2061"/>
                <a:ext cx="8144" cy="5806"/>
                <a:chOff x="3619341" y="440541"/>
                <a:chExt cx="5203833" cy="3654168"/>
              </a:xfrm>
            </p:grpSpPr>
            <p:sp>
              <p:nvSpPr>
                <p:cNvPr id="47" name="文本框 46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7092808" y="3550095"/>
                  <a:ext cx="1730366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r>
                    <a:rPr lang="zh-CN" altLang="en-US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主力追踪</a:t>
                  </a:r>
                  <a:endParaRPr lang="zh-CN" altLang="en-US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2" name="文本框 51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3619341" y="440541"/>
                  <a:ext cx="2042190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pPr algn="r"/>
                  <a:r>
                    <a:rPr lang="zh-CN" altLang="en-US" sz="1900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智能辅助线</a:t>
                  </a:r>
                  <a:endParaRPr lang="zh-CN" altLang="en-US" sz="1900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" name="文本框 7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830" y="2446"/>
                <a:ext cx="4336" cy="595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1">
                <a:noAutofit/>
              </a:bodyPr>
              <a:p>
                <a:pPr algn="ctr"/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rPr>
                  <a:t>上升趋势、下降趋势、横盘趋势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endParaRPr>
              </a:p>
            </p:txBody>
          </p:sp>
          <p:grpSp>
            <p:nvGrpSpPr>
              <p:cNvPr id="64" name="组合 63"/>
              <p:cNvGrpSpPr/>
              <p:nvPr/>
            </p:nvGrpSpPr>
            <p:grpSpPr>
              <a:xfrm>
                <a:off x="4831" y="4604"/>
                <a:ext cx="4246" cy="3262"/>
                <a:chOff x="4019" y="4638"/>
                <a:chExt cx="5679" cy="3962"/>
              </a:xfrm>
            </p:grpSpPr>
            <p:sp>
              <p:nvSpPr>
                <p:cNvPr id="9" name="等腰三角形 8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4019" y="4638"/>
                  <a:ext cx="5679" cy="3962"/>
                </a:xfrm>
                <a:prstGeom prst="triangle">
                  <a:avLst/>
                </a:prstGeom>
                <a:noFill/>
                <a:ln w="1270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>
                  <a:normAutofit/>
                </a:bodyPr>
                <a:p>
                  <a:pPr algn="ctr"/>
                  <a:endParaRPr lang="zh-CN" altLang="en-US" sz="1350"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" name="文本框 10"/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5151" y="6608"/>
                  <a:ext cx="3172" cy="12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炒股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三板斧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19" name="文本框 18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-80" y="7588"/>
                <a:ext cx="2800" cy="970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>
                  <a:lnSpc>
                    <a:spcPct val="140000"/>
                  </a:lnSpc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  <a:sym typeface="+mn-ea"/>
                  </a:rPr>
                  <a:t>强弱金叉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ea typeface="微软雅黑" panose="020B0503020204020204" charset="-122"/>
                  <a:sym typeface="+mn-ea"/>
                </a:endParaRPr>
              </a:p>
              <a:p>
                <a:pPr algn="r">
                  <a:lnSpc>
                    <a:spcPct val="140000"/>
                  </a:lnSpc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  <a:sym typeface="+mn-ea"/>
                  </a:rPr>
                  <a:t>顶底背离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+mn-ea"/>
                </a:endParaRPr>
              </a:p>
            </p:txBody>
          </p:sp>
          <p:sp>
            <p:nvSpPr>
              <p:cNvPr id="60" name="文本框 59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555" y="7751"/>
                <a:ext cx="2370" cy="807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>
                  <a:lnSpc>
                    <a:spcPct val="160000"/>
                  </a:lnSpc>
                  <a:buClrTx/>
                  <a:buSzTx/>
                  <a:buFontTx/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</a:rPr>
                  <a:t>红肥绿瘦</a:t>
                </a:r>
                <a:r>
                  <a:rPr lang="en-US" altLang="zh-CN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</a:rPr>
                  <a:t> </a:t>
                </a:r>
                <a:endParaRPr lang="en-US" altLang="zh-CN" sz="1400" dirty="0">
                  <a:solidFill>
                    <a:schemeClr val="accent2">
                      <a:lumMod val="75000"/>
                    </a:schemeClr>
                  </a:solidFill>
                  <a:ea typeface="微软雅黑" panose="020B0503020204020204" charset="-122"/>
                </a:endParaRPr>
              </a:p>
              <a:p>
                <a:pPr algn="r">
                  <a:lnSpc>
                    <a:spcPct val="160000"/>
                  </a:lnSpc>
                  <a:buClrTx/>
                  <a:buSzTx/>
                  <a:buFontTx/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</a:rPr>
                  <a:t>回档低吸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ea typeface="微软雅黑" panose="020B0503020204020204" charset="-122"/>
                </a:endParaRPr>
              </a:p>
            </p:txBody>
          </p:sp>
          <p:sp>
            <p:nvSpPr>
              <p:cNvPr id="12" name="任意多边形 11"/>
              <p:cNvSpPr/>
              <p:nvPr>
                <p:custDataLst>
                  <p:tags r:id="rId11"/>
                </p:custDataLst>
              </p:nvPr>
            </p:nvSpPr>
            <p:spPr>
              <a:xfrm rot="2157230">
                <a:off x="3388" y="6808"/>
                <a:ext cx="2309" cy="1650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BD0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5" name="文本框 64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3598" y="7370"/>
                <a:ext cx="1853" cy="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买卖点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" name="任意多边形 13"/>
              <p:cNvSpPr/>
              <p:nvPr>
                <p:custDataLst>
                  <p:tags r:id="rId13"/>
                </p:custDataLst>
              </p:nvPr>
            </p:nvSpPr>
            <p:spPr>
              <a:xfrm rot="2157230">
                <a:off x="8005" y="6797"/>
                <a:ext cx="2252" cy="1637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09D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65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8462" y="7370"/>
                <a:ext cx="1217" cy="46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资金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" name="任意多边形 14"/>
              <p:cNvSpPr/>
              <p:nvPr>
                <p:custDataLst>
                  <p:tags r:id="rId15"/>
                </p:custDataLst>
              </p:nvPr>
            </p:nvSpPr>
            <p:spPr>
              <a:xfrm rot="2157230">
                <a:off x="5669" y="3999"/>
                <a:ext cx="2514" cy="1822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F6FC6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 lnSpcReduction="10000"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7" name="文本框 66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6345" y="4602"/>
                <a:ext cx="1500" cy="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趋势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6" name="文本框 15"/>
            <p:cNvSpPr txBox="1"/>
            <p:nvPr>
              <p:custDataLst>
                <p:tags r:id="rId17"/>
              </p:custDataLst>
            </p:nvPr>
          </p:nvSpPr>
          <p:spPr>
            <a:xfrm>
              <a:off x="8121" y="7123"/>
              <a:ext cx="2181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捕捞季节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18"/>
              </p:custDataLst>
            </p:nvPr>
          </p:nvSpPr>
          <p:spPr>
            <a:xfrm>
              <a:off x="12002" y="3347"/>
              <a:ext cx="2468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sz="1900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智能辅助线</a:t>
              </a:r>
              <a:endParaRPr lang="zh-CN" altLang="en-US" sz="1900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19"/>
              </p:custDataLst>
            </p:nvPr>
          </p:nvSpPr>
          <p:spPr>
            <a:xfrm>
              <a:off x="15928" y="7123"/>
              <a:ext cx="2433" cy="765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ct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主力净买额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702" y="1793"/>
              <a:ext cx="11137" cy="7941"/>
            </a:xfrm>
            <a:prstGeom prst="rect">
              <a:avLst/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896100" y="1083310"/>
            <a:ext cx="46863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2400" noProof="0" dirty="0">
                <a:solidFill>
                  <a:schemeClr val="tx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盈利模式：上升回档</a:t>
            </a:r>
            <a:endParaRPr lang="zh-CN" altLang="en-US" sz="2400" noProof="0" dirty="0">
              <a:solidFill>
                <a:schemeClr val="tx2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22415" y="1691640"/>
            <a:ext cx="5281295" cy="4359910"/>
          </a:xfrm>
          <a:prstGeom prst="rect">
            <a:avLst/>
          </a:prstGeom>
        </p:spPr>
      </p:pic>
    </p:spTree>
    <p:custDataLst>
      <p:tags r:id="rId2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750820" y="88900"/>
            <a:ext cx="7722235" cy="704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altLang="zh-CN" sz="40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</a:t>
            </a:r>
            <a:r>
              <a:rPr lang="zh-CN" altLang="en-US" sz="4000" b="1" spc="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捕捞季节</a:t>
            </a:r>
            <a:r>
              <a:rPr lang="zh-CN" altLang="en-US" sz="4000" b="1" spc="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的使用细节</a:t>
            </a:r>
            <a:endParaRPr kumimoji="0" lang="zh-CN" altLang="en-US" sz="4000" b="1" i="0" kern="1200" cap="none" spc="50" normalizeH="0" baseline="0" noProof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8205" y="1508760"/>
            <a:ext cx="1067308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、不同的金叉类型：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弱金叉、底背离金叉、强势金叉、水手二次金叉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（本质不是金叉或死叉的的天数，而是多空的力量积攒或释放了多少）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、不同死叉类型：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高位破位死叉、上升中继常态死叉、低位死叉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、避免坐过山车：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金叉后期的每一次异动都是买点或中线短做的机会（西部矿业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......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、死叉后期洗盘：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死叉后期的低开洗盘是机会（彤程新材）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结合分时图寻找买点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、大小周期传递：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周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死叉，能不能日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金叉？（为什么认为大盘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月有机会但上行空间有限）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、关键是执行力：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长周期死叉，一直不涨，怎么办？（原因是什么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→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破位出局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→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减仓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等待）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3142187" y="-81915"/>
            <a:ext cx="5908896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金叉后期</a:t>
            </a:r>
            <a:r>
              <a:rPr lang="en-US" altLang="zh-CN" dirty="0"/>
              <a:t> </a:t>
            </a:r>
            <a:r>
              <a:rPr dirty="0"/>
              <a:t>异动如何处理</a:t>
            </a:r>
            <a:endParaRPr dirty="0"/>
          </a:p>
        </p:txBody>
      </p:sp>
      <p:sp>
        <p:nvSpPr>
          <p:cNvPr id="2" name="文本框 1"/>
          <p:cNvSpPr txBox="1"/>
          <p:nvPr/>
        </p:nvSpPr>
        <p:spPr>
          <a:xfrm>
            <a:off x="2235835" y="12579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短线定位（逢高减半，落袋为安）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522210" y="1257935"/>
            <a:ext cx="32524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ym typeface="+mn-ea"/>
              </a:rPr>
              <a:t>中线定位（底仓</a:t>
            </a:r>
            <a:r>
              <a:rPr lang="en-US" altLang="zh-CN">
                <a:sym typeface="+mn-ea"/>
              </a:rPr>
              <a:t>+</a:t>
            </a:r>
            <a:r>
              <a:rPr lang="zh-CN" altLang="en-US">
                <a:sym typeface="+mn-ea"/>
              </a:rPr>
              <a:t>浮仓）</a:t>
            </a:r>
            <a:endParaRPr lang="zh-CN" altLang="en-US">
              <a:sym typeface="+mn-ea"/>
            </a:endParaRPr>
          </a:p>
        </p:txBody>
      </p:sp>
      <p:pic>
        <p:nvPicPr>
          <p:cNvPr id="8" name="图片 7"/>
          <p:cNvPicPr/>
          <p:nvPr/>
        </p:nvPicPr>
        <p:blipFill>
          <a:blip r:embed="rId1"/>
          <a:srcRect l="20595" t="2877" r="1535" b="3945"/>
          <a:stretch>
            <a:fillRect/>
          </a:stretch>
        </p:blipFill>
        <p:spPr>
          <a:xfrm>
            <a:off x="6299835" y="2453005"/>
            <a:ext cx="5733415" cy="3434715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2"/>
          <a:srcRect l="10408" r="1880" b="4214"/>
          <a:stretch>
            <a:fillRect/>
          </a:stretch>
        </p:blipFill>
        <p:spPr>
          <a:xfrm>
            <a:off x="591185" y="1850390"/>
            <a:ext cx="5864860" cy="352171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3142187" y="-81915"/>
            <a:ext cx="5908896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死叉后期如何处理</a:t>
            </a:r>
            <a:endParaRPr dirty="0"/>
          </a:p>
        </p:txBody>
      </p:sp>
      <p:sp>
        <p:nvSpPr>
          <p:cNvPr id="2" name="文本框 1"/>
          <p:cNvSpPr txBox="1"/>
          <p:nvPr/>
        </p:nvSpPr>
        <p:spPr>
          <a:xfrm>
            <a:off x="2726690" y="734060"/>
            <a:ext cx="27368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加速赶底，低开洗盘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020685" y="734060"/>
            <a:ext cx="27368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非热点继续阴跌</a:t>
            </a:r>
            <a:endParaRPr lang="zh-CN" altLang="en-US"/>
          </a:p>
        </p:txBody>
      </p:sp>
      <p:pic>
        <p:nvPicPr>
          <p:cNvPr id="4" name="图片 3"/>
          <p:cNvPicPr/>
          <p:nvPr/>
        </p:nvPicPr>
        <p:blipFill>
          <a:blip r:embed="rId1"/>
          <a:srcRect l="2379" t="1893" r="2291" b="2112"/>
          <a:stretch>
            <a:fillRect/>
          </a:stretch>
        </p:blipFill>
        <p:spPr>
          <a:xfrm>
            <a:off x="741045" y="1257935"/>
            <a:ext cx="5720715" cy="50069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图片 4"/>
          <p:cNvPicPr/>
          <p:nvPr/>
        </p:nvPicPr>
        <p:blipFill>
          <a:blip r:embed="rId2"/>
          <a:srcRect l="11853" t="3307" r="2307" b="4042"/>
          <a:stretch>
            <a:fillRect/>
          </a:stretch>
        </p:blipFill>
        <p:spPr>
          <a:xfrm>
            <a:off x="6162040" y="2267585"/>
            <a:ext cx="5339080" cy="33623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3142187" y="-81915"/>
            <a:ext cx="5908896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线上答疑</a:t>
            </a:r>
            <a:endParaRPr dirty="0"/>
          </a:p>
        </p:txBody>
      </p:sp>
      <p:pic>
        <p:nvPicPr>
          <p:cNvPr id="2" name="图片 1"/>
          <p:cNvPicPr/>
          <p:nvPr/>
        </p:nvPicPr>
        <p:blipFill>
          <a:blip r:embed="rId1"/>
          <a:srcRect b="12980"/>
          <a:stretch>
            <a:fillRect/>
          </a:stretch>
        </p:blipFill>
        <p:spPr>
          <a:xfrm>
            <a:off x="447040" y="668655"/>
            <a:ext cx="7429500" cy="125158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605790" y="1683068"/>
            <a:ext cx="5600700" cy="35718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图片 4"/>
          <p:cNvPicPr/>
          <p:nvPr/>
        </p:nvPicPr>
        <p:blipFill>
          <a:blip r:embed="rId3"/>
          <a:srcRect l="6535"/>
          <a:stretch>
            <a:fillRect/>
          </a:stretch>
        </p:blipFill>
        <p:spPr>
          <a:xfrm>
            <a:off x="447040" y="4866005"/>
            <a:ext cx="3605530" cy="12001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8150860" y="759143"/>
            <a:ext cx="2933700" cy="9239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3" name="图片 12"/>
          <p:cNvPicPr/>
          <p:nvPr/>
        </p:nvPicPr>
        <p:blipFill>
          <a:blip r:embed="rId5"/>
          <a:stretch>
            <a:fillRect/>
          </a:stretch>
        </p:blipFill>
        <p:spPr>
          <a:xfrm>
            <a:off x="6322060" y="2010410"/>
            <a:ext cx="4557395" cy="335026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4" name="图片 13"/>
          <p:cNvPicPr/>
          <p:nvPr/>
        </p:nvPicPr>
        <p:blipFill>
          <a:blip r:embed="rId6"/>
          <a:stretch>
            <a:fillRect/>
          </a:stretch>
        </p:blipFill>
        <p:spPr>
          <a:xfrm>
            <a:off x="5161915" y="4760595"/>
            <a:ext cx="4410075" cy="177990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5" name="图片 14"/>
          <p:cNvPicPr/>
          <p:nvPr/>
        </p:nvPicPr>
        <p:blipFill>
          <a:blip r:embed="rId7"/>
          <a:srcRect l="3220" t="5850" r="3855" b="5159"/>
          <a:stretch>
            <a:fillRect/>
          </a:stretch>
        </p:blipFill>
        <p:spPr>
          <a:xfrm>
            <a:off x="9406255" y="3077210"/>
            <a:ext cx="2785745" cy="122682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668905" y="0"/>
            <a:ext cx="63080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                   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好股研选</a:t>
            </a:r>
            <a:endParaRPr kumimoji="0" lang="zh-CN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87730" y="81280"/>
            <a:ext cx="95497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                </a:t>
            </a:r>
            <a:r>
              <a:rPr 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《好股研选》选股标准</a:t>
            </a:r>
            <a:endParaRPr lang="zh-CN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文本占位符 8"/>
          <p:cNvSpPr>
            <a:spLocks noGrp="1"/>
          </p:cNvSpPr>
          <p:nvPr/>
        </p:nvSpPr>
        <p:spPr>
          <a:xfrm>
            <a:off x="621030" y="1120775"/>
            <a:ext cx="3885565" cy="72263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sz="1400" dirty="0"/>
              <a:t>《好股研选》是款</a:t>
            </a:r>
            <a:r>
              <a:rPr sz="1400" b="1" dirty="0">
                <a:solidFill>
                  <a:srgbClr val="FF0000"/>
                </a:solidFill>
              </a:rPr>
              <a:t>个股研究研究类产品</a:t>
            </a:r>
            <a:r>
              <a:rPr sz="1400" dirty="0"/>
              <a:t>。</a:t>
            </a:r>
            <a:r>
              <a:rPr lang="zh-CN" altLang="en-US" sz="1400" b="1" dirty="0">
                <a:solidFill>
                  <a:srgbClr val="FF0000"/>
                </a:solidFill>
              </a:rPr>
              <a:t>中线成长稳健型和短线爆发交易型全方位覆盖</a:t>
            </a:r>
            <a:r>
              <a:rPr lang="zh-CN" altLang="en-US" sz="1400" dirty="0"/>
              <a:t>，中短线定位的</a:t>
            </a:r>
            <a:r>
              <a:rPr lang="en-US" altLang="zh-CN" sz="1400" dirty="0"/>
              <a:t>“</a:t>
            </a:r>
            <a:r>
              <a:rPr lang="zh-CN" altLang="en-US" sz="1400" dirty="0"/>
              <a:t>隐形冠军</a:t>
            </a:r>
            <a:r>
              <a:rPr lang="en-US" altLang="zh-CN" sz="1400" dirty="0"/>
              <a:t>”</a:t>
            </a:r>
            <a:r>
              <a:rPr lang="zh-CN" altLang="en-US" sz="1400" dirty="0"/>
              <a:t>用的是倍量突破选股法，短线定位做的是风口</a:t>
            </a:r>
            <a:r>
              <a:rPr sz="1400">
                <a:sym typeface="+mn-ea"/>
              </a:rPr>
              <a:t>强势股的回档低吸，尝试捕捉第二波，用的是资金新高选股法。</a:t>
            </a:r>
            <a:endParaRPr lang="zh-CN" altLang="en-US" sz="1400" dirty="0"/>
          </a:p>
          <a:p>
            <a:pPr algn="l"/>
            <a:endParaRPr lang="zh-CN" altLang="en-US" sz="1400" dirty="0"/>
          </a:p>
        </p:txBody>
      </p:sp>
      <p:sp>
        <p:nvSpPr>
          <p:cNvPr id="10" name="文本框 9"/>
          <p:cNvSpPr txBox="1"/>
          <p:nvPr/>
        </p:nvSpPr>
        <p:spPr>
          <a:xfrm>
            <a:off x="621030" y="3164840"/>
            <a:ext cx="3792855" cy="301498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400" spc="1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1、</a:t>
            </a:r>
            <a:r>
              <a:rPr lang="zh-CN" altLang="en-US" sz="1400" b="1" spc="15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“短线机会”</a:t>
            </a:r>
            <a:r>
              <a:rPr lang="zh-CN" altLang="en-US" sz="1400" spc="1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是从短线风口去找寻</a:t>
            </a:r>
            <a:r>
              <a:rPr lang="zh-CN" altLang="en-US" sz="1400" spc="1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强势股做回档低吸，尝试捕捉第二波。短线选股最关注的是量能，所以用【资金新高选股法】，选出来之后再结合强势股的特征来优中选优</a:t>
            </a:r>
            <a:endParaRPr lang="zh-CN" altLang="en-US" sz="1400" spc="1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400" spc="1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400" spc="1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2、</a:t>
            </a:r>
            <a:r>
              <a:rPr lang="en-US" altLang="zh-CN" sz="1400" spc="1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1400" b="1" spc="15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隐形冠军”</a:t>
            </a:r>
            <a:r>
              <a:rPr lang="zh-CN" altLang="en-US" sz="1400" spc="1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是聚焦具备高成长性的的分支龙头，并尽量结合技术形态（多方炮、芙蓉出水、黄金三角、收敛突破）来尝试捕捉中线主升浪行情，隐形冠军关键是业绩支撑。</a:t>
            </a:r>
            <a:endParaRPr lang="zh-CN" altLang="en-US" sz="1400" spc="1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t="5661"/>
          <a:stretch>
            <a:fillRect/>
          </a:stretch>
        </p:blipFill>
        <p:spPr>
          <a:xfrm>
            <a:off x="8460740" y="883920"/>
            <a:ext cx="3166110" cy="53721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t="3394"/>
          <a:stretch>
            <a:fillRect/>
          </a:stretch>
        </p:blipFill>
        <p:spPr>
          <a:xfrm>
            <a:off x="4750435" y="848360"/>
            <a:ext cx="3227705" cy="540766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2" name="椭圆 1"/>
          <p:cNvSpPr/>
          <p:nvPr/>
        </p:nvSpPr>
        <p:spPr>
          <a:xfrm>
            <a:off x="7372350" y="5462905"/>
            <a:ext cx="605790" cy="49657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1021060" y="5532755"/>
            <a:ext cx="605790" cy="49657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9483725" y="848360"/>
            <a:ext cx="734695" cy="40132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下箭头 13"/>
          <p:cNvSpPr/>
          <p:nvPr/>
        </p:nvSpPr>
        <p:spPr>
          <a:xfrm rot="18960000">
            <a:off x="6953885" y="4517390"/>
            <a:ext cx="154305" cy="103759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下箭头 15"/>
          <p:cNvSpPr/>
          <p:nvPr/>
        </p:nvSpPr>
        <p:spPr>
          <a:xfrm rot="9840000" flipH="1">
            <a:off x="10557510" y="1181735"/>
            <a:ext cx="104775" cy="424053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下箭头 16"/>
          <p:cNvSpPr/>
          <p:nvPr/>
        </p:nvSpPr>
        <p:spPr>
          <a:xfrm rot="2400000">
            <a:off x="9117965" y="1094105"/>
            <a:ext cx="154305" cy="94551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384108" y="1743075"/>
            <a:ext cx="7325995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唯信自己相信的</a:t>
            </a:r>
            <a:endParaRPr 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我司所有工作人员均不允许推荐股票、不允许承诺收益、不允许代客理财、不允许合作分成、不允许私下收款，如您发现有任何违规行为，请立即拨打400-700-3809向我们举报!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334_3*i*0"/>
  <p:tag name="KSO_WM_TEMPLATE_CATEGORY" val="diagram"/>
  <p:tag name="KSO_WM_TEMPLATE_INDEX" val="334"/>
  <p:tag name="KSO_WM_UNIT_INDEX" val="0"/>
</p:tagLst>
</file>

<file path=ppt/tags/tag49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51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1_1"/>
  <p:tag name="KSO_WM_UNIT_ID" val="diagram20187073_1*q_h_a*1_1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52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1"/>
  <p:tag name="KSO_WM_UNIT_ID" val="diagram355_3*q_i*1_1"/>
  <p:tag name="KSO_WM_UNIT_CLEAR" val="1"/>
  <p:tag name="KSO_WM_UNIT_LAYERLEVEL" val="1_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3_1"/>
  <p:tag name="KSO_WM_UNIT_ID" val="diagram20187073_1*q_h_a*1_3_1"/>
  <p:tag name="KSO_WM_UNIT_LAYERLEVEL" val="1_1_1"/>
  <p:tag name="KSO_WM_UNIT_VALUE" val="13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55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2_1"/>
  <p:tag name="KSO_WM_UNIT_ID" val="diagram20187073_1*q_h_a*1_2_1"/>
  <p:tag name="KSO_WM_UNIT_LAYERLEVEL" val="1_1_1"/>
  <p:tag name="KSO_WM_UNIT_VALUE" val="12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56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5"/>
  <p:tag name="KSO_WM_UNIT_ID" val="diagram355_3*q_i*1_5"/>
  <p:tag name="KSO_WM_UNIT_CLEAR" val="1"/>
  <p:tag name="KSO_WM_UNIT_LAYERLEVEL" val="1_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2"/>
  <p:tag name="KSO_WM_UNIT_ID" val="diagram355_3*q_i*1_2"/>
  <p:tag name="KSO_WM_UNIT_CLEAR" val="1"/>
  <p:tag name="KSO_WM_UNIT_LAYERLEVEL" val="1_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7"/>
  <p:tag name="KSO_WM_UNIT_ID" val="diagram355_3*q_i*1_7"/>
  <p:tag name="KSO_WM_UNIT_CLEAR" val="1"/>
  <p:tag name="KSO_WM_UNIT_LAYERLEVEL" val="1_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3_1"/>
  <p:tag name="KSO_WM_UNIT_ID" val="diagram334_3*q_h_f*1_3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3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4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7.xml><?xml version="1.0" encoding="utf-8"?>
<p:tagLst xmlns:p="http://schemas.openxmlformats.org/presentationml/2006/main">
  <p:tag name="KSO_WPP_MARK_KEY" val="34a5c737-2527-451b-a6cc-313a70f4ce21"/>
  <p:tag name="COMMONDATA" val="eyJoZGlkIjoiOTQ1ZjcwNmNkMTFhMjA1Zjg5NzQyMTQ1MGUxYmIzMWEifQ=="/>
  <p:tag name="commondata" val="eyJoZGlkIjoiMTE5OTlmMmY3Mzc0MTBlODE0YTNlMWY0MTJhZTZiYTY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1065</Words>
  <Application>WPS 演示</Application>
  <PresentationFormat>宽屏</PresentationFormat>
  <Paragraphs>90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3" baseType="lpstr">
      <vt:lpstr>Arial</vt:lpstr>
      <vt:lpstr>宋体</vt:lpstr>
      <vt:lpstr>Wingdings</vt:lpstr>
      <vt:lpstr>Wingdings</vt:lpstr>
      <vt:lpstr>思源黑体 CN Light</vt:lpstr>
      <vt:lpstr>黑体</vt:lpstr>
      <vt:lpstr>微软雅黑</vt:lpstr>
      <vt:lpstr>思源黑体 CN Bold</vt:lpstr>
      <vt:lpstr>思源黑体 CN Medium</vt:lpstr>
      <vt:lpstr>思源黑体 CN Normal</vt:lpstr>
      <vt:lpstr>思源黑体 Normal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Administrator</cp:lastModifiedBy>
  <cp:revision>841</cp:revision>
  <dcterms:created xsi:type="dcterms:W3CDTF">2019-06-19T02:08:00Z</dcterms:created>
  <dcterms:modified xsi:type="dcterms:W3CDTF">2025-10-13T06:14:31Z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D999F400981F4637A7109E7BA90C4663_13</vt:lpwstr>
  </property>
</Properties>
</file>