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63" r:id="rId3"/>
    <p:sldId id="989" r:id="rId4"/>
    <p:sldId id="1051" r:id="rId6"/>
    <p:sldId id="1038" r:id="rId7"/>
    <p:sldId id="1053" r:id="rId8"/>
    <p:sldId id="1054" r:id="rId9"/>
    <p:sldId id="1055" r:id="rId10"/>
    <p:sldId id="1049" r:id="rId11"/>
    <p:sldId id="1025" r:id="rId12"/>
    <p:sldId id="1026" r:id="rId13"/>
    <p:sldId id="1052" r:id="rId14"/>
    <p:sldId id="27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24.png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058795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10642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10642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2025-10-20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12285" y="380555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《好股研选》选股标准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/>
        </p:nvSpPr>
        <p:spPr>
          <a:xfrm>
            <a:off x="621030" y="1120775"/>
            <a:ext cx="3885565" cy="722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dirty="0"/>
              <a:t>《好股研选》是款</a:t>
            </a:r>
            <a:r>
              <a:rPr sz="1400" b="1" dirty="0">
                <a:solidFill>
                  <a:srgbClr val="FF0000"/>
                </a:solidFill>
              </a:rPr>
              <a:t>个股研究研究类产品</a:t>
            </a:r>
            <a:r>
              <a:rPr sz="1400" dirty="0"/>
              <a:t>。</a:t>
            </a:r>
            <a:r>
              <a:rPr lang="zh-CN" altLang="en-US" sz="1400" b="1" dirty="0">
                <a:solidFill>
                  <a:srgbClr val="FF0000"/>
                </a:solidFill>
              </a:rPr>
              <a:t>中线成长稳健型和短线爆发交易型全方位覆盖</a:t>
            </a:r>
            <a:r>
              <a:rPr lang="zh-CN" altLang="en-US" sz="1400" dirty="0"/>
              <a:t>，中短线定位的</a:t>
            </a:r>
            <a:r>
              <a:rPr lang="en-US" altLang="zh-CN" sz="1400" dirty="0"/>
              <a:t>“</a:t>
            </a:r>
            <a:r>
              <a:rPr lang="zh-CN" altLang="en-US" sz="1400" dirty="0"/>
              <a:t>隐形冠军</a:t>
            </a:r>
            <a:r>
              <a:rPr lang="en-US" altLang="zh-CN" sz="1400" dirty="0"/>
              <a:t>”</a:t>
            </a:r>
            <a:r>
              <a:rPr lang="zh-CN" altLang="en-US" sz="1400" dirty="0"/>
              <a:t>用的是倍量突破选股法，短线定位做的是风口</a:t>
            </a:r>
            <a:r>
              <a:rPr sz="1400">
                <a:sym typeface="+mn-ea"/>
              </a:rPr>
              <a:t>强势股的回档低吸，尝试捕捉第二波，用的是资金新高选股法。</a:t>
            </a:r>
            <a:endParaRPr lang="zh-CN" altLang="en-US" sz="1400" dirty="0"/>
          </a:p>
          <a:p>
            <a:pPr algn="l"/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21030" y="3164840"/>
            <a:ext cx="3792855" cy="3014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“短线机会”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是从短线风口去找寻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强势股做回档低吸，尝试捕捉第二波。短线选股最关注的是量能，所以用【资金新高选股法】，选出来之后再结合强势股的特征来优中选优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2、</a:t>
            </a: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b="1" spc="15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隐形冠军”</a:t>
            </a: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是聚焦具备高成长性的的分支龙头，并尽量结合技术形态（多方炮、芙蓉出水、黄金三角、收敛突破）来尝试捕捉中线主升浪行情，隐形冠军关键是业绩支撑。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8460740" y="88392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4750435" y="848360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椭圆 1"/>
          <p:cNvSpPr/>
          <p:nvPr/>
        </p:nvSpPr>
        <p:spPr>
          <a:xfrm>
            <a:off x="7372350" y="54629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021060" y="553275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3725" y="84836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6953885" y="4517390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10557510" y="118173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9117965" y="109410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《好股研选》最新选股逻辑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2002" t="2024" r="1792" b="2437"/>
          <a:stretch>
            <a:fillRect/>
          </a:stretch>
        </p:blipFill>
        <p:spPr>
          <a:xfrm>
            <a:off x="5381625" y="1114425"/>
            <a:ext cx="6671945" cy="550100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rcRect l="1695" t="2495" r="1490" b="2269"/>
          <a:stretch>
            <a:fillRect/>
          </a:stretch>
        </p:blipFill>
        <p:spPr>
          <a:xfrm>
            <a:off x="516255" y="1268730"/>
            <a:ext cx="4618990" cy="48520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辅助线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的使用细节</a:t>
            </a:r>
            <a:endParaRPr kumimoji="0" lang="zh-CN" altLang="en-US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555" y="1508760"/>
            <a:ext cx="109207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、趋势的力量：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上行趋势未变继续做上升回档；下行趋势形成不要幻想（线上持股，线下持币）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、辅助线乖离率：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线上乖离率偏高，注意冲高减仓；线下乖离率过大，等反弹后观察能否放量上线，不能就反弹遇压减仓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辅助线趋势的拐点：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见顶个股都不是一次性，筑底的个股也不是一次性，都会有一个拐点确定过程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、辅助线涉及的战法：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上升回档、黄金三角（辅助线与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天线形成的夹角）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趋势的力量</a:t>
            </a:r>
            <a:endParaRPr dirty="0"/>
          </a:p>
        </p:txBody>
      </p:sp>
      <p:pic>
        <p:nvPicPr>
          <p:cNvPr id="4" name="图片 3"/>
          <p:cNvPicPr/>
          <p:nvPr/>
        </p:nvPicPr>
        <p:blipFill>
          <a:blip r:embed="rId1"/>
          <a:srcRect l="1569" t="4004" r="1298" b="2654"/>
          <a:stretch>
            <a:fillRect/>
          </a:stretch>
        </p:blipFill>
        <p:spPr>
          <a:xfrm>
            <a:off x="262890" y="807720"/>
            <a:ext cx="8090535" cy="44608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718310" y="41770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上升趋势转横盘震荡</a:t>
            </a:r>
            <a:endParaRPr lang="zh-CN" altLang="en-US"/>
          </a:p>
          <a:p>
            <a:r>
              <a:rPr lang="zh-CN" altLang="en-US"/>
              <a:t>接下来要观察震荡后的方向选择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60890" y="1351915"/>
            <a:ext cx="15849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为什么再三强调跌破辅助线</a:t>
            </a:r>
            <a:endParaRPr lang="zh-CN" altLang="en-US"/>
          </a:p>
          <a:p>
            <a:r>
              <a:rPr lang="zh-CN" altLang="en-US"/>
              <a:t>要减仓？</a:t>
            </a:r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2"/>
          <a:srcRect l="3589" t="3515" r="1899" b="3038"/>
          <a:stretch>
            <a:fillRect/>
          </a:stretch>
        </p:blipFill>
        <p:spPr>
          <a:xfrm>
            <a:off x="6145530" y="2764790"/>
            <a:ext cx="5664200" cy="32111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辅助线乖离率</a:t>
            </a:r>
            <a:endParaRPr dirty="0"/>
          </a:p>
        </p:txBody>
      </p:sp>
      <p:pic>
        <p:nvPicPr>
          <p:cNvPr id="5" name="图片 4"/>
          <p:cNvPicPr/>
          <p:nvPr/>
        </p:nvPicPr>
        <p:blipFill>
          <a:blip r:embed="rId1"/>
          <a:srcRect l="7876" t="3693" r="2005" b="4230"/>
          <a:stretch>
            <a:fillRect/>
          </a:stretch>
        </p:blipFill>
        <p:spPr>
          <a:xfrm>
            <a:off x="464185" y="817245"/>
            <a:ext cx="6153785" cy="33953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/>
          <p:cNvPicPr/>
          <p:nvPr/>
        </p:nvPicPr>
        <p:blipFill>
          <a:blip r:embed="rId2"/>
          <a:srcRect l="4143" t="2838" r="1562" b="4363"/>
          <a:stretch>
            <a:fillRect/>
          </a:stretch>
        </p:blipFill>
        <p:spPr>
          <a:xfrm>
            <a:off x="6096000" y="1142365"/>
            <a:ext cx="5856605" cy="3070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3074" t="3991" r="2142" b="3496"/>
          <a:stretch>
            <a:fillRect/>
          </a:stretch>
        </p:blipFill>
        <p:spPr>
          <a:xfrm>
            <a:off x="2426970" y="3204845"/>
            <a:ext cx="6075045" cy="30524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>
                <a:solidFill>
                  <a:schemeClr val="bg1"/>
                </a:solidFill>
                <a:cs typeface="微软雅黑" panose="020B0503020204020204" charset="-122"/>
                <a:sym typeface="+mn-ea"/>
              </a:rPr>
              <a:t>趋势的拐点</a:t>
            </a:r>
            <a:endParaRPr dirty="0">
              <a:solidFill>
                <a:schemeClr val="bg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6975" y="1072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横盘到上升趋势的拐点确定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957820" y="701040"/>
            <a:ext cx="3150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横盘到下跌趋势的拐点确定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rcRect l="1979" t="1730" r="2254" b="63463"/>
          <a:stretch>
            <a:fillRect/>
          </a:stretch>
        </p:blipFill>
        <p:spPr>
          <a:xfrm>
            <a:off x="7044690" y="3522345"/>
            <a:ext cx="4372610" cy="28200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4253865" y="5840730"/>
            <a:ext cx="2881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如果判断是反弹还是反转</a:t>
            </a: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/>
          <a:srcRect l="1530" t="2968" r="2314" b="2840"/>
          <a:stretch>
            <a:fillRect/>
          </a:stretch>
        </p:blipFill>
        <p:spPr>
          <a:xfrm>
            <a:off x="437515" y="1577340"/>
            <a:ext cx="6484620" cy="4102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3"/>
          <a:srcRect l="4439" t="3568" r="1948" b="34785"/>
          <a:stretch>
            <a:fillRect/>
          </a:stretch>
        </p:blipFill>
        <p:spPr>
          <a:xfrm>
            <a:off x="7339330" y="1209675"/>
            <a:ext cx="4077970" cy="21723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>
                <a:solidFill>
                  <a:schemeClr val="bg1"/>
                </a:solidFill>
                <a:cs typeface="微软雅黑" panose="020B0503020204020204" charset="-122"/>
                <a:sym typeface="+mn-ea"/>
              </a:rPr>
              <a:t>黄金三角</a:t>
            </a:r>
            <a:endParaRPr dirty="0">
              <a:solidFill>
                <a:schemeClr val="bg1"/>
              </a:solidFill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1901" t="2344" r="1993" b="2538"/>
          <a:stretch>
            <a:fillRect/>
          </a:stretch>
        </p:blipFill>
        <p:spPr>
          <a:xfrm>
            <a:off x="7543165" y="670560"/>
            <a:ext cx="4083050" cy="3434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2"/>
          <a:srcRect l="2497" t="3587" r="1346" b="4326"/>
          <a:stretch>
            <a:fillRect/>
          </a:stretch>
        </p:blipFill>
        <p:spPr>
          <a:xfrm>
            <a:off x="486410" y="1525270"/>
            <a:ext cx="6438900" cy="332232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rcRect l="1850" t="3418" r="1860"/>
          <a:stretch>
            <a:fillRect/>
          </a:stretch>
        </p:blipFill>
        <p:spPr>
          <a:xfrm>
            <a:off x="6402705" y="3315970"/>
            <a:ext cx="4011930" cy="30270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142187" y="-81915"/>
            <a:ext cx="5908896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线上答疑</a:t>
            </a:r>
            <a:endParaRPr dirty="0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4063" y="1176020"/>
            <a:ext cx="3648075" cy="135255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9605" y="2839720"/>
            <a:ext cx="3752850" cy="104774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95265" y="1175703"/>
            <a:ext cx="3467100" cy="117157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5294948" y="2611438"/>
            <a:ext cx="3171825" cy="105727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199698" y="3995420"/>
            <a:ext cx="3267075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WPS 演示</Application>
  <PresentationFormat>宽屏</PresentationFormat>
  <Paragraphs>95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思源黑体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846</cp:revision>
  <dcterms:created xsi:type="dcterms:W3CDTF">2019-06-19T02:08:00Z</dcterms:created>
  <dcterms:modified xsi:type="dcterms:W3CDTF">2025-10-20T06:47:18Z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D999F400981F4637A7109E7BA90C4663_13</vt:lpwstr>
  </property>
</Properties>
</file>