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63" r:id="rId3"/>
    <p:sldId id="989" r:id="rId4"/>
    <p:sldId id="1000" r:id="rId6"/>
    <p:sldId id="1006" r:id="rId7"/>
    <p:sldId id="1010" r:id="rId8"/>
    <p:sldId id="1011" r:id="rId9"/>
    <p:sldId id="1012" r:id="rId10"/>
    <p:sldId id="1013" r:id="rId11"/>
    <p:sldId id="1007" r:id="rId12"/>
    <p:sldId id="1009" r:id="rId13"/>
    <p:sldId id="273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2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17.png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2025 .11.17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《好股研选》中线短线全覆盖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1236980"/>
            <a:ext cx="8129905" cy="457327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l="4101" t="1938" r="3439" b="3068"/>
          <a:stretch>
            <a:fillRect/>
          </a:stretch>
        </p:blipFill>
        <p:spPr>
          <a:xfrm>
            <a:off x="8561070" y="898525"/>
            <a:ext cx="3130550" cy="50615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sz="3200" spc="50" dirty="0">
                <a:cs typeface="微软雅黑" panose="020B0503020204020204" charset="-122"/>
                <a:sym typeface="+mn-ea"/>
              </a:rPr>
              <a:t>三板斧选股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6040" y="1377315"/>
            <a:ext cx="406400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符合三板斧盈利模式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当天涨幅</a:t>
            </a:r>
            <a:r>
              <a:rPr lang="en-US" altLang="zh-CN"/>
              <a:t>2%-5%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选风口个股（化工、锂矿、锂电池）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选风格个股（低位、小票、游资票）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8688070" y="1783080"/>
            <a:ext cx="118745" cy="44386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8696325" y="2505710"/>
            <a:ext cx="118745" cy="44386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8753475" y="3413760"/>
            <a:ext cx="118745" cy="44386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rcRect l="1478" t="2823" r="2105" b="5304"/>
          <a:stretch>
            <a:fillRect/>
          </a:stretch>
        </p:blipFill>
        <p:spPr>
          <a:xfrm>
            <a:off x="774700" y="751205"/>
            <a:ext cx="6544945" cy="56210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sz="3200" spc="50" dirty="0">
                <a:cs typeface="微软雅黑" panose="020B0503020204020204" charset="-122"/>
                <a:sym typeface="+mn-ea"/>
              </a:rPr>
              <a:t>1</a:t>
            </a:r>
            <a:r>
              <a:rPr sz="3200" spc="50" dirty="0">
                <a:cs typeface="微软雅黑" panose="020B0503020204020204" charset="-122"/>
                <a:sym typeface="+mn-ea"/>
              </a:rPr>
              <a:t>、临界点（日</a:t>
            </a:r>
            <a:r>
              <a:rPr lang="en-US" altLang="zh-CN" sz="3200" spc="50" dirty="0">
                <a:cs typeface="微软雅黑" panose="020B0503020204020204" charset="-122"/>
                <a:sym typeface="+mn-ea"/>
              </a:rPr>
              <a:t>k</a:t>
            </a:r>
            <a:r>
              <a:rPr sz="3200" spc="50" dirty="0">
                <a:cs typeface="微软雅黑" panose="020B0503020204020204" charset="-122"/>
                <a:sym typeface="+mn-ea"/>
              </a:rPr>
              <a:t>）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l="3951" t="3605" r="3011" b="3155"/>
          <a:stretch>
            <a:fillRect/>
          </a:stretch>
        </p:blipFill>
        <p:spPr>
          <a:xfrm>
            <a:off x="955040" y="1374140"/>
            <a:ext cx="3394075" cy="381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2"/>
          <a:srcRect l="1560" t="4048" r="2629" b="4011"/>
          <a:stretch>
            <a:fillRect/>
          </a:stretch>
        </p:blipFill>
        <p:spPr>
          <a:xfrm>
            <a:off x="4911725" y="1374140"/>
            <a:ext cx="6273165" cy="36741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sz="3200" spc="50" dirty="0">
                <a:cs typeface="微软雅黑" panose="020B0503020204020204" charset="-122"/>
                <a:sym typeface="+mn-ea"/>
              </a:rPr>
              <a:t>2</a:t>
            </a:r>
            <a:r>
              <a:rPr sz="3200" spc="50" dirty="0">
                <a:cs typeface="微软雅黑" panose="020B0503020204020204" charset="-122"/>
                <a:sym typeface="+mn-ea"/>
              </a:rPr>
              <a:t>、临界点（分时）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rcRect l="2469" r="2708"/>
          <a:stretch>
            <a:fillRect/>
          </a:stretch>
        </p:blipFill>
        <p:spPr>
          <a:xfrm>
            <a:off x="558165" y="1140460"/>
            <a:ext cx="5292725" cy="31051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2"/>
          <a:srcRect l="2151" t="3351" r="1185" b="4200"/>
          <a:stretch>
            <a:fillRect/>
          </a:stretch>
        </p:blipFill>
        <p:spPr>
          <a:xfrm>
            <a:off x="6017895" y="2287905"/>
            <a:ext cx="5715000" cy="35934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sz="3200" spc="50" dirty="0">
                <a:cs typeface="微软雅黑" panose="020B0503020204020204" charset="-122"/>
                <a:sym typeface="+mn-ea"/>
              </a:rPr>
              <a:t>3</a:t>
            </a:r>
            <a:r>
              <a:rPr sz="3200" spc="50" dirty="0">
                <a:cs typeface="微软雅黑" panose="020B0503020204020204" charset="-122"/>
                <a:sym typeface="+mn-ea"/>
              </a:rPr>
              <a:t>、临界点（分时）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rcRect l="3134" t="3670" r="1411" b="3322"/>
          <a:stretch>
            <a:fillRect/>
          </a:stretch>
        </p:blipFill>
        <p:spPr>
          <a:xfrm>
            <a:off x="1540510" y="797560"/>
            <a:ext cx="9110345" cy="52622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sz="3200" spc="50" dirty="0">
                <a:cs typeface="微软雅黑" panose="020B0503020204020204" charset="-122"/>
                <a:sym typeface="+mn-ea"/>
              </a:rPr>
              <a:t>4</a:t>
            </a:r>
            <a:r>
              <a:rPr sz="3200" spc="50" dirty="0">
                <a:cs typeface="微软雅黑" panose="020B0503020204020204" charset="-122"/>
                <a:sym typeface="+mn-ea"/>
              </a:rPr>
              <a:t>、临界点（整理形态）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l="1747" t="3123" r="1541" b="7168"/>
          <a:stretch>
            <a:fillRect/>
          </a:stretch>
        </p:blipFill>
        <p:spPr>
          <a:xfrm>
            <a:off x="887095" y="1113155"/>
            <a:ext cx="10128250" cy="46316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sz="3200" spc="50" dirty="0">
                <a:cs typeface="微软雅黑" panose="020B0503020204020204" charset="-122"/>
                <a:sym typeface="+mn-ea"/>
              </a:rPr>
              <a:t>5</a:t>
            </a:r>
            <a:r>
              <a:rPr sz="3200" spc="50" dirty="0">
                <a:cs typeface="微软雅黑" panose="020B0503020204020204" charset="-122"/>
                <a:sym typeface="+mn-ea"/>
              </a:rPr>
              <a:t>、临界点（分时背离）</a:t>
            </a:r>
            <a:endParaRPr sz="3200" spc="50" dirty="0"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54435" t="3177" r="1960" b="3314"/>
          <a:stretch>
            <a:fillRect/>
          </a:stretch>
        </p:blipFill>
        <p:spPr>
          <a:xfrm>
            <a:off x="7328535" y="944880"/>
            <a:ext cx="3763010" cy="52812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/>
          <p:cNvPicPr/>
          <p:nvPr/>
        </p:nvPicPr>
        <p:blipFill>
          <a:blip r:embed="rId2"/>
          <a:srcRect l="1684" t="2395" r="8924" b="2468"/>
          <a:stretch>
            <a:fillRect/>
          </a:stretch>
        </p:blipFill>
        <p:spPr>
          <a:xfrm>
            <a:off x="868680" y="1147445"/>
            <a:ext cx="5998210" cy="4993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《好股研选》解读小班课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15" y="789305"/>
            <a:ext cx="9672955" cy="5441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WPS 演示</Application>
  <PresentationFormat>宽屏</PresentationFormat>
  <Paragraphs>78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Normal</vt:lpstr>
      <vt:lpstr>思源黑体 CN Medium</vt:lpstr>
      <vt:lpstr>阿里巴巴普惠体 Light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756</cp:revision>
  <dcterms:created xsi:type="dcterms:W3CDTF">2019-06-19T02:08:00Z</dcterms:created>
  <dcterms:modified xsi:type="dcterms:W3CDTF">2025-11-17T06:14:51Z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D999F400981F4637A7109E7BA90C4663_13</vt:lpwstr>
  </property>
</Properties>
</file>