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3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481" r:id="rId3"/>
    <p:sldId id="267" r:id="rId4"/>
    <p:sldId id="329" r:id="rId5"/>
    <p:sldId id="704" r:id="rId6"/>
    <p:sldId id="759" r:id="rId7"/>
    <p:sldId id="601" r:id="rId8"/>
    <p:sldId id="734" r:id="rId9"/>
    <p:sldId id="735" r:id="rId10"/>
    <p:sldId id="736" r:id="rId11"/>
    <p:sldId id="737" r:id="rId12"/>
    <p:sldId id="738" r:id="rId13"/>
    <p:sldId id="739" r:id="rId14"/>
    <p:sldId id="740" r:id="rId15"/>
    <p:sldId id="741" r:id="rId16"/>
    <p:sldId id="742" r:id="rId17"/>
    <p:sldId id="751" r:id="rId18"/>
    <p:sldId id="752" r:id="rId19"/>
    <p:sldId id="753" r:id="rId20"/>
    <p:sldId id="755" r:id="rId21"/>
    <p:sldId id="756" r:id="rId22"/>
    <p:sldId id="757" r:id="rId23"/>
    <p:sldId id="758" r:id="rId24"/>
    <p:sldId id="760" r:id="rId25"/>
    <p:sldId id="743" r:id="rId26"/>
    <p:sldId id="729" r:id="rId27"/>
    <p:sldId id="730" r:id="rId28"/>
    <p:sldId id="761" r:id="rId29"/>
    <p:sldId id="762" r:id="rId30"/>
    <p:sldId id="763" r:id="rId31"/>
    <p:sldId id="272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9" userDrawn="1">
          <p15:clr>
            <a:srgbClr val="A4A3A4"/>
          </p15:clr>
        </p15:guide>
        <p15:guide id="2" pos="3819" userDrawn="1">
          <p15:clr>
            <a:srgbClr val="A4A3A4"/>
          </p15:clr>
        </p15:guide>
        <p15:guide id="3" pos="47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229"/>
        <p:guide pos="3819"/>
        <p:guide pos="478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67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方建伟丨执业编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A1120613090012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9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5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方建伟</a:t>
            </a:r>
            <a:endParaRPr lang="zh-CN" altLang="en-US" sz="26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b="0" i="0" dirty="0">
                <a:solidFill>
                  <a:srgbClr val="B34500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</a:rPr>
              <a:t>A1120613090012</a:t>
            </a:r>
            <a:endParaRPr lang="en-US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99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经传十大金牌讲师，从事证券行业10余年，自创一套“股海钓鱼操作系统”，真正教中小投资者能够理解市场，更好的适应市场，在市场当中稳定的获利！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980" y="1681480"/>
            <a:ext cx="7667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短线首板</a:t>
            </a:r>
            <a:r>
              <a:rPr lang="en-US" alt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-</a:t>
            </a:r>
            <a:r>
              <a:rPr 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涨停跟风</a:t>
            </a:r>
            <a:endParaRPr lang="zh-CN" altLang="en-US" sz="60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7" name="图片 6" descr="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795" y="747712"/>
            <a:ext cx="2925445" cy="54698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861060"/>
            <a:ext cx="11823065" cy="57175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国机精工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8190" y="862965"/>
            <a:ext cx="6059170" cy="56457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6-11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873125"/>
            <a:ext cx="10612755" cy="5727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7-02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857885"/>
            <a:ext cx="10622280" cy="5753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7-02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857885"/>
            <a:ext cx="10622280" cy="5753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7-09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85" y="816610"/>
            <a:ext cx="10659745" cy="57740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7-15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715" y="809625"/>
            <a:ext cx="10922635" cy="57429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7-15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0" y="859155"/>
            <a:ext cx="5230495" cy="5703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830" y="821690"/>
            <a:ext cx="10721975" cy="58083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7-23</a:t>
            </a:r>
            <a:endParaRPr lang="en-US" altLang="zh-CN" sz="32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" y="983615"/>
            <a:ext cx="6581775" cy="5556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市场行情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涨停跟风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异动跟风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7-30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0" y="850900"/>
            <a:ext cx="10558145" cy="57188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7-30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871220"/>
            <a:ext cx="10512425" cy="56940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7-30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840" y="839470"/>
            <a:ext cx="10530840" cy="57042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8-06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185" y="901065"/>
            <a:ext cx="5222875" cy="554863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990" y="901065"/>
            <a:ext cx="5327015" cy="554863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异动跟风</a:t>
            </a:r>
            <a:endParaRPr 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3240" y="1064895"/>
            <a:ext cx="886714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流程：</a:t>
            </a:r>
            <a:r>
              <a:rPr lang="zh-CN" b="1">
                <a:solidFill>
                  <a:srgbClr val="FF0000"/>
                </a:solidFill>
              </a:rPr>
              <a:t>（只玩大盘金叉的时候）</a:t>
            </a:r>
            <a:endParaRPr lang="zh-CN" b="1">
              <a:solidFill>
                <a:srgbClr val="FF0000"/>
              </a:solidFill>
            </a:endParaRPr>
          </a:p>
          <a:p>
            <a:endParaRPr lang="zh-CN"/>
          </a:p>
          <a:p>
            <a:r>
              <a:rPr lang="en-US" altLang="zh-CN"/>
              <a:t>1</a:t>
            </a:r>
            <a:r>
              <a:rPr lang="zh-CN" altLang="en-US"/>
              <a:t>、当</a:t>
            </a:r>
            <a:r>
              <a:rPr lang="en-US" altLang="zh-CN"/>
              <a:t>AI</a:t>
            </a:r>
            <a:r>
              <a:rPr lang="zh-CN" altLang="en-US"/>
              <a:t>推送出来的时候，只需要识别是否符合条件即可操作。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、领涨关联是：</a:t>
            </a:r>
            <a:r>
              <a:rPr lang="zh-CN" altLang="en-US" b="1">
                <a:solidFill>
                  <a:srgbClr val="FF0000"/>
                </a:solidFill>
              </a:rPr>
              <a:t>同</a:t>
            </a:r>
            <a:r>
              <a:rPr lang="zh-CN" altLang="en-US"/>
              <a:t>涨序列、</a:t>
            </a:r>
            <a:r>
              <a:rPr lang="zh-CN" altLang="en-US" b="1">
                <a:solidFill>
                  <a:srgbClr val="FF0000"/>
                </a:solidFill>
              </a:rPr>
              <a:t>同</a:t>
            </a:r>
            <a:r>
              <a:rPr lang="zh-CN" altLang="en-US"/>
              <a:t>行共振</a:t>
            </a:r>
            <a:r>
              <a:rPr lang="en-US" altLang="zh-CN"/>
              <a:t>/</a:t>
            </a:r>
            <a:r>
              <a:rPr lang="zh-CN" altLang="en-US" b="1">
                <a:solidFill>
                  <a:srgbClr val="FF0000"/>
                </a:solidFill>
              </a:rPr>
              <a:t>同</a:t>
            </a:r>
            <a:r>
              <a:rPr lang="zh-CN" altLang="en-US"/>
              <a:t>供应链（要有</a:t>
            </a:r>
            <a:r>
              <a:rPr lang="zh-CN" altLang="en-US" sz="2400" b="1">
                <a:solidFill>
                  <a:srgbClr val="FF0000"/>
                </a:solidFill>
              </a:rPr>
              <a:t>两同或两同以上</a:t>
            </a:r>
            <a:r>
              <a:rPr lang="zh-CN" altLang="en-US"/>
              <a:t>）。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、跟风个股的出</a:t>
            </a:r>
            <a:r>
              <a:rPr lang="zh-CN" altLang="en-US"/>
              <a:t>击信号即为买入时机（如若看时个股已经涨起来了则放弃）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、出击信号发生时，</a:t>
            </a:r>
            <a:r>
              <a:rPr lang="zh-CN"/>
              <a:t>优选</a:t>
            </a:r>
            <a:r>
              <a:rPr lang="zh-CN" sz="2400" b="1">
                <a:solidFill>
                  <a:schemeClr val="accent3">
                    <a:lumMod val="75000"/>
                  </a:schemeClr>
                </a:solidFill>
              </a:rPr>
              <a:t>绿盘</a:t>
            </a:r>
            <a:r>
              <a:rPr lang="zh-CN"/>
              <a:t>的个股（绿盘再转红盘的空间大）</a:t>
            </a:r>
            <a:endParaRPr lang="zh-CN"/>
          </a:p>
          <a:p>
            <a:endParaRPr lang="zh-CN"/>
          </a:p>
          <a:p>
            <a:r>
              <a:rPr lang="en-US" altLang="zh-CN"/>
              <a:t>5</a:t>
            </a:r>
            <a:r>
              <a:rPr lang="zh-CN" altLang="en-US"/>
              <a:t>、优选上午</a:t>
            </a:r>
            <a:r>
              <a:rPr lang="en-US" altLang="zh-CN" sz="2400" b="1">
                <a:solidFill>
                  <a:srgbClr val="FF0000"/>
                </a:solidFill>
              </a:rPr>
              <a:t>11</a:t>
            </a:r>
            <a:r>
              <a:rPr lang="zh-CN" altLang="en-US" sz="2400" b="1">
                <a:solidFill>
                  <a:srgbClr val="FF0000"/>
                </a:solidFill>
              </a:rPr>
              <a:t>点</a:t>
            </a:r>
            <a:r>
              <a:rPr lang="zh-CN" altLang="en-US"/>
              <a:t>前推送的个股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6</a:t>
            </a:r>
            <a:r>
              <a:rPr lang="zh-CN" altLang="en-US"/>
              <a:t>、优选个股处于智能辅助线附近或线下但有金叉趋势的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7</a:t>
            </a:r>
            <a:r>
              <a:rPr lang="zh-CN" altLang="en-US"/>
              <a:t>、</a:t>
            </a:r>
            <a:r>
              <a:rPr lang="en-US" altLang="zh-CN"/>
              <a:t>T+1</a:t>
            </a:r>
            <a:r>
              <a:rPr lang="zh-CN" altLang="en-US"/>
              <a:t>操作，次日止盈或止损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本轮金叉表现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755" y="823595"/>
            <a:ext cx="10524490" cy="57251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-02_17543085353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7210" y="6600825"/>
            <a:ext cx="110388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343535" y="127000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101080" y="127000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7210" y="6600825"/>
            <a:ext cx="110388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125220" y="82550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955" y="82550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市场行情解读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</a:rPr>
              <a:t>7</a:t>
            </a:r>
            <a:r>
              <a:rPr lang="zh-CN" altLang="en-US" sz="3200" b="1">
                <a:solidFill>
                  <a:schemeClr val="bg1"/>
                </a:solidFill>
              </a:rPr>
              <a:t>月</a:t>
            </a:r>
            <a:r>
              <a:rPr lang="en-US" altLang="zh-CN" sz="3200" b="1">
                <a:solidFill>
                  <a:schemeClr val="bg1"/>
                </a:solidFill>
              </a:rPr>
              <a:t>30</a:t>
            </a:r>
            <a:r>
              <a:rPr lang="zh-CN" altLang="en-US" sz="3200" b="1">
                <a:solidFill>
                  <a:schemeClr val="bg1"/>
                </a:solidFill>
              </a:rPr>
              <a:t>日观点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76060" y="3750310"/>
            <a:ext cx="5303520" cy="2776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zh-CN"/>
              <a:t>捕捞季节死叉，短期技术性调整；</a:t>
            </a:r>
            <a:endParaRPr lang="zh-CN"/>
          </a:p>
          <a:p>
            <a:endParaRPr lang="zh-CN"/>
          </a:p>
          <a:p>
            <a:r>
              <a:rPr lang="en-US" altLang="zh-CN"/>
              <a:t>2</a:t>
            </a:r>
            <a:r>
              <a:rPr lang="zh-CN" altLang="en-US"/>
              <a:t>、流动资金连续翻红，市场人气活跃；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</a:t>
            </a:r>
            <a:r>
              <a:rPr lang="en-US" altLang="zh-CN"/>
              <a:t>B</a:t>
            </a:r>
            <a:r>
              <a:rPr lang="zh-CN" altLang="en-US"/>
              <a:t>点在，市场还是整体偏看好</a:t>
            </a:r>
            <a:r>
              <a:rPr lang="zh-CN"/>
              <a:t>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行情好时，多持股待涨，至少底仓尽量持股。</a:t>
            </a:r>
            <a:endParaRPr lang="zh-CN" altLang="en-US"/>
          </a:p>
          <a:p>
            <a:r>
              <a:rPr lang="zh-CN" altLang="en-US"/>
              <a:t>浮仓可以做高抛低吸，少频繁换股，大</a:t>
            </a:r>
            <a:r>
              <a:rPr lang="zh-CN" altLang="en-US"/>
              <a:t>忌。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080" y="930910"/>
            <a:ext cx="5958205" cy="305752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" y="4299585"/>
            <a:ext cx="5958840" cy="174180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25" y="930910"/>
            <a:ext cx="4959985" cy="238823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</a:rPr>
              <a:t>8</a:t>
            </a:r>
            <a:r>
              <a:rPr lang="zh-CN" altLang="en-US" sz="3200" b="1">
                <a:solidFill>
                  <a:schemeClr val="bg1"/>
                </a:solidFill>
              </a:rPr>
              <a:t>月</a:t>
            </a:r>
            <a:r>
              <a:rPr lang="en-US" altLang="zh-CN" sz="3200" b="1">
                <a:solidFill>
                  <a:schemeClr val="bg1"/>
                </a:solidFill>
              </a:rPr>
              <a:t>6</a:t>
            </a:r>
            <a:r>
              <a:rPr lang="zh-CN" altLang="en-US" sz="3200" b="1">
                <a:solidFill>
                  <a:schemeClr val="bg1"/>
                </a:solidFill>
              </a:rPr>
              <a:t>日观点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76060" y="3769995"/>
            <a:ext cx="5303520" cy="2776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zh-CN"/>
              <a:t>大盘分析一直是</a:t>
            </a:r>
            <a:r>
              <a:rPr lang="en-US" altLang="zh-CN"/>
              <a:t>B</a:t>
            </a:r>
            <a:r>
              <a:rPr lang="zh-CN" altLang="en-US"/>
              <a:t>点区域，已经</a:t>
            </a:r>
            <a:r>
              <a:rPr lang="en-US" altLang="zh-CN"/>
              <a:t>30</a:t>
            </a:r>
            <a:r>
              <a:rPr lang="zh-CN" altLang="en-US"/>
              <a:t>多个交易日了。</a:t>
            </a:r>
            <a:endParaRPr lang="zh-CN" altLang="en-US"/>
          </a:p>
          <a:p>
            <a:endParaRPr lang="zh-CN"/>
          </a:p>
          <a:p>
            <a:r>
              <a:rPr lang="en-US" altLang="zh-CN"/>
              <a:t>2</a:t>
            </a:r>
            <a:r>
              <a:rPr lang="zh-CN" altLang="en-US"/>
              <a:t>、捕捞季节金叉，市场再次启动向上，创新高。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、上方面临牛线压力位，流动资金翻红助力突破。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行情好时，多持股待涨，至少底仓尽量持股。</a:t>
            </a:r>
            <a:endParaRPr lang="zh-CN" altLang="en-US"/>
          </a:p>
          <a:p>
            <a:r>
              <a:rPr lang="zh-CN" altLang="en-US"/>
              <a:t>浮仓可以做高抛低吸，少频繁换股，大</a:t>
            </a:r>
            <a:r>
              <a:rPr lang="zh-CN" altLang="en-US"/>
              <a:t>忌。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130" y="913765"/>
            <a:ext cx="5636260" cy="297624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" y="4124960"/>
            <a:ext cx="5636260" cy="207645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060" y="913765"/>
            <a:ext cx="4243070" cy="256222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涨停跟风</a:t>
            </a:r>
            <a:endParaRPr 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" y="793115"/>
            <a:ext cx="10784205" cy="582993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323580" y="963930"/>
            <a:ext cx="309308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>
                <a:highlight>
                  <a:srgbClr val="FFFF00"/>
                </a:highlight>
              </a:rPr>
              <a:t>领涨股涨停类型选择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362950" y="3525520"/>
            <a:ext cx="305371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>
                <a:highlight>
                  <a:srgbClr val="FFFF00"/>
                </a:highlight>
              </a:rPr>
              <a:t>跟风股条件类型选择</a:t>
            </a:r>
            <a:endParaRPr lang="zh-CN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325" y="906145"/>
            <a:ext cx="1305560" cy="1010920"/>
          </a:xfrm>
          <a:prstGeom prst="rect">
            <a:avLst/>
          </a:prstGeom>
        </p:spPr>
      </p:pic>
      <p:pic>
        <p:nvPicPr>
          <p:cNvPr id="4" name="图片 3" descr="指引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0425" y="1595120"/>
            <a:ext cx="691515" cy="6915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497580" y="1960880"/>
            <a:ext cx="1737360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领涨股</a:t>
            </a:r>
            <a:r>
              <a:rPr lang="en-US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线图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3497580" y="3926205"/>
            <a:ext cx="2273935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跟风股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线图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916940"/>
            <a:ext cx="11971655" cy="5529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浙江众成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8670" y="871855"/>
            <a:ext cx="6098540" cy="57257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NmFkOTM4YTBmYzkwNDBjOWYzNjBlMTAzZTIxNjcwNG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WPS 演示</Application>
  <PresentationFormat>宽屏</PresentationFormat>
  <Paragraphs>108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499</cp:revision>
  <dcterms:created xsi:type="dcterms:W3CDTF">2019-06-19T02:08:00Z</dcterms:created>
  <dcterms:modified xsi:type="dcterms:W3CDTF">2025-08-06T07:30:12Z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2DDFABF7C3B54CA8B6CA8207641CF730_13</vt:lpwstr>
  </property>
</Properties>
</file>