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4"/>
  </p:notesMasterIdLst>
  <p:sldIdLst>
    <p:sldId id="263" r:id="rId4"/>
    <p:sldId id="318" r:id="rId5"/>
    <p:sldId id="352" r:id="rId6"/>
    <p:sldId id="353" r:id="rId7"/>
    <p:sldId id="354" r:id="rId8"/>
    <p:sldId id="373" r:id="rId9"/>
    <p:sldId id="355" r:id="rId10"/>
    <p:sldId id="356" r:id="rId11"/>
    <p:sldId id="357" r:id="rId12"/>
    <p:sldId id="358" r:id="rId13"/>
    <p:sldId id="359" r:id="rId15"/>
    <p:sldId id="324" r:id="rId16"/>
    <p:sldId id="325" r:id="rId17"/>
    <p:sldId id="367" r:id="rId18"/>
    <p:sldId id="387" r:id="rId19"/>
    <p:sldId id="362" r:id="rId20"/>
    <p:sldId id="281" r:id="rId21"/>
    <p:sldId id="360" r:id="rId22"/>
    <p:sldId id="361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 userDrawn="1">
          <p15:clr>
            <a:srgbClr val="A4A3A4"/>
          </p15:clr>
        </p15:guide>
        <p15:guide id="2" pos="38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wang" initials="z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0"/>
        <p:guide pos="38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7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20.png"/><Relationship Id="rId1" Type="http://schemas.openxmlformats.org/officeDocument/2006/relationships/tags" Target="../tags/tag1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image" Target="../media/image22.png"/><Relationship Id="rId1" Type="http://schemas.openxmlformats.org/officeDocument/2006/relationships/tags" Target="../tags/tag14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image" Target="../media/image23.png"/><Relationship Id="rId1" Type="http://schemas.openxmlformats.org/officeDocument/2006/relationships/tags" Target="../tags/tag14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image" Target="../media/image24.png"/><Relationship Id="rId1" Type="http://schemas.openxmlformats.org/officeDocument/2006/relationships/tags" Target="../tags/tag15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image" Target="../media/image25.png"/><Relationship Id="rId1" Type="http://schemas.openxmlformats.org/officeDocument/2006/relationships/tags" Target="../tags/tag15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image" Target="../media/image26.png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69.xml"/><Relationship Id="rId14" Type="http://schemas.openxmlformats.org/officeDocument/2006/relationships/image" Target="../media/image29.png"/><Relationship Id="rId13" Type="http://schemas.openxmlformats.org/officeDocument/2006/relationships/tags" Target="../tags/tag168.xml"/><Relationship Id="rId12" Type="http://schemas.openxmlformats.org/officeDocument/2006/relationships/image" Target="../media/image28.png"/><Relationship Id="rId11" Type="http://schemas.openxmlformats.org/officeDocument/2006/relationships/tags" Target="../tags/tag167.xml"/><Relationship Id="rId10" Type="http://schemas.openxmlformats.org/officeDocument/2006/relationships/image" Target="../media/image27.png"/><Relationship Id="rId1" Type="http://schemas.openxmlformats.org/officeDocument/2006/relationships/tags" Target="../tags/tag1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3.xml"/><Relationship Id="rId7" Type="http://schemas.openxmlformats.org/officeDocument/2006/relationships/image" Target="../media/image32.png"/><Relationship Id="rId6" Type="http://schemas.openxmlformats.org/officeDocument/2006/relationships/tags" Target="../tags/tag172.xml"/><Relationship Id="rId5" Type="http://schemas.openxmlformats.org/officeDocument/2006/relationships/image" Target="../media/image31.png"/><Relationship Id="rId4" Type="http://schemas.openxmlformats.org/officeDocument/2006/relationships/tags" Target="../tags/tag171.xml"/><Relationship Id="rId3" Type="http://schemas.openxmlformats.org/officeDocument/2006/relationships/image" Target="../media/image30.png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7.xml"/><Relationship Id="rId3" Type="http://schemas.openxmlformats.org/officeDocument/2006/relationships/image" Target="../media/image34.png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image" Target="../media/image9.png"/><Relationship Id="rId4" Type="http://schemas.openxmlformats.org/officeDocument/2006/relationships/tags" Target="../tags/tag118.xml"/><Relationship Id="rId3" Type="http://schemas.openxmlformats.org/officeDocument/2006/relationships/image" Target="../media/image8.pn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27.xml"/><Relationship Id="rId7" Type="http://schemas.openxmlformats.org/officeDocument/2006/relationships/image" Target="../media/image11.png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image" Target="../media/image10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28.xml"/><Relationship Id="rId1" Type="http://schemas.openxmlformats.org/officeDocument/2006/relationships/tags" Target="../tags/tag12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14.png"/><Relationship Id="rId5" Type="http://schemas.openxmlformats.org/officeDocument/2006/relationships/tags" Target="../tags/tag132.xml"/><Relationship Id="rId4" Type="http://schemas.openxmlformats.org/officeDocument/2006/relationships/image" Target="../media/image13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image" Target="../media/image16.png"/><Relationship Id="rId4" Type="http://schemas.openxmlformats.org/officeDocument/2006/relationships/tags" Target="../tags/tag137.xml"/><Relationship Id="rId3" Type="http://schemas.openxmlformats.org/officeDocument/2006/relationships/image" Target="../media/image15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29555" y="726440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7660" y="1474470"/>
            <a:ext cx="8657590" cy="200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神奇回档</a:t>
            </a:r>
            <a:endParaRPr lang="zh-CN" altLang="en-US" sz="6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把握趋势</a:t>
            </a:r>
            <a:endParaRPr lang="zh-CN" altLang="en-US" sz="6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65245" y="393128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71595" y="393128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27145" y="393827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876165" y="392620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张晓莹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65245" y="4435483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  <a:sym typeface="+mn-ea"/>
                </a:rPr>
                <a:t>A1120619080004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43625" y="3932555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2023.3.20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9835" y="771525"/>
            <a:ext cx="9752965" cy="5467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6020" y="1052830"/>
            <a:ext cx="9840595" cy="554164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786255" y="1425575"/>
            <a:ext cx="7524750" cy="2271395"/>
            <a:chOff x="1297" y="2447"/>
            <a:chExt cx="9520" cy="312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97" y="2447"/>
              <a:ext cx="3038" cy="1563"/>
              <a:chOff x="8039" y="5666"/>
              <a:chExt cx="3038" cy="1563"/>
            </a:xfrm>
          </p:grpSpPr>
          <p:sp>
            <p:nvSpPr>
              <p:cNvPr id="9" name="矩形标注 8"/>
              <p:cNvSpPr/>
              <p:nvPr/>
            </p:nvSpPr>
            <p:spPr>
              <a:xfrm rot="10800000" flipV="1">
                <a:off x="8282" y="5666"/>
                <a:ext cx="2554" cy="1563"/>
              </a:xfrm>
              <a:prstGeom prst="wedgeRectCallout">
                <a:avLst/>
              </a:prstGeom>
              <a:solidFill>
                <a:schemeClr val="accent4"/>
              </a:solidFill>
              <a:ln w="127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rtlCol="0" anchor="ctr"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135" b="0" i="0" kern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8039" y="5666"/>
                <a:ext cx="3038" cy="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慧眼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K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线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B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点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捕捞季节强势区域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海洋状态金叉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（轻仓布局）</a:t>
                </a:r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215" y="2654"/>
              <a:ext cx="3057" cy="891"/>
              <a:chOff x="7063" y="6367"/>
              <a:chExt cx="3057" cy="891"/>
            </a:xfrm>
          </p:grpSpPr>
          <p:sp>
            <p:nvSpPr>
              <p:cNvPr id="13" name="矩形标注 12"/>
              <p:cNvSpPr/>
              <p:nvPr/>
            </p:nvSpPr>
            <p:spPr>
              <a:xfrm rot="10800000" flipV="1">
                <a:off x="7265" y="6367"/>
                <a:ext cx="2654" cy="891"/>
              </a:xfrm>
              <a:prstGeom prst="wedgeRectCallout">
                <a:avLst/>
              </a:prstGeom>
              <a:solidFill>
                <a:schemeClr val="accent4"/>
              </a:solidFill>
              <a:ln w="127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rtlCol="0" anchor="ctr"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135" b="0" i="0" kern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63" y="6368"/>
                <a:ext cx="3057" cy="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神奇色阶四阶全红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（加仓参与）</a:t>
                </a:r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689" y="3657"/>
              <a:ext cx="3128" cy="1912"/>
              <a:chOff x="4779" y="6281"/>
              <a:chExt cx="3704" cy="1943"/>
            </a:xfrm>
          </p:grpSpPr>
          <p:sp>
            <p:nvSpPr>
              <p:cNvPr id="16" name="矩形标注 15"/>
              <p:cNvSpPr/>
              <p:nvPr/>
            </p:nvSpPr>
            <p:spPr>
              <a:xfrm rot="10800000" flipV="1">
                <a:off x="5110" y="6281"/>
                <a:ext cx="3041" cy="1943"/>
              </a:xfrm>
              <a:prstGeom prst="wedgeRectCallout">
                <a:avLst/>
              </a:prstGeom>
              <a:solidFill>
                <a:schemeClr val="accent4"/>
              </a:solidFill>
              <a:ln w="127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rtlCol="0" anchor="ctr"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135" b="0" i="0" kern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779" y="6282"/>
                <a:ext cx="3704" cy="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慧眼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K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线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S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点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捕捞季节弱势区域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海洋状态死叉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神奇色阶出现绿柱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（获利出局）</a:t>
                </a:r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2028613" y="408093"/>
            <a:ext cx="8050107" cy="583565"/>
            <a:chOff x="4402931" y="768118"/>
            <a:chExt cx="3386137" cy="386101"/>
          </a:xfrm>
        </p:grpSpPr>
        <p:sp>
          <p:nvSpPr>
            <p:cNvPr id="10" name="文本框 9"/>
            <p:cNvSpPr txBox="1"/>
            <p:nvPr/>
          </p:nvSpPr>
          <p:spPr>
            <a:xfrm>
              <a:off x="4698094" y="768118"/>
              <a:ext cx="2831053" cy="38610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神奇战法</a:t>
              </a:r>
              <a:r>
                <a:rPr lang="en-US" altLang="zh-CN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 </a:t>
              </a:r>
              <a:r>
                <a:rPr lang="zh-CN" altLang="en-US" sz="32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增加获利空间</a:t>
              </a:r>
              <a:endParaRPr lang="zh-CN" altLang="en-US" sz="32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940" y="855345"/>
            <a:ext cx="11374120" cy="531749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老白干酒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305" y="833120"/>
            <a:ext cx="11374755" cy="53251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老白干酒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157605" y="968375"/>
            <a:ext cx="6437139" cy="1137153"/>
            <a:chOff x="1297" y="2447"/>
            <a:chExt cx="8144" cy="1563"/>
          </a:xfrm>
        </p:grpSpPr>
        <p:grpSp>
          <p:nvGrpSpPr>
            <p:cNvPr id="5" name="组合 4"/>
            <p:cNvGrpSpPr/>
            <p:nvPr/>
          </p:nvGrpSpPr>
          <p:grpSpPr>
            <a:xfrm>
              <a:off x="1297" y="2447"/>
              <a:ext cx="3038" cy="1563"/>
              <a:chOff x="8039" y="5666"/>
              <a:chExt cx="3038" cy="1563"/>
            </a:xfrm>
          </p:grpSpPr>
          <p:sp>
            <p:nvSpPr>
              <p:cNvPr id="9" name="矩形标注 8"/>
              <p:cNvSpPr/>
              <p:nvPr>
                <p:custDataLst>
                  <p:tags r:id="rId4"/>
                </p:custDataLst>
              </p:nvPr>
            </p:nvSpPr>
            <p:spPr>
              <a:xfrm rot="10800000" flipV="1">
                <a:off x="8282" y="5666"/>
                <a:ext cx="2554" cy="1563"/>
              </a:xfrm>
              <a:prstGeom prst="wedgeRectCallout">
                <a:avLst/>
              </a:prstGeom>
              <a:solidFill>
                <a:schemeClr val="accent4"/>
              </a:solidFill>
              <a:ln w="127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rtlCol="0" anchor="ctr"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135" b="0" i="0" kern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039" y="5666"/>
                <a:ext cx="3038" cy="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慧眼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K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线</a:t>
                </a:r>
                <a:r>
                  <a:rPr lang="en-US" altLang="zh-CN" sz="1600">
                    <a:solidFill>
                      <a:srgbClr val="FF0000"/>
                    </a:solidFill>
                  </a:rPr>
                  <a:t>B</a:t>
                </a:r>
                <a:r>
                  <a:rPr lang="zh-CN" altLang="en-US" sz="1600">
                    <a:solidFill>
                      <a:srgbClr val="FF0000"/>
                    </a:solidFill>
                  </a:rPr>
                  <a:t>点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捕捞季节强势区域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海洋状态金叉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（轻仓布局）</a:t>
                </a:r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384" y="2654"/>
              <a:ext cx="3057" cy="891"/>
              <a:chOff x="9232" y="6367"/>
              <a:chExt cx="3057" cy="891"/>
            </a:xfrm>
          </p:grpSpPr>
          <p:sp>
            <p:nvSpPr>
              <p:cNvPr id="16" name="矩形标注 15"/>
              <p:cNvSpPr/>
              <p:nvPr>
                <p:custDataLst>
                  <p:tags r:id="rId6"/>
                </p:custDataLst>
              </p:nvPr>
            </p:nvSpPr>
            <p:spPr>
              <a:xfrm rot="10800000" flipV="1">
                <a:off x="9543" y="6367"/>
                <a:ext cx="2654" cy="891"/>
              </a:xfrm>
              <a:prstGeom prst="wedgeRectCallout">
                <a:avLst/>
              </a:prstGeom>
              <a:solidFill>
                <a:schemeClr val="accent4"/>
              </a:solidFill>
              <a:ln w="127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rtlCol="0" anchor="ctr"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135" b="0" i="0" kern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232" y="6367"/>
                <a:ext cx="3057" cy="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神奇色阶四阶全红</a:t>
                </a:r>
                <a:endParaRPr lang="zh-CN" altLang="en-US" sz="160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CN" altLang="en-US" sz="1600">
                    <a:solidFill>
                      <a:srgbClr val="FF0000"/>
                    </a:solidFill>
                  </a:rPr>
                  <a:t>（加仓参与）</a:t>
                </a:r>
                <a:endParaRPr lang="zh-CN" altLang="en-US" sz="1600">
                  <a:solidFill>
                    <a:srgbClr val="FF0000"/>
                  </a:solidFill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4960" y="805180"/>
            <a:ext cx="11561445" cy="53911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易华录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960" y="1276985"/>
            <a:ext cx="821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effectLst/>
                <a:highlight>
                  <a:srgbClr val="FFFF00"/>
                </a:highlight>
              </a:rPr>
              <a:t>神奇色阶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（四阶全红）</a:t>
            </a:r>
            <a:r>
              <a:rPr lang="en-US" altLang="zh-CN" sz="2000" b="1">
                <a:effectLst/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effectLst/>
                <a:highlight>
                  <a:srgbClr val="FFFF00"/>
                </a:highlight>
              </a:rPr>
              <a:t>三板斧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（回档金叉）</a:t>
            </a:r>
            <a:r>
              <a:rPr lang="en-US" altLang="zh-CN" sz="2000" b="1">
                <a:effectLst/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effectLst/>
                <a:highlight>
                  <a:srgbClr val="FFFF00"/>
                </a:highlight>
              </a:rPr>
              <a:t>主力控盘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（控盘增加）</a:t>
            </a:r>
            <a:endParaRPr lang="zh-CN" altLang="en-US" sz="2000" b="1">
              <a:solidFill>
                <a:srgbClr val="FF0000"/>
              </a:solidFill>
              <a:effectLst/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5595" y="796925"/>
            <a:ext cx="11560810" cy="540575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数字认证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315" y="1305560"/>
            <a:ext cx="821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effectLst/>
                <a:highlight>
                  <a:srgbClr val="FFFF00"/>
                </a:highlight>
              </a:rPr>
              <a:t>神奇色阶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（四阶全红）</a:t>
            </a:r>
            <a:r>
              <a:rPr lang="en-US" altLang="zh-CN" sz="2000" b="1">
                <a:effectLst/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effectLst/>
                <a:highlight>
                  <a:srgbClr val="FFFF00"/>
                </a:highlight>
              </a:rPr>
              <a:t>三板斧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（回档金叉）</a:t>
            </a:r>
            <a:r>
              <a:rPr lang="en-US" altLang="zh-CN" sz="2000" b="1">
                <a:effectLst/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effectLst/>
                <a:highlight>
                  <a:srgbClr val="FFFF00"/>
                </a:highlight>
              </a:rPr>
              <a:t>主力控盘</a:t>
            </a:r>
            <a:r>
              <a:rPr lang="zh-CN" altLang="en-US" sz="2000" b="1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（控盘增加）</a:t>
            </a:r>
            <a:endParaRPr lang="zh-CN" altLang="en-US" sz="2000" b="1">
              <a:solidFill>
                <a:srgbClr val="FF0000"/>
              </a:solidFill>
              <a:effectLst/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4389120" y="4827270"/>
            <a:ext cx="1760855" cy="320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0" y="0"/>
            <a:ext cx="121913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</a:t>
            </a:r>
            <a:r>
              <a:rPr lang="zh-CN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工具</a:t>
            </a:r>
            <a:r>
              <a:rPr lang="en-US" altLang="zh-CN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智能盯盘</a:t>
            </a:r>
            <a:endParaRPr lang="en-US" altLang="zh-CN" sz="4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ED86B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78560" y="1151255"/>
            <a:ext cx="2419350" cy="6115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下箭头 10"/>
          <p:cNvSpPr/>
          <p:nvPr>
            <p:custDataLst>
              <p:tags r:id="rId8"/>
            </p:custDataLst>
          </p:nvPr>
        </p:nvSpPr>
        <p:spPr>
          <a:xfrm rot="19380000">
            <a:off x="3909060" y="1791970"/>
            <a:ext cx="314960" cy="651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07255" y="800100"/>
            <a:ext cx="4600575" cy="54000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12825" y="2623185"/>
            <a:ext cx="2731770" cy="15354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2825" y="4309110"/>
            <a:ext cx="2738120" cy="146113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1020" y="810260"/>
            <a:ext cx="5557520" cy="53727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30950" y="822960"/>
            <a:ext cx="5350510" cy="5372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5645" y="2160270"/>
            <a:ext cx="611505" cy="187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1520" y="2143760"/>
            <a:ext cx="650875" cy="198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>
                <a:latin typeface="思源黑体 CN Heavy" panose="020B0A00000000000000" charset="-122"/>
                <a:ea typeface="思源黑体 CN Heavy" panose="020B0A00000000000000" charset="-122"/>
              </a:rPr>
              <a:t>神奇全红</a:t>
            </a:r>
            <a:endParaRPr lang="zh-CN" altLang="en-US" sz="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带货图-晓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购买流程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4330" y="829310"/>
            <a:ext cx="11529695" cy="5352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279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0520" y="768350"/>
            <a:ext cx="11491595" cy="54463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PC——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2590" y="2495973"/>
            <a:ext cx="4321387" cy="27347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77765" y="1995805"/>
            <a:ext cx="6783705" cy="37357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804833" y="1348952"/>
            <a:ext cx="7129780" cy="1350433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②中期生命线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69713" y="1565698"/>
            <a:ext cx="3787140" cy="625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150"/>
              </a:spcBef>
            </a:pPr>
            <a:r>
              <a:rPr lang="en-US" altLang="zh-CN" sz="2665" b="1" dirty="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PC</a:t>
            </a:r>
            <a:r>
              <a:rPr lang="zh-CN" altLang="en-US" sz="2665" b="1" dirty="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端</a:t>
            </a:r>
            <a:r>
              <a:rPr lang="zh-CN" altLang="en-US" sz="2665" b="1" dirty="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→</a:t>
            </a:r>
            <a:r>
              <a:rPr lang="zh-CN" altLang="en-US" sz="2665" b="1" dirty="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基金→神奇色阶</a:t>
            </a:r>
            <a:endParaRPr lang="zh-CN" altLang="en-US" sz="2665" b="1" dirty="0">
              <a:solidFill>
                <a:srgbClr val="C0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2089150" y="0"/>
            <a:ext cx="8013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神奇色阶使用指引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电脑端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2"/>
            </p:custDataLst>
          </p:nvPr>
        </p:nvSpPr>
        <p:spPr>
          <a:xfrm>
            <a:off x="477520" y="1543685"/>
            <a:ext cx="5502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1、在个股/指数/场内基金详情页，输出指标名称/首字母即可调出指标，或者跳转专属模块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7750" y="2291080"/>
            <a:ext cx="4362450" cy="3371850"/>
          </a:xfrm>
          <a:prstGeom prst="rect">
            <a:avLst/>
          </a:prstGeom>
          <a:ln>
            <a:solidFill>
              <a:srgbClr val="E13C28"/>
            </a:solidFill>
          </a:ln>
        </p:spPr>
      </p:pic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6137275" y="1369060"/>
            <a:ext cx="55029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、在【基金】菜单栏选择【神奇好基】，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在【增值】菜单栏选择【神奇好股】【神奇好基】，进入专属模块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</a:t>
            </a:r>
            <a:r>
              <a:rPr lang="zh-CN" altLang="en-US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资深投顾</a:t>
            </a:r>
            <a:r>
              <a:rPr lang="zh-CN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：</a:t>
            </a:r>
            <a:r>
              <a:rPr lang="zh-CN" altLang="en-US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李兴丨执业编号：</a:t>
            </a:r>
            <a:r>
              <a:rPr lang="en-US" altLang="zh-CN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A1120619060002  </a:t>
            </a:r>
            <a:r>
              <a:rPr lang="zh-CN" altLang="en-US" sz="1200" dirty="0">
                <a:solidFill>
                  <a:schemeClr val="bg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bg2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8168"/>
          <a:stretch>
            <a:fillRect/>
          </a:stretch>
        </p:blipFill>
        <p:spPr>
          <a:xfrm>
            <a:off x="5837555" y="2440305"/>
            <a:ext cx="3049905" cy="28340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982"/>
          <a:stretch>
            <a:fillRect/>
          </a:stretch>
        </p:blipFill>
        <p:spPr>
          <a:xfrm>
            <a:off x="9028430" y="2440305"/>
            <a:ext cx="2856230" cy="2834640"/>
          </a:xfrm>
          <a:prstGeom prst="rect">
            <a:avLst/>
          </a:prstGeom>
          <a:ln w="12700" cmpd="sng">
            <a:solidFill>
              <a:srgbClr val="FF0000"/>
            </a:solidFill>
            <a:prstDash val="solid"/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2089150" y="0"/>
            <a:ext cx="8013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神奇色阶使用指引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移动端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2"/>
            </p:custDataLst>
          </p:nvPr>
        </p:nvSpPr>
        <p:spPr>
          <a:xfrm>
            <a:off x="848995" y="946785"/>
            <a:ext cx="55029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1、经传多赢股票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/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经选基金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APP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，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在个股/指数/场内基金详情页，在主图和副图左上角指标管理中选择对应指标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3255" y="1935480"/>
            <a:ext cx="5915025" cy="4267200"/>
          </a:xfrm>
          <a:prstGeom prst="rect">
            <a:avLst/>
          </a:prstGeom>
          <a:ln>
            <a:solidFill>
              <a:srgbClr val="E13C28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04760" y="1935480"/>
            <a:ext cx="3441700" cy="42710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文本框 3"/>
          <p:cNvSpPr txBox="1"/>
          <p:nvPr userDrawn="1">
            <p:custDataLst>
              <p:tags r:id="rId7"/>
            </p:custDataLst>
          </p:nvPr>
        </p:nvSpPr>
        <p:spPr>
          <a:xfrm>
            <a:off x="6721475" y="946785"/>
            <a:ext cx="50565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、经传多赢股票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APP</a:t>
            </a:r>
            <a:r>
              <a:rPr lang="en-US" altLang="zh-CN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经选基金</a:t>
            </a:r>
            <a:r>
              <a:rPr lang="en-US" altLang="zh-CN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APP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，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点击</a:t>
            </a:r>
            <a:r>
              <a:rPr lang="en-US" altLang="zh-CN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APP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首页</a:t>
            </a:r>
            <a:r>
              <a:rPr lang="en-US" altLang="zh-CN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「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更多功能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」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-「经选基金」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-「神奇色阶」</a:t>
            </a:r>
            <a:r>
              <a:rPr lang="zh-CN" altLang="en-US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，进入专属功能模块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2089150" y="0"/>
            <a:ext cx="8013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神奇色阶使用指引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移动端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62885" y="829945"/>
            <a:ext cx="2746375" cy="51987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57695" y="829945"/>
            <a:ext cx="2646680" cy="518922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943100" y="1924050"/>
            <a:ext cx="61341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神奇好股</a:t>
            </a:r>
            <a:endParaRPr lang="zh-CN" altLang="en-US" sz="28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169660" y="1924050"/>
            <a:ext cx="61341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智能盯盘</a:t>
            </a:r>
            <a:endParaRPr lang="zh-CN" altLang="en-US" sz="28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1043093" y="1087120"/>
            <a:ext cx="10105813" cy="4977553"/>
          </a:xfrm>
          <a:prstGeom prst="roundRect">
            <a:avLst>
              <a:gd name="adj" fmla="val 2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65"/>
          </a:p>
        </p:txBody>
      </p:sp>
      <p:sp>
        <p:nvSpPr>
          <p:cNvPr id="5" name="文本占位符 2"/>
          <p:cNvSpPr>
            <a:spLocks noGrp="1"/>
          </p:cNvSpPr>
          <p:nvPr/>
        </p:nvSpPr>
        <p:spPr>
          <a:xfrm>
            <a:off x="1439333" y="1416473"/>
            <a:ext cx="9044093" cy="2733887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865">
                <a:solidFill>
                  <a:schemeClr val="tx1"/>
                </a:solidFill>
                <a:sym typeface="+mn-ea"/>
              </a:rPr>
              <a:t>神奇色阶：用于判断趋势和量能变化，动态捕捉指数短中长期的趋势变化，揭示当前市场量能的变化情况。</a:t>
            </a:r>
            <a:endParaRPr sz="1865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sz="1335">
                <a:solidFill>
                  <a:schemeClr val="tx1"/>
                </a:solidFill>
                <a:sym typeface="+mn-ea"/>
              </a:rPr>
              <a:t>第一条色阶代表市场短期趋势，红色代表趋势向上，灰色代表趋势震荡，绿色代表趋势向下；</a:t>
            </a:r>
            <a:endParaRPr sz="1335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sz="1335">
                <a:solidFill>
                  <a:schemeClr val="tx1"/>
                </a:solidFill>
                <a:sym typeface="+mn-ea"/>
              </a:rPr>
              <a:t>第二条色阶代表市场中期趋势，红色代表趋势向上，灰色代表趋势震荡，绿色代表趋势向下；</a:t>
            </a:r>
            <a:endParaRPr sz="1335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sz="1335">
                <a:solidFill>
                  <a:schemeClr val="tx1"/>
                </a:solidFill>
                <a:sym typeface="+mn-ea"/>
              </a:rPr>
              <a:t>第三条色阶代表市场长期趋势，红色代表趋势向上，灰色代表趋势震荡，绿色代表趋势向下；</a:t>
            </a:r>
            <a:endParaRPr sz="1335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</a:pPr>
            <a:r>
              <a:rPr sz="1335">
                <a:solidFill>
                  <a:schemeClr val="tx1"/>
                </a:solidFill>
                <a:sym typeface="+mn-ea"/>
              </a:rPr>
              <a:t>第四条色阶代表市场量能变化，红色代表市场量能向好，绿色代表市场量能萎靡。</a:t>
            </a:r>
            <a:endParaRPr sz="1335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113" y="4398433"/>
            <a:ext cx="9134687" cy="118025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1139613" y="283633"/>
            <a:ext cx="9644380" cy="1188110"/>
            <a:chOff x="3919104" y="704258"/>
            <a:chExt cx="4353791" cy="78608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4407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3735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神奇色阶</a:t>
              </a:r>
              <a:endParaRPr lang="zh-CN" sz="3735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230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6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2"/>
          <p:cNvSpPr>
            <a:spLocks noGrp="1"/>
          </p:cNvSpPr>
          <p:nvPr/>
        </p:nvSpPr>
        <p:spPr>
          <a:xfrm>
            <a:off x="6722533" y="1413087"/>
            <a:ext cx="4859867" cy="403098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sz="2135" b="1">
                <a:solidFill>
                  <a:schemeClr val="bg1"/>
                </a:solidFill>
                <a:sym typeface="+mn-ea"/>
              </a:rPr>
              <a:t>周期共振：</a:t>
            </a:r>
            <a:r>
              <a:rPr sz="2135">
                <a:solidFill>
                  <a:schemeClr val="bg1"/>
                </a:solidFill>
                <a:sym typeface="+mn-ea"/>
              </a:rPr>
              <a:t>是指周期的传递性，两个或两个以上的时间周期，股票价格在同一时间向同一个方向波动。（三阶变红）</a:t>
            </a:r>
            <a:endParaRPr sz="2135">
              <a:solidFill>
                <a:schemeClr val="bg1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sz="2135" b="1">
                <a:solidFill>
                  <a:schemeClr val="bg1"/>
                </a:solidFill>
                <a:sym typeface="+mn-ea"/>
              </a:rPr>
              <a:t>量价共振：</a:t>
            </a:r>
            <a:r>
              <a:rPr sz="2135">
                <a:solidFill>
                  <a:schemeClr val="bg1"/>
                </a:solidFill>
                <a:sym typeface="+mn-ea"/>
              </a:rPr>
              <a:t>股票的价格形成上涨趋势，同时成交量也逐步放大，便是量价共振的表现。（四阶全红）</a:t>
            </a:r>
            <a:endParaRPr lang="zh-CN" altLang="en-US" sz="2135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9371" y="1413355"/>
            <a:ext cx="6010399" cy="4099292"/>
            <a:chOff x="-1062" y="1424"/>
            <a:chExt cx="9924" cy="65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062" y="1424"/>
              <a:ext cx="9924" cy="651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245" y="3134"/>
              <a:ext cx="2727" cy="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>
                  <a:solidFill>
                    <a:srgbClr val="FF0000"/>
                  </a:solidFill>
                </a:rPr>
                <a:t>周期共振</a:t>
              </a:r>
              <a:endParaRPr lang="zh-CN" altLang="en-US" sz="1865">
                <a:solidFill>
                  <a:srgbClr val="FF0000"/>
                </a:solidFill>
              </a:endParaRPr>
            </a:p>
            <a:p>
              <a:pPr algn="ctr"/>
              <a:r>
                <a:rPr lang="zh-CN" altLang="en-US" sz="1865">
                  <a:solidFill>
                    <a:srgbClr val="FF0000"/>
                  </a:solidFill>
                </a:rPr>
                <a:t>（三阶变红）</a:t>
              </a:r>
              <a:endParaRPr lang="zh-CN" altLang="en-US" sz="1865">
                <a:solidFill>
                  <a:srgbClr val="FF0000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91" y="2214"/>
              <a:ext cx="2452" cy="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865">
                  <a:solidFill>
                    <a:srgbClr val="FF0000"/>
                  </a:solidFill>
                </a:rPr>
                <a:t>量价共振</a:t>
              </a:r>
              <a:endParaRPr lang="zh-CN" altLang="en-US" sz="1865">
                <a:solidFill>
                  <a:srgbClr val="FF0000"/>
                </a:solidFill>
              </a:endParaRPr>
            </a:p>
            <a:p>
              <a:pPr algn="ctr"/>
              <a:r>
                <a:rPr lang="zh-CN" altLang="en-US" sz="1865">
                  <a:solidFill>
                    <a:srgbClr val="FF0000"/>
                  </a:solidFill>
                </a:rPr>
                <a:t>（四阶全红）</a:t>
              </a:r>
              <a:endParaRPr lang="zh-CN" altLang="en-US" sz="1865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95285" y="283633"/>
            <a:ext cx="7500864" cy="666115"/>
            <a:chOff x="4402931" y="704258"/>
            <a:chExt cx="3386137" cy="440718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4407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3735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周期共振、量价共振</a:t>
              </a:r>
              <a:endParaRPr lang="zh-CN" sz="3735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8060" y="1772285"/>
            <a:ext cx="10215880" cy="4728845"/>
          </a:xfrm>
          <a:prstGeom prst="rect">
            <a:avLst/>
          </a:prstGeom>
        </p:spPr>
      </p:pic>
      <p:sp>
        <p:nvSpPr>
          <p:cNvPr id="6" name="文本占位符 2"/>
          <p:cNvSpPr>
            <a:spLocks noGrp="1"/>
          </p:cNvSpPr>
          <p:nvPr/>
        </p:nvSpPr>
        <p:spPr>
          <a:xfrm>
            <a:off x="988272" y="1060450"/>
            <a:ext cx="10165080" cy="1350433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135">
                <a:solidFill>
                  <a:schemeClr val="bg1"/>
                </a:solidFill>
              </a:rPr>
              <a:t>神奇K线变红，中期生命线变红，神奇色阶出现四阶全红为最佳的关注状态。</a:t>
            </a:r>
            <a:endParaRPr lang="zh-CN" altLang="en-US" sz="2135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2639" y="2206400"/>
            <a:ext cx="6401137" cy="1906679"/>
            <a:chOff x="1420" y="3017"/>
            <a:chExt cx="8894" cy="2469"/>
          </a:xfrm>
        </p:grpSpPr>
        <p:sp>
          <p:nvSpPr>
            <p:cNvPr id="8" name="文本框 7"/>
            <p:cNvSpPr txBox="1"/>
            <p:nvPr/>
          </p:nvSpPr>
          <p:spPr>
            <a:xfrm>
              <a:off x="1420" y="3282"/>
              <a:ext cx="1965" cy="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rgbClr val="00B050"/>
                  </a:solidFill>
                </a:rPr>
                <a:t>神奇</a:t>
              </a:r>
              <a:r>
                <a:rPr lang="en-US" altLang="zh-CN" sz="1600">
                  <a:solidFill>
                    <a:srgbClr val="00B050"/>
                  </a:solidFill>
                </a:rPr>
                <a:t>K</a:t>
              </a:r>
              <a:r>
                <a:rPr lang="zh-CN" altLang="en-US" sz="1600">
                  <a:solidFill>
                    <a:srgbClr val="00B050"/>
                  </a:solidFill>
                </a:rPr>
                <a:t>线、</a:t>
              </a:r>
              <a:endParaRPr lang="zh-CN" altLang="en-US" sz="1600">
                <a:solidFill>
                  <a:srgbClr val="00B050"/>
                </a:solidFill>
              </a:endParaRPr>
            </a:p>
            <a:p>
              <a:r>
                <a:rPr lang="zh-CN" altLang="en-US" sz="1600">
                  <a:solidFill>
                    <a:srgbClr val="00B050"/>
                  </a:solidFill>
                </a:rPr>
                <a:t>中期生命线、神奇色阶</a:t>
              </a:r>
              <a:endParaRPr lang="zh-CN" altLang="en-US" sz="1600">
                <a:solidFill>
                  <a:srgbClr val="00B050"/>
                </a:solidFill>
              </a:endParaRPr>
            </a:p>
            <a:p>
              <a:r>
                <a:rPr lang="zh-CN" altLang="en-US" sz="1600">
                  <a:solidFill>
                    <a:srgbClr val="00B050"/>
                  </a:solidFill>
                </a:rPr>
                <a:t>均为绿色</a:t>
              </a:r>
              <a:endParaRPr lang="zh-CN" altLang="en-US" sz="1600">
                <a:solidFill>
                  <a:srgbClr val="00B050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46" y="3017"/>
              <a:ext cx="2655" cy="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神奇K线变红，</a:t>
              </a:r>
              <a:endParaRPr lang="zh-CN" altLang="en-US" sz="1600">
                <a:solidFill>
                  <a:srgbClr val="FF0000"/>
                </a:solidFill>
                <a:sym typeface="+mn-ea"/>
              </a:endParaRPr>
            </a:p>
            <a:p>
              <a:pPr algn="l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中期生命线变红，</a:t>
              </a:r>
              <a:endParaRPr lang="zh-CN" altLang="en-US" sz="1600">
                <a:solidFill>
                  <a:srgbClr val="FF0000"/>
                </a:solidFill>
                <a:sym typeface="+mn-ea"/>
              </a:endParaRPr>
            </a:p>
            <a:p>
              <a:pPr algn="l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神奇色阶四阶全红</a:t>
              </a:r>
              <a:endParaRPr lang="zh-CN" altLang="en-US" sz="160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598" y="4092"/>
              <a:ext cx="1716" cy="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rgbClr val="00B050"/>
                  </a:solidFill>
                </a:rPr>
                <a:t>神奇</a:t>
              </a:r>
              <a:r>
                <a:rPr lang="en-US" altLang="zh-CN" sz="1600">
                  <a:solidFill>
                    <a:srgbClr val="00B050"/>
                  </a:solidFill>
                </a:rPr>
                <a:t>K</a:t>
              </a:r>
              <a:r>
                <a:rPr lang="zh-CN" altLang="en-US" sz="1600">
                  <a:solidFill>
                    <a:srgbClr val="00B050"/>
                  </a:solidFill>
                </a:rPr>
                <a:t>线、中期生命线、</a:t>
              </a:r>
              <a:endParaRPr lang="zh-CN" altLang="en-US" sz="1600">
                <a:solidFill>
                  <a:srgbClr val="00B050"/>
                </a:solidFill>
              </a:endParaRPr>
            </a:p>
            <a:p>
              <a:r>
                <a:rPr lang="zh-CN" altLang="en-US" sz="1600">
                  <a:solidFill>
                    <a:srgbClr val="00B050"/>
                  </a:solidFill>
                </a:rPr>
                <a:t>神奇色阶</a:t>
              </a:r>
              <a:endParaRPr lang="zh-CN" altLang="en-US" sz="1600">
                <a:solidFill>
                  <a:srgbClr val="00B050"/>
                </a:solidFill>
              </a:endParaRPr>
            </a:p>
            <a:p>
              <a:r>
                <a:rPr lang="zh-CN" altLang="en-US" sz="1600">
                  <a:solidFill>
                    <a:srgbClr val="00B050"/>
                  </a:solidFill>
                </a:rPr>
                <a:t>变绿</a:t>
              </a:r>
              <a:endParaRPr lang="zh-CN" altLang="en-US" sz="1600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39613" y="283633"/>
            <a:ext cx="9644380" cy="1188110"/>
            <a:chOff x="3919104" y="704258"/>
            <a:chExt cx="4353791" cy="78608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4407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3735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功能用法</a:t>
              </a:r>
              <a:endParaRPr lang="zh-CN" sz="3735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230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6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  <p:tag name="KSO_WM_UNIT_PLACING_PICTURE_USER_VIEWPORT" val="{&quot;height&quot;:5310,&quot;width&quot;:6870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  <p:tag name="KSO_WM_UNIT_PLACING_PICTURE_USER_VIEWPORT" val="{&quot;height&quot;:4815,&quot;width&quot;:7215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9.xml><?xml version="1.0" encoding="utf-8"?>
<p:tagLst xmlns:p="http://schemas.openxmlformats.org/presentationml/2006/main">
  <p:tag name="KSO_WPP_MARK_KEY" val="34a5c737-2527-451b-a6cc-313a70f4ce21"/>
  <p:tag name="COMMONDATA" val="eyJoZGlkIjoiNDhiODZlZDBmMTliMjIyM2YwYjc1ZDY3ZTAyMmQyNjk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WPS 演示</Application>
  <PresentationFormat>宽屏</PresentationFormat>
  <Paragraphs>129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Medium</vt:lpstr>
      <vt:lpstr>黑体</vt:lpstr>
      <vt:lpstr>思源黑体 CN Bold</vt:lpstr>
      <vt:lpstr>思源黑体 CN Normal</vt:lpstr>
      <vt:lpstr>微软雅黑</vt:lpstr>
      <vt:lpstr>思源黑体 CN Heavy</vt:lpstr>
      <vt:lpstr>义启简黑体</vt:lpstr>
      <vt:lpstr>三极雅致黑简体</vt:lpstr>
      <vt:lpstr>Arial Unicode MS</vt:lpstr>
      <vt:lpstr>Calibri</vt:lpstr>
      <vt:lpstr>Arial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_Skittle`/</cp:lastModifiedBy>
  <cp:revision>203</cp:revision>
  <dcterms:created xsi:type="dcterms:W3CDTF">2019-06-19T02:08:00Z</dcterms:created>
  <dcterms:modified xsi:type="dcterms:W3CDTF">2023-03-20T11:44:58Z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CDBB9E95AEDB4D12B65F2B97FA7FF0FA</vt:lpwstr>
  </property>
</Properties>
</file>