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328" r:id="rId2"/>
    <p:sldId id="4329" r:id="rId3"/>
    <p:sldId id="4330" r:id="rId4"/>
    <p:sldId id="4308" r:id="rId5"/>
    <p:sldId id="1341" r:id="rId6"/>
    <p:sldId id="4331" r:id="rId7"/>
    <p:sldId id="4281" r:id="rId8"/>
    <p:sldId id="4327" r:id="rId9"/>
    <p:sldId id="4311" r:id="rId10"/>
    <p:sldId id="4284" r:id="rId11"/>
    <p:sldId id="4323" r:id="rId12"/>
    <p:sldId id="4312" r:id="rId13"/>
    <p:sldId id="4325" r:id="rId14"/>
    <p:sldId id="4324" r:id="rId15"/>
    <p:sldId id="4315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23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2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3.xml"/><Relationship Id="rId7" Type="http://schemas.openxmlformats.org/officeDocument/2006/relationships/image" Target="../media/image11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神奇开花 趋势寻龙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2024.4.25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投机博弈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07388" y="1782395"/>
            <a:ext cx="295508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/>
              <a:t>大额净买超千万</a:t>
            </a:r>
            <a:endParaRPr lang="en-US" altLang="zh-CN" sz="1600" dirty="0"/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竞价涨幅不超过</a:t>
            </a:r>
            <a:r>
              <a:rPr lang="en-US" altLang="zh-CN" sz="1600" dirty="0"/>
              <a:t>3%</a:t>
            </a:r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超“</a:t>
            </a:r>
            <a:r>
              <a:rPr lang="en-US" altLang="zh-CN" sz="1600" dirty="0"/>
              <a:t>500</a:t>
            </a:r>
            <a:r>
              <a:rPr lang="zh-CN" altLang="en-US" sz="1600" dirty="0"/>
              <a:t>亿”权重观察为主</a:t>
            </a:r>
            <a:endParaRPr lang="en-US" altLang="zh-CN" sz="1600" dirty="0"/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不做高位板 反包可试</a:t>
            </a:r>
            <a:r>
              <a:rPr lang="en-US" altLang="zh-CN" sz="1600" dirty="0"/>
              <a:t>2</a:t>
            </a:r>
            <a:r>
              <a:rPr lang="zh-CN" altLang="en-US" sz="1600" dirty="0"/>
              <a:t>板</a:t>
            </a:r>
            <a:endParaRPr lang="en-US" altLang="zh-CN" sz="1600" dirty="0"/>
          </a:p>
          <a:p>
            <a:pPr algn="ctr"/>
            <a:endParaRPr lang="zh-CN" altLang="en-US" sz="1600" dirty="0"/>
          </a:p>
          <a:p>
            <a:pPr algn="ctr"/>
            <a:r>
              <a:rPr lang="zh-CN" altLang="en-US" sz="1600" dirty="0"/>
              <a:t>不做妖</a:t>
            </a:r>
            <a:r>
              <a:rPr lang="en-US" altLang="zh-CN" sz="1600" dirty="0"/>
              <a:t>/</a:t>
            </a:r>
            <a:r>
              <a:rPr lang="zh-CN" altLang="en-US" sz="1600" dirty="0"/>
              <a:t>新股  避开投机情绪</a:t>
            </a:r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不做</a:t>
            </a:r>
            <a:r>
              <a:rPr lang="en-US" altLang="zh-CN" sz="1600" dirty="0"/>
              <a:t>3</a:t>
            </a:r>
            <a:r>
              <a:rPr lang="zh-CN" altLang="en-US" sz="1600" dirty="0"/>
              <a:t>日涨幅超</a:t>
            </a:r>
            <a:r>
              <a:rPr lang="en-US" altLang="zh-CN" sz="1600" dirty="0"/>
              <a:t>20%</a:t>
            </a:r>
            <a:r>
              <a:rPr lang="zh-CN" altLang="en-US" sz="1600" dirty="0"/>
              <a:t>的创业板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zh-CN" altLang="en-US" sz="1600" dirty="0">
                <a:solidFill>
                  <a:srgbClr val="FF0000"/>
                </a:solidFill>
              </a:rPr>
              <a:t>短线博弈风险大→→轻仓布局</a:t>
            </a:r>
            <a:endParaRPr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368842" y="85761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FCA2490-7F9D-428A-5BF5-473C81BE5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751" y="733053"/>
            <a:ext cx="2546497" cy="54630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C35EF8-1B4A-4852-A973-C6178F1B6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219" y="733053"/>
            <a:ext cx="2546497" cy="54630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2D6BE-58F0-80EA-7CDA-6871A9516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6702" y="998694"/>
            <a:ext cx="4764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https://activity.n8n8.cn/link/level-2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37524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天时地利人和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9917C4-6770-15F6-D3D7-E1B540E2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34" y="840486"/>
            <a:ext cx="11298132" cy="53254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3919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中长期趋势选板块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十八罗汉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B6F46B4-6E0A-C8F1-67CD-FD2F36950B74}"/>
              </a:ext>
            </a:extLst>
          </p:cNvPr>
          <p:cNvSpPr txBox="1"/>
          <p:nvPr/>
        </p:nvSpPr>
        <p:spPr>
          <a:xfrm>
            <a:off x="752167" y="5851790"/>
            <a:ext cx="10240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趋势中线（白色家电</a:t>
            </a:r>
            <a:r>
              <a:rPr lang="en-US" altLang="zh-CN" dirty="0"/>
              <a:t>/</a:t>
            </a:r>
            <a:r>
              <a:rPr lang="zh-CN" altLang="en-US" dirty="0"/>
              <a:t>低空经济</a:t>
            </a:r>
            <a:r>
              <a:rPr lang="en-US" altLang="zh-CN" dirty="0"/>
              <a:t>/</a:t>
            </a:r>
            <a:r>
              <a:rPr lang="zh-CN" altLang="en-US" dirty="0"/>
              <a:t>中特估）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B9E80AD-48B2-3005-C1D9-AFEF5F8E2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311"/>
          <a:stretch/>
        </p:blipFill>
        <p:spPr>
          <a:xfrm>
            <a:off x="926272" y="822627"/>
            <a:ext cx="10339455" cy="50291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626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智能盯盘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中线趋势股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B6F46B4-6E0A-C8F1-67CD-FD2F36950B74}"/>
              </a:ext>
            </a:extLst>
          </p:cNvPr>
          <p:cNvSpPr txBox="1"/>
          <p:nvPr/>
        </p:nvSpPr>
        <p:spPr>
          <a:xfrm>
            <a:off x="752167" y="5851790"/>
            <a:ext cx="10240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①智能盯盘</a:t>
            </a:r>
            <a:r>
              <a:rPr lang="en-US" altLang="zh-CN" dirty="0"/>
              <a:t>——</a:t>
            </a:r>
            <a:r>
              <a:rPr lang="zh-CN" altLang="en-US" dirty="0"/>
              <a:t>趋势选股</a:t>
            </a:r>
            <a:r>
              <a:rPr lang="en-US" altLang="zh-CN" dirty="0"/>
              <a:t>——</a:t>
            </a:r>
            <a:r>
              <a:rPr lang="zh-CN" altLang="en-US" dirty="0"/>
              <a:t>四阶全红   ② 流通市值排行   ③日</a:t>
            </a:r>
            <a:r>
              <a:rPr lang="en-US" altLang="zh-CN" dirty="0"/>
              <a:t>K</a:t>
            </a:r>
            <a:r>
              <a:rPr lang="zh-CN" altLang="en-US" dirty="0"/>
              <a:t>线的神奇色阶第一色阶</a:t>
            </a:r>
            <a:r>
              <a:rPr lang="en-US" altLang="zh-CN" dirty="0"/>
              <a:t>+</a:t>
            </a:r>
            <a:r>
              <a:rPr lang="zh-CN" altLang="en-US" dirty="0"/>
              <a:t>中期生命线  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9004070-E07C-F982-F948-FCDCDB3AD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47" y="994409"/>
            <a:ext cx="11471305" cy="48573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036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7715606-1E6B-FC34-E9F8-E57904ACA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9331" y="1574891"/>
            <a:ext cx="9395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https://m.n8n8.cn/huodong/2019/profitModel/fund_zb_sqsj?open=renewal&amp;useId=400000672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3157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股是一场赛车比赛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0324109-6921-9DCD-7B6F-C35A866EE1C2}"/>
              </a:ext>
            </a:extLst>
          </p:cNvPr>
          <p:cNvSpPr/>
          <p:nvPr/>
        </p:nvSpPr>
        <p:spPr>
          <a:xfrm>
            <a:off x="414463" y="846126"/>
            <a:ext cx="5542749" cy="450118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环境（大盘）：大盘决定你要不要开车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48DD880-112C-E73B-C84F-75255683835A}"/>
              </a:ext>
            </a:extLst>
          </p:cNvPr>
          <p:cNvSpPr/>
          <p:nvPr/>
        </p:nvSpPr>
        <p:spPr>
          <a:xfrm>
            <a:off x="406921" y="1393698"/>
            <a:ext cx="5542749" cy="45011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汽车（板块）：板块决定你想要去哪里</a:t>
            </a:r>
            <a:endParaRPr lang="zh-CN" altLang="en-US" sz="12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3147AD-AF87-F330-A278-0BB347CB9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63" y="2514724"/>
            <a:ext cx="5535207" cy="3691185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58652F1C-8A42-986E-AEF9-4C5DAD56BAE0}"/>
              </a:ext>
            </a:extLst>
          </p:cNvPr>
          <p:cNvSpPr/>
          <p:nvPr/>
        </p:nvSpPr>
        <p:spPr>
          <a:xfrm>
            <a:off x="406921" y="1933202"/>
            <a:ext cx="5542749" cy="45011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司机（个股）：个股决定你能不能超车</a:t>
            </a:r>
            <a:endParaRPr lang="zh-CN" altLang="en-US" sz="12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4467419-2640-A23C-709F-43BAEF0B6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788" y="2514725"/>
            <a:ext cx="5046592" cy="3691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FB5E576-AB8E-BA08-E95F-E9A54EB4C33C}"/>
              </a:ext>
            </a:extLst>
          </p:cNvPr>
          <p:cNvSpPr/>
          <p:nvPr/>
        </p:nvSpPr>
        <p:spPr>
          <a:xfrm>
            <a:off x="7690526" y="1393698"/>
            <a:ext cx="3251117" cy="4501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板块中军</a:t>
            </a:r>
            <a:r>
              <a:rPr lang="en-US" altLang="zh-CN" sz="2400" dirty="0"/>
              <a:t>——</a:t>
            </a:r>
            <a:r>
              <a:rPr lang="zh-CN" altLang="en-US" sz="2400" dirty="0"/>
              <a:t>汽车引擎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9F801374-37C3-5552-66EA-D589E8E87B59}"/>
              </a:ext>
            </a:extLst>
          </p:cNvPr>
          <p:cNvCxnSpPr>
            <a:cxnSpLocks/>
          </p:cNvCxnSpPr>
          <p:nvPr/>
        </p:nvCxnSpPr>
        <p:spPr>
          <a:xfrm>
            <a:off x="9303530" y="1867499"/>
            <a:ext cx="0" cy="5815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08421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F0D8390-3BD2-D122-DB9E-39539E521FBF}"/>
              </a:ext>
            </a:extLst>
          </p:cNvPr>
          <p:cNvSpPr txBox="1"/>
          <p:nvPr/>
        </p:nvSpPr>
        <p:spPr>
          <a:xfrm>
            <a:off x="4655889" y="5717682"/>
            <a:ext cx="7407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现状：节前效应</a:t>
            </a:r>
            <a:r>
              <a:rPr lang="en-US" altLang="zh-CN" sz="1400" dirty="0"/>
              <a:t>+</a:t>
            </a:r>
            <a:r>
              <a:rPr lang="zh-CN" altLang="en-US" sz="1400" dirty="0"/>
              <a:t>业绩暴雷→量能萎靡、金叉末期、辅助线压制→盘整居多（除非政策利好）</a:t>
            </a:r>
            <a:r>
              <a:rPr lang="en-US" altLang="zh-CN" sz="1400" dirty="0"/>
              <a:t>               </a:t>
            </a:r>
          </a:p>
          <a:p>
            <a:r>
              <a:rPr lang="zh-CN" altLang="en-US" sz="1400" dirty="0"/>
              <a:t>策略：沪指超跌反弹（权重占优，提高仓位）</a:t>
            </a:r>
            <a:r>
              <a:rPr lang="en-US" altLang="zh-CN" sz="1400" dirty="0"/>
              <a:t>+</a:t>
            </a:r>
            <a:r>
              <a:rPr lang="zh-CN" altLang="en-US" sz="1400" dirty="0"/>
              <a:t>平均股价遭遇压制（小票承压，降低仓位）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56EC06B-3CF8-5951-4FE2-DF3EFC3385DC}"/>
              </a:ext>
            </a:extLst>
          </p:cNvPr>
          <p:cNvSpPr txBox="1"/>
          <p:nvPr/>
        </p:nvSpPr>
        <p:spPr>
          <a:xfrm>
            <a:off x="198967" y="5810446"/>
            <a:ext cx="4322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/>
              <a:t>年线（</a:t>
            </a:r>
            <a:r>
              <a:rPr lang="en-US" altLang="zh-CN" sz="1800" dirty="0"/>
              <a:t>250</a:t>
            </a:r>
            <a:r>
              <a:rPr lang="zh-CN" altLang="en-US" sz="1800" dirty="0"/>
              <a:t>日均线）又称</a:t>
            </a:r>
            <a:r>
              <a:rPr lang="en-US" altLang="zh-CN" sz="1800" dirty="0"/>
              <a:t>A</a:t>
            </a:r>
            <a:r>
              <a:rPr lang="zh-CN" altLang="en-US" sz="1800" dirty="0"/>
              <a:t>股的牛熊分界线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35A482-7576-E23E-CB1D-24C8AA277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667" y="827407"/>
            <a:ext cx="9986666" cy="48902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7EED294-926E-B317-0EC5-F8CE0EAC7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667" y="827407"/>
            <a:ext cx="5179512" cy="20500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主力思维 交易技巧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49029FA6-C289-D957-607B-D960AC4A8FD8}"/>
              </a:ext>
            </a:extLst>
          </p:cNvPr>
          <p:cNvSpPr/>
          <p:nvPr/>
        </p:nvSpPr>
        <p:spPr>
          <a:xfrm>
            <a:off x="824917" y="3080385"/>
            <a:ext cx="1241571" cy="6878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买入策略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38C758D9-61C3-ECA0-4FE3-E78991B4241A}"/>
              </a:ext>
            </a:extLst>
          </p:cNvPr>
          <p:cNvCxnSpPr>
            <a:cxnSpLocks/>
            <a:stCxn id="5" idx="3"/>
            <a:endCxn id="13" idx="1"/>
          </p:cNvCxnSpPr>
          <p:nvPr/>
        </p:nvCxnSpPr>
        <p:spPr>
          <a:xfrm>
            <a:off x="2066488" y="3424334"/>
            <a:ext cx="1563149" cy="3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37C848B-4EA7-F89B-110F-5DEAFEDF265D}"/>
              </a:ext>
            </a:extLst>
          </p:cNvPr>
          <p:cNvSpPr/>
          <p:nvPr/>
        </p:nvSpPr>
        <p:spPr>
          <a:xfrm>
            <a:off x="3657599" y="1540558"/>
            <a:ext cx="1174459" cy="64946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大盘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69B72EA-1FA1-E731-154F-ED66BD345782}"/>
              </a:ext>
            </a:extLst>
          </p:cNvPr>
          <p:cNvSpPr/>
          <p:nvPr/>
        </p:nvSpPr>
        <p:spPr>
          <a:xfrm>
            <a:off x="3629637" y="3104548"/>
            <a:ext cx="1174458" cy="64633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板块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AEFB9010-35C5-CC9A-CB2B-089E88E9BEC2}"/>
              </a:ext>
            </a:extLst>
          </p:cNvPr>
          <p:cNvSpPr/>
          <p:nvPr/>
        </p:nvSpPr>
        <p:spPr>
          <a:xfrm>
            <a:off x="3629637" y="4746886"/>
            <a:ext cx="1174458" cy="64632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个股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3EBBD9C3-97E2-5C4B-E1BF-3A6540C76879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 flipV="1">
            <a:off x="2066488" y="1865289"/>
            <a:ext cx="1591111" cy="1559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3672CC0-B654-4346-2119-8C4355B67E54}"/>
              </a:ext>
            </a:extLst>
          </p:cNvPr>
          <p:cNvCxnSpPr>
            <a:cxnSpLocks/>
            <a:stCxn id="5" idx="3"/>
            <a:endCxn id="14" idx="1"/>
          </p:cNvCxnSpPr>
          <p:nvPr/>
        </p:nvCxnSpPr>
        <p:spPr>
          <a:xfrm>
            <a:off x="2066488" y="3424334"/>
            <a:ext cx="1563149" cy="1645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A24FE715-C8B8-ED24-8FA8-F5022D501600}"/>
              </a:ext>
            </a:extLst>
          </p:cNvPr>
          <p:cNvCxnSpPr>
            <a:cxnSpLocks/>
            <a:stCxn id="11" idx="3"/>
            <a:endCxn id="27" idx="1"/>
          </p:cNvCxnSpPr>
          <p:nvPr/>
        </p:nvCxnSpPr>
        <p:spPr>
          <a:xfrm flipV="1">
            <a:off x="4832058" y="1860725"/>
            <a:ext cx="2292993" cy="4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6A0F0D0E-F732-38E0-4A39-7E973C34260C}"/>
              </a:ext>
            </a:extLst>
          </p:cNvPr>
          <p:cNvSpPr/>
          <p:nvPr/>
        </p:nvSpPr>
        <p:spPr>
          <a:xfrm>
            <a:off x="7125051" y="1537556"/>
            <a:ext cx="3772248" cy="6463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仓位：量能，神奇色阶，捕捞季节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F0FF8F00-EFBC-661A-C789-E0EAF711B037}"/>
              </a:ext>
            </a:extLst>
          </p:cNvPr>
          <p:cNvCxnSpPr>
            <a:cxnSpLocks/>
            <a:stCxn id="13" idx="3"/>
            <a:endCxn id="34" idx="1"/>
          </p:cNvCxnSpPr>
          <p:nvPr/>
        </p:nvCxnSpPr>
        <p:spPr>
          <a:xfrm>
            <a:off x="4804095" y="3427716"/>
            <a:ext cx="232095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01A074E4-4DA7-B381-DADB-ABFC73A83DC7}"/>
              </a:ext>
            </a:extLst>
          </p:cNvPr>
          <p:cNvSpPr/>
          <p:nvPr/>
        </p:nvSpPr>
        <p:spPr>
          <a:xfrm>
            <a:off x="7125051" y="3104548"/>
            <a:ext cx="3772248" cy="64633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中军：分时均线</a:t>
            </a:r>
            <a:r>
              <a:rPr lang="en-US" altLang="zh-CN" dirty="0"/>
              <a:t>——</a:t>
            </a:r>
            <a:r>
              <a:rPr lang="zh-CN" altLang="en-US" dirty="0"/>
              <a:t>资金博弈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28EDAE5B-07F7-86DF-9D2B-FFA6A4346ADE}"/>
              </a:ext>
            </a:extLst>
          </p:cNvPr>
          <p:cNvCxnSpPr>
            <a:cxnSpLocks/>
            <a:stCxn id="14" idx="3"/>
            <a:endCxn id="38" idx="1"/>
          </p:cNvCxnSpPr>
          <p:nvPr/>
        </p:nvCxnSpPr>
        <p:spPr>
          <a:xfrm>
            <a:off x="4804095" y="5070050"/>
            <a:ext cx="2390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5F738527-63F6-BC89-C559-00CA8035EC3C}"/>
              </a:ext>
            </a:extLst>
          </p:cNvPr>
          <p:cNvSpPr/>
          <p:nvPr/>
        </p:nvSpPr>
        <p:spPr>
          <a:xfrm>
            <a:off x="7194957" y="4746887"/>
            <a:ext cx="3702342" cy="646326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L2</a:t>
            </a:r>
            <a:r>
              <a:rPr lang="zh-CN" altLang="en-US" dirty="0"/>
              <a:t>选股：四线开花</a:t>
            </a:r>
            <a:r>
              <a:rPr lang="en-US" altLang="zh-CN" dirty="0"/>
              <a:t>——</a:t>
            </a:r>
            <a:r>
              <a:rPr lang="zh-CN" altLang="en-US" dirty="0"/>
              <a:t>回档低吸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70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板块中军（代表）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寻找主力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87CA741-3D50-A74C-C233-A9559CFAE189}"/>
              </a:ext>
            </a:extLst>
          </p:cNvPr>
          <p:cNvSpPr txBox="1"/>
          <p:nvPr/>
        </p:nvSpPr>
        <p:spPr>
          <a:xfrm>
            <a:off x="235974" y="836232"/>
            <a:ext cx="11720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综合板块（自选板块：涨速）→ →个股成交额排序（找板块中军） → →个股形态（分时均线↗、资金博弈↗）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D449A5F-8061-5253-1217-9CD23B037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56" y="1205564"/>
            <a:ext cx="10404088" cy="49607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558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3" y="851323"/>
            <a:ext cx="539662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盘面配合：满足绝大部分的时间，但不适用与大盘暴跌的时候。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r>
              <a:rPr lang="zh-CN" altLang="en-US" sz="2000" b="1" dirty="0"/>
              <a:t>①分时均线上，等待回档分时均线机会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分时均线下，等待突破分时均线机会</a:t>
            </a:r>
            <a:endParaRPr lang="en-US" altLang="zh-CN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55A5A73-A497-AC4A-D592-88640E972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405" y="0"/>
            <a:ext cx="319659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强势板块选龙头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8E6D57C-90C6-78D7-A888-F718391E4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150" y="754584"/>
            <a:ext cx="2546639" cy="54633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F2D2A1B-3A52-457D-0F24-930B2FEB3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737" y="756972"/>
            <a:ext cx="2546525" cy="54633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7B9917-4C48-FDC0-FD37-8E060C662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210" y="754584"/>
            <a:ext cx="2546525" cy="5463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278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强势板块选龙头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93CDFEC-A1EB-B1CF-7F5F-FF1E73507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979" y="796953"/>
            <a:ext cx="2527724" cy="54227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19A803-C51C-C933-C06F-57CB0912B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89" y="796953"/>
            <a:ext cx="2527611" cy="54227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E939E3-B4E6-31FA-C445-EE1FCC1B0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687" y="796953"/>
            <a:ext cx="2527612" cy="542275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0910A5-4077-1304-F6C8-FE4B8F08D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6783" y="796953"/>
            <a:ext cx="2527612" cy="54227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71973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655</Words>
  <Application>Microsoft Office PowerPoint</Application>
  <PresentationFormat>宽屏</PresentationFormat>
  <Paragraphs>69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0" baseType="lpstr">
      <vt:lpstr>思源黑体 CN Heavy</vt:lpstr>
      <vt:lpstr>思源黑体 CN Medium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13</cp:revision>
  <dcterms:created xsi:type="dcterms:W3CDTF">2023-08-09T12:44:55Z</dcterms:created>
  <dcterms:modified xsi:type="dcterms:W3CDTF">2024-04-25T13:10:11Z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2052-12.1.0.15259</vt:lpwstr>
  </property>
</Properties>
</file>