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0" r:id="rId4"/>
    <p:sldId id="329" r:id="rId5"/>
    <p:sldId id="334" r:id="rId6"/>
    <p:sldId id="333" r:id="rId7"/>
    <p:sldId id="337" r:id="rId8"/>
    <p:sldId id="326" r:id="rId9"/>
    <p:sldId id="277" r:id="rId10"/>
    <p:sldId id="278" r:id="rId11"/>
    <p:sldId id="325" r:id="rId12"/>
    <p:sldId id="335" r:id="rId13"/>
    <p:sldId id="336" r:id="rId14"/>
    <p:sldId id="332" r:id="rId15"/>
    <p:sldId id="331" r:id="rId16"/>
    <p:sldId id="330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3C28"/>
    <a:srgbClr val="B82C1C"/>
    <a:srgbClr val="FFF5AD"/>
    <a:srgbClr val="FFF9CA"/>
    <a:srgbClr val="FFF4A1"/>
    <a:srgbClr val="F5F7F9"/>
    <a:srgbClr val="FFF6CD"/>
    <a:srgbClr val="FFFDF5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9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248920" y="723265"/>
            <a:ext cx="11734800" cy="5687060"/>
          </a:xfrm>
          <a:prstGeom prst="roundRect">
            <a:avLst>
              <a:gd name="adj" fmla="val 1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0.xml"/><Relationship Id="rId5" Type="http://schemas.openxmlformats.org/officeDocument/2006/relationships/image" Target="../media/image12.png"/><Relationship Id="rId4" Type="http://schemas.openxmlformats.org/officeDocument/2006/relationships/tags" Target="../tags/tag79.xml"/><Relationship Id="rId3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4.xml"/><Relationship Id="rId5" Type="http://schemas.openxmlformats.org/officeDocument/2006/relationships/image" Target="../media/image14.png"/><Relationship Id="rId4" Type="http://schemas.openxmlformats.org/officeDocument/2006/relationships/tags" Target="../tags/tag83.xml"/><Relationship Id="rId3" Type="http://schemas.openxmlformats.org/officeDocument/2006/relationships/image" Target="../media/image13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15.png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5.png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7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8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9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10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4000" y="71818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0310" y="1852295"/>
            <a:ext cx="10262235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90000"/>
              </a:lnSpc>
            </a:pPr>
            <a:r>
              <a:rPr 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神奇色阶</a:t>
            </a:r>
            <a:r>
              <a:rPr lang="en-US" alt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战法</a:t>
            </a:r>
            <a:endParaRPr lang="zh-CN" altLang="en-US" sz="8300" kern="0" spc="-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1650" y="3896360"/>
            <a:ext cx="6108700" cy="337185"/>
            <a:chOff x="4585" y="6136"/>
            <a:chExt cx="9620" cy="531"/>
          </a:xfrm>
        </p:grpSpPr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7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执业编号：</a:t>
              </a:r>
              <a:r>
                <a:rPr lang="en-US" altLang="zh-CN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A1120625040003</a:t>
              </a:r>
              <a:endParaRPr lang="en-US" altLang="zh-CN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4585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主讲老师：</a:t>
              </a:r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何祖光</a:t>
              </a:r>
              <a:endParaRPr lang="zh-CN" alt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神奇三板斧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4612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7980" y="1487805"/>
            <a:ext cx="4926330" cy="3665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/>
              <a:t>《神奇回档》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1.k</a:t>
            </a:r>
            <a:r>
              <a:rPr lang="zh-CN" altLang="en-US" sz="2800" b="1"/>
              <a:t>线回档不一定是买点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2.</a:t>
            </a:r>
            <a:r>
              <a:rPr lang="zh-CN" altLang="en-US" sz="2800" b="1"/>
              <a:t>捕捞季节</a:t>
            </a:r>
            <a:r>
              <a:rPr lang="en-US" altLang="zh-CN" sz="2800" b="1"/>
              <a:t>～</a:t>
            </a:r>
            <a:r>
              <a:rPr lang="zh-CN" altLang="en-US" sz="2800" b="1"/>
              <a:t>有金叉有红柱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3.</a:t>
            </a:r>
            <a:r>
              <a:rPr lang="zh-CN" altLang="en-US" sz="2800" b="1"/>
              <a:t>神奇色阶</a:t>
            </a:r>
            <a:r>
              <a:rPr lang="en-US" altLang="zh-CN" sz="2800" b="1"/>
              <a:t>～</a:t>
            </a:r>
            <a:r>
              <a:rPr lang="zh-CN" altLang="en-US" sz="2800" b="1"/>
              <a:t>标准四阶全红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zh-CN" altLang="en-US" sz="2800" b="1"/>
              <a:t>（勉强</a:t>
            </a:r>
            <a:r>
              <a:rPr lang="en-US" altLang="zh-CN" sz="2800" b="1"/>
              <a:t>.</a:t>
            </a:r>
            <a:r>
              <a:rPr lang="zh-CN" altLang="en-US" sz="2800" b="1"/>
              <a:t>前三色阶红色）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4.</a:t>
            </a:r>
            <a:r>
              <a:rPr lang="zh-CN" altLang="en-US" sz="2800" b="1"/>
              <a:t>成交量～量增价升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58165" y="1487805"/>
            <a:ext cx="5538470" cy="4958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《神奇三板斧》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买点</a:t>
            </a:r>
            <a:endParaRPr lang="zh-CN" altLang="en-US" sz="2800" b="1">
              <a:solidFill>
                <a:schemeClr val="accent6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神奇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线红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上站中期生命线红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捕捞季节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有金叉有红柱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标准四阶全红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4.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0090" y="455549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845" y="902335"/>
            <a:ext cx="5420995" cy="51689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8055" y="902335"/>
            <a:ext cx="5754370" cy="516826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80" y="973455"/>
            <a:ext cx="5235575" cy="514794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4555" y="973455"/>
            <a:ext cx="5748655" cy="514731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金叉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5490" y="1289685"/>
            <a:ext cx="8148955" cy="5389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《神奇金叉》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1.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四阶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首次</a:t>
            </a:r>
            <a:r>
              <a:rPr lang="zh-CN" altLang="en-US" sz="2800" b="1">
                <a:sym typeface="+mn-ea"/>
              </a:rPr>
              <a:t>全红（勉强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线红色</a:t>
            </a:r>
            <a:endParaRPr lang="en-US" altLang="zh-CN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线上站中期生命线红色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4.</a:t>
            </a:r>
            <a:r>
              <a:rPr lang="en-US" sz="2800" b="1">
                <a:sym typeface="+mn-ea"/>
              </a:rPr>
              <a:t>KDJ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5.MACD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5050" y="1356360"/>
            <a:ext cx="8148955" cy="487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《神奇控盘》</a:t>
            </a:r>
            <a:endParaRPr lang="zh-CN" altLang="en-US" sz="2800" b="1">
              <a:sym typeface="+mn-ea"/>
            </a:endParaRPr>
          </a:p>
          <a:p>
            <a:r>
              <a:rPr sz="2800" b="1">
                <a:sym typeface="+mn-ea"/>
              </a:rPr>
              <a:t>1.神奇K线红+上站中期生命线红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2.捕捞季节～有金叉有红柱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3.神奇色阶～标准四阶全红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（勉强.前三色阶红色）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4.成交量～量增价升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5.</a:t>
            </a:r>
            <a:r>
              <a:rPr lang="zh-CN" altLang="en-US" sz="2800" b="1">
                <a:sym typeface="+mn-ea"/>
              </a:rPr>
              <a:t>主力控盘增加[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回档要有金叉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红柱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主力净买额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流入[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倍量最佳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7.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私享群火爆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招募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95" y="768350"/>
            <a:ext cx="9889490" cy="5563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9220"/>
            <a:ext cx="9266555" cy="4098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755140" y="107378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分析体系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明晰趋势，控制仓位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资金流分析（赛道、行业）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找到好的方向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个股技术分析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判断买点与卖点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758950" y="359092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投资体系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自身整体仓位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不超适配仓位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风险承受能力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家里没矿就消停点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股票管理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>
                          <a:sym typeface="+mn-ea"/>
                        </a:rPr>
                        <a:t>0</a:t>
                      </a:r>
                      <a:r>
                        <a:rPr lang="zh-CN" altLang="en-US" sz="2000" b="1">
                          <a:sym typeface="+mn-ea"/>
                        </a:rPr>
                        <a:t>成本底仓，滚动操作！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868045" y="1329690"/>
          <a:ext cx="10628630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/>
                <a:gridCol w="1629410"/>
                <a:gridCol w="1629410"/>
                <a:gridCol w="1629410"/>
                <a:gridCol w="2292350"/>
                <a:gridCol w="1548130"/>
              </a:tblGrid>
              <a:tr h="934720">
                <a:tc gridSpan="6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000"/>
                        <a:t>大盘状态</a:t>
                      </a:r>
                      <a:r>
                        <a:rPr lang="en-US" altLang="zh-CN" sz="3000"/>
                        <a:t>.</a:t>
                      </a:r>
                      <a:r>
                        <a:rPr lang="zh-CN" altLang="en-US" sz="3000"/>
                        <a:t>应对策略</a:t>
                      </a:r>
                      <a:endParaRPr lang="zh-CN" altLang="en-US" sz="30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882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大盘状态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神奇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K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中期生命线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神奇色阶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MACD</a:t>
                      </a:r>
                      <a:endParaRPr lang="en-US" altLang="zh-CN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应对策略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89154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上站（红）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前三阶红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四阶全红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金叉（红柱延长）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积极参与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8295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震荡周期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未跌破（红）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金叉（红柱缩短）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合理控仓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9946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绿色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下方（绿）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死叉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谨慎观望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量的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八阶律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3290" y="892175"/>
            <a:ext cx="5266055" cy="534162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盘面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回顾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565" y="1517015"/>
            <a:ext cx="9013825" cy="3587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盘面热点特征：短线调整，短线上攻下线，中线上攻横盘，控制</a:t>
            </a:r>
            <a:r>
              <a:rPr lang="zh-CN" altLang="en-US" sz="2000"/>
              <a:t>仓位，</a:t>
            </a:r>
            <a:endParaRPr lang="zh-CN" altLang="en-US" sz="2000"/>
          </a:p>
          <a:p>
            <a:r>
              <a:rPr lang="zh-CN" altLang="en-US" sz="2000"/>
              <a:t>风格：要么控盘，要么短线抱团和</a:t>
            </a:r>
            <a:r>
              <a:rPr lang="zh-CN" altLang="en-US" sz="2000"/>
              <a:t>新启动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1</a:t>
            </a:r>
            <a:r>
              <a:rPr lang="zh-CN" altLang="en-US" sz="2000"/>
              <a:t>、消费赛道：甜味剂（</a:t>
            </a:r>
            <a:r>
              <a:rPr lang="zh-CN" altLang="en-US" sz="2000"/>
              <a:t>代糖），美容护理，食品饮料</a:t>
            </a:r>
            <a:r>
              <a:rPr lang="en-US" altLang="zh-CN" sz="2000"/>
              <a:t>------</a:t>
            </a:r>
            <a:r>
              <a:rPr lang="zh-CN" altLang="en-US" sz="2000"/>
              <a:t>看控盘看</a:t>
            </a:r>
            <a:r>
              <a:rPr lang="zh-CN" altLang="en-US" sz="2000"/>
              <a:t>趋势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2</a:t>
            </a:r>
            <a:r>
              <a:rPr lang="zh-CN" altLang="en-US" sz="2000"/>
              <a:t>、短期热点：港口航运、外贸</a:t>
            </a:r>
            <a:r>
              <a:rPr lang="en-US" altLang="zh-CN" sz="2000"/>
              <a:t>-----</a:t>
            </a:r>
            <a:r>
              <a:rPr lang="zh-CN" altLang="en-US" sz="2000"/>
              <a:t>炒作第三天，难度</a:t>
            </a:r>
            <a:r>
              <a:rPr lang="zh-CN" altLang="en-US" sz="2000"/>
              <a:t>越来越大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3</a:t>
            </a:r>
            <a:r>
              <a:rPr lang="zh-CN" altLang="en-US" sz="2000"/>
              <a:t>、老热点：化工化纤、军工，都呈现出剧烈分化，大部分难</a:t>
            </a:r>
            <a:r>
              <a:rPr lang="zh-CN" altLang="en-US" sz="2000"/>
              <a:t>玩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4</a:t>
            </a:r>
            <a:r>
              <a:rPr lang="zh-CN" altLang="en-US" sz="2000"/>
              <a:t>、异动跟踪：核聚变，订单</a:t>
            </a:r>
            <a:r>
              <a:rPr lang="zh-CN" altLang="en-US" sz="2000"/>
              <a:t>催化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680" y="1152525"/>
            <a:ext cx="3382645" cy="3705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3825" y="1196340"/>
            <a:ext cx="6239510" cy="3435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3825" y="720090"/>
            <a:ext cx="6132195" cy="101282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①神奇K线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②中期生命线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③神奇色阶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41020" y="4569460"/>
            <a:ext cx="11109960" cy="202184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①神奇K线：趋势型择时指标，红绿K线实时反映指数当前的趋势强弱以及择时信号，红色K线为持仓区域，绿色K线为观望趋势。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②中期生命线：用于判断指数趋势变化的强弱。红色线段代表中期生命线趋势向上，标的走强，有望走出趋势上涨行情；绿色线段代表中期生命线趋势向下，标的走弱，有可能走出趋势下跌行情。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31290" y="1208405"/>
            <a:ext cx="931799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③神奇色阶：用于判断趋势和量能变化，动态捕捉指数短中长期的趋势变化，揭示当前市场量能的变化情况。</a:t>
            </a:r>
            <a:endParaRPr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第一条色阶代表市场短期趋势，红色代表趋势向上，灰色代表趋势震荡，绿色代表趋势向下；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第二条色阶代表市场中期趋势，红色代表趋势向上，灰色代表趋势震荡，绿色代表趋势向下；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第三条色阶代表市场长期趋势，红色代表趋势向上，灰色代表趋势震荡，绿色代表趋势向下；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第四条色阶代表市场量的势能，红色代表市场量能向好，绿色代表市场量能萎靡。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75715" y="3936365"/>
            <a:ext cx="9706610" cy="21113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11530" y="5061585"/>
            <a:ext cx="7422515" cy="1266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周期共振：</a:t>
            </a:r>
            <a:endParaRPr sz="1900" b="1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技术上形成短期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长期趋势，多周期同时走强</a:t>
            </a:r>
            <a:r>
              <a:rPr lang="en-US" altLang="zh-CN" sz="19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前三阶红</a:t>
            </a:r>
            <a:endParaRPr sz="19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sym typeface="+mn-ea"/>
              </a:rPr>
              <a:t>量价共振：</a:t>
            </a:r>
            <a:r>
              <a:rPr sz="1900" b="1">
                <a:solidFill>
                  <a:schemeClr val="tx1"/>
                </a:solidFill>
                <a:sym typeface="+mn-ea"/>
              </a:rPr>
              <a:t>技术上</a:t>
            </a:r>
            <a:r>
              <a:rPr lang="en-US" altLang="zh-CN" sz="1900" b="1">
                <a:solidFill>
                  <a:schemeClr val="tx1"/>
                </a:solidFill>
                <a:sym typeface="+mn-ea"/>
              </a:rPr>
              <a:t>K</a:t>
            </a:r>
            <a:r>
              <a:rPr sz="1900" b="1">
                <a:solidFill>
                  <a:schemeClr val="tx1"/>
                </a:solidFill>
                <a:sym typeface="+mn-ea"/>
              </a:rPr>
              <a:t>线形成上涨趋势，同时成交量也同步放大，量价共振的表现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四阶全红</a:t>
            </a:r>
            <a:endParaRPr sz="2000">
              <a:solidFill>
                <a:schemeClr val="tx1"/>
              </a:solidFill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530" y="1252855"/>
            <a:ext cx="7414260" cy="36125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11235" y="1249045"/>
            <a:ext cx="30137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条件需求：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神奇色阶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前三阶红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四阶全红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收红色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神奇红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线并且上站中期生命线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红色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)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2000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741170" y="18770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周期共振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（前三阶红）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72915" y="131191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量价共振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（四阶全红）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TABLE_BEAUTIFY" val="smartTable{ff40530e-4194-423b-b95d-8966d4381768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  <p:tag name="TABLE_ENDDRAG_ORIGIN_RECT" val="702*383"/>
  <p:tag name="TABLE_ENDDRAG_RECT" val="119*71*702*383"/>
</p:tagLst>
</file>

<file path=ppt/tags/tag49.xml><?xml version="1.0" encoding="utf-8"?>
<p:tagLst xmlns:p="http://schemas.openxmlformats.org/presentationml/2006/main">
  <p:tag name="KSO_WM_UNIT_TABLE_BEAUTIFY" val="smartTable{3dfd1e6e-2edb-40f6-904d-7f66f4de339f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  <p:tag name="TABLE_ENDDRAG_ORIGIN_RECT" val="702*383"/>
  <p:tag name="TABLE_ENDDRAG_RECT" val="119*71*702*38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769*346"/>
  <p:tag name="TABLE_ENDDRAG_RECT" val="99*101*769*34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WPS 演示</Application>
  <PresentationFormat>宽屏</PresentationFormat>
  <Paragraphs>235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CN Normal</vt:lpstr>
      <vt:lpstr>思源黑体 CN Heavy</vt:lpstr>
      <vt:lpstr>微软雅黑</vt:lpstr>
      <vt:lpstr>思源黑体 CN Light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222</cp:revision>
  <dcterms:created xsi:type="dcterms:W3CDTF">2019-06-19T02:08:00Z</dcterms:created>
  <dcterms:modified xsi:type="dcterms:W3CDTF">2025-05-15T05:53:35Z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1AD5D797B13648A2958FC4A66325288A_13</vt:lpwstr>
  </property>
</Properties>
</file>