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9" r:id="rId3"/>
    <p:sldId id="260" r:id="rId4"/>
    <p:sldId id="329" r:id="rId5"/>
    <p:sldId id="334" r:id="rId6"/>
    <p:sldId id="333" r:id="rId7"/>
    <p:sldId id="337" r:id="rId8"/>
    <p:sldId id="338" r:id="rId9"/>
    <p:sldId id="341" r:id="rId10"/>
    <p:sldId id="326" r:id="rId11"/>
    <p:sldId id="277" r:id="rId12"/>
    <p:sldId id="278" r:id="rId13"/>
    <p:sldId id="325" r:id="rId14"/>
    <p:sldId id="335" r:id="rId15"/>
    <p:sldId id="336" r:id="rId16"/>
    <p:sldId id="332" r:id="rId17"/>
    <p:sldId id="331" r:id="rId18"/>
    <p:sldId id="330" r:id="rId19"/>
    <p:sldId id="343" r:id="rId20"/>
    <p:sldId id="276" r:id="rId21"/>
  </p:sldIdLst>
  <p:sldSz cx="12192000" cy="6858000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6" userDrawn="1">
          <p15:clr>
            <a:srgbClr val="A4A3A4"/>
          </p15:clr>
        </p15:guide>
        <p15:guide id="2" pos="383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E13C28"/>
    <a:srgbClr val="B82C1C"/>
    <a:srgbClr val="FFF5AD"/>
    <a:srgbClr val="FFF9CA"/>
    <a:srgbClr val="FFF4A1"/>
    <a:srgbClr val="F5F7F9"/>
    <a:srgbClr val="FFF6CD"/>
    <a:srgbClr val="FFFDF5"/>
    <a:srgbClr val="FFDF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浅色样式 3 - 强调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96"/>
        <p:guide pos="383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gs" Target="tags/tag101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6" Type="http://schemas.openxmlformats.org/officeDocument/2006/relationships/tags" Target="../tags/tag30.xml"/><Relationship Id="rId5" Type="http://schemas.openxmlformats.org/officeDocument/2006/relationships/tags" Target="../tags/tag29.xml"/><Relationship Id="rId4" Type="http://schemas.openxmlformats.org/officeDocument/2006/relationships/tags" Target="../tags/tag28.xml"/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5" Type="http://schemas.openxmlformats.org/officeDocument/2006/relationships/tags" Target="../tags/tag34.xml"/><Relationship Id="rId4" Type="http://schemas.openxmlformats.org/officeDocument/2006/relationships/tags" Target="../tags/tag33.xml"/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6" Type="http://schemas.openxmlformats.org/officeDocument/2006/relationships/tags" Target="../tags/tag39.xml"/><Relationship Id="rId5" Type="http://schemas.openxmlformats.org/officeDocument/2006/relationships/tags" Target="../tags/tag38.xml"/><Relationship Id="rId4" Type="http://schemas.openxmlformats.org/officeDocument/2006/relationships/tags" Target="../tags/tag37.xml"/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5" Type="http://schemas.openxmlformats.org/officeDocument/2006/relationships/image" Target="../media/image2.png"/><Relationship Id="rId4" Type="http://schemas.openxmlformats.org/officeDocument/2006/relationships/tags" Target="../tags/tag3.xml"/><Relationship Id="rId3" Type="http://schemas.openxmlformats.org/officeDocument/2006/relationships/image" Target="../media/image1.pn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ags" Target="../tags/tag4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5" Type="http://schemas.openxmlformats.org/officeDocument/2006/relationships/tags" Target="../tags/tag16.xml"/><Relationship Id="rId4" Type="http://schemas.openxmlformats.org/officeDocument/2006/relationships/tags" Target="../tags/tag15.xml"/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4" Type="http://schemas.openxmlformats.org/officeDocument/2006/relationships/tags" Target="../tags/tag19.xml"/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7" Type="http://schemas.openxmlformats.org/officeDocument/2006/relationships/tags" Target="../tags/tag25.xml"/><Relationship Id="rId6" Type="http://schemas.openxmlformats.org/officeDocument/2006/relationships/tags" Target="../tags/tag24.xml"/><Relationship Id="rId5" Type="http://schemas.openxmlformats.org/officeDocument/2006/relationships/tags" Target="../tags/tag23.xml"/><Relationship Id="rId4" Type="http://schemas.openxmlformats.org/officeDocument/2006/relationships/tags" Target="../tags/tag22.xml"/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神奇色阶ppt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 descr="矢量智能对象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46380" y="262890"/>
            <a:ext cx="1529080" cy="33147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神奇色阶ppt 拷贝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圆角矩形 4"/>
          <p:cNvSpPr/>
          <p:nvPr userDrawn="1"/>
        </p:nvSpPr>
        <p:spPr>
          <a:xfrm>
            <a:off x="248920" y="723265"/>
            <a:ext cx="11734800" cy="5687060"/>
          </a:xfrm>
          <a:prstGeom prst="roundRect">
            <a:avLst>
              <a:gd name="adj" fmla="val 18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7" name="图片 6" descr="矢量智能对象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46380" y="262890"/>
            <a:ext cx="1529080" cy="33147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图片 100"/>
          <p:cNvPicPr/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3175" y="0"/>
            <a:ext cx="1219073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神奇色阶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tags" Target="../tags/tag40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tags" Target="../tags/tag44.xml"/><Relationship Id="rId4" Type="http://schemas.openxmlformats.org/officeDocument/2006/relationships/tags" Target="../tags/tag43.xml"/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71.xml"/><Relationship Id="rId4" Type="http://schemas.openxmlformats.org/officeDocument/2006/relationships/image" Target="../media/image14.png"/><Relationship Id="rId3" Type="http://schemas.openxmlformats.org/officeDocument/2006/relationships/tags" Target="../tags/tag70.xml"/><Relationship Id="rId2" Type="http://schemas.openxmlformats.org/officeDocument/2006/relationships/tags" Target="../tags/tag69.xml"/><Relationship Id="rId1" Type="http://schemas.openxmlformats.org/officeDocument/2006/relationships/tags" Target="../tags/tag68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78.xml"/><Relationship Id="rId7" Type="http://schemas.openxmlformats.org/officeDocument/2006/relationships/tags" Target="../tags/tag77.xml"/><Relationship Id="rId6" Type="http://schemas.openxmlformats.org/officeDocument/2006/relationships/tags" Target="../tags/tag76.xml"/><Relationship Id="rId5" Type="http://schemas.openxmlformats.org/officeDocument/2006/relationships/tags" Target="../tags/tag75.xml"/><Relationship Id="rId4" Type="http://schemas.openxmlformats.org/officeDocument/2006/relationships/image" Target="../media/image15.png"/><Relationship Id="rId3" Type="http://schemas.openxmlformats.org/officeDocument/2006/relationships/tags" Target="../tags/tag74.xml"/><Relationship Id="rId2" Type="http://schemas.openxmlformats.org/officeDocument/2006/relationships/tags" Target="../tags/tag73.xml"/><Relationship Id="rId1" Type="http://schemas.openxmlformats.org/officeDocument/2006/relationships/tags" Target="../tags/tag7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0.xml"/><Relationship Id="rId1" Type="http://schemas.openxmlformats.org/officeDocument/2006/relationships/tags" Target="../tags/tag79.xml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84.xml"/><Relationship Id="rId5" Type="http://schemas.openxmlformats.org/officeDocument/2006/relationships/image" Target="../media/image17.png"/><Relationship Id="rId4" Type="http://schemas.openxmlformats.org/officeDocument/2006/relationships/tags" Target="../tags/tag83.xml"/><Relationship Id="rId3" Type="http://schemas.openxmlformats.org/officeDocument/2006/relationships/image" Target="../media/image16.png"/><Relationship Id="rId2" Type="http://schemas.openxmlformats.org/officeDocument/2006/relationships/tags" Target="../tags/tag82.xml"/><Relationship Id="rId1" Type="http://schemas.openxmlformats.org/officeDocument/2006/relationships/tags" Target="../tags/tag81.xml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88.xml"/><Relationship Id="rId5" Type="http://schemas.openxmlformats.org/officeDocument/2006/relationships/image" Target="../media/image19.png"/><Relationship Id="rId4" Type="http://schemas.openxmlformats.org/officeDocument/2006/relationships/tags" Target="../tags/tag87.xml"/><Relationship Id="rId3" Type="http://schemas.openxmlformats.org/officeDocument/2006/relationships/image" Target="../media/image18.png"/><Relationship Id="rId2" Type="http://schemas.openxmlformats.org/officeDocument/2006/relationships/tags" Target="../tags/tag86.xml"/><Relationship Id="rId1" Type="http://schemas.openxmlformats.org/officeDocument/2006/relationships/tags" Target="../tags/tag8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0.xml"/><Relationship Id="rId1" Type="http://schemas.openxmlformats.org/officeDocument/2006/relationships/tags" Target="../tags/tag8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2.xml"/><Relationship Id="rId1" Type="http://schemas.openxmlformats.org/officeDocument/2006/relationships/tags" Target="../tags/tag91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94.xml"/><Relationship Id="rId2" Type="http://schemas.openxmlformats.org/officeDocument/2006/relationships/image" Target="../media/image20.png"/><Relationship Id="rId1" Type="http://schemas.openxmlformats.org/officeDocument/2006/relationships/tags" Target="../tags/tag93.xml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96.xml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tags" Target="../tags/tag95.xml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100.xml"/><Relationship Id="rId3" Type="http://schemas.openxmlformats.org/officeDocument/2006/relationships/tags" Target="../tags/tag99.xml"/><Relationship Id="rId2" Type="http://schemas.openxmlformats.org/officeDocument/2006/relationships/tags" Target="../tags/tag98.xml"/><Relationship Id="rId1" Type="http://schemas.openxmlformats.org/officeDocument/2006/relationships/tags" Target="../tags/tag97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46.xml"/><Relationship Id="rId2" Type="http://schemas.openxmlformats.org/officeDocument/2006/relationships/image" Target="../media/image5.png"/><Relationship Id="rId1" Type="http://schemas.openxmlformats.org/officeDocument/2006/relationships/tags" Target="../tags/tag45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tags" Target="../tags/tag47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tags" Target="../tags/tag51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56.xml"/><Relationship Id="rId3" Type="http://schemas.openxmlformats.org/officeDocument/2006/relationships/image" Target="../media/image6.png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58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tags" Target="../tags/tag57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60.xml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tags" Target="../tags/tag59.xml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62.xml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tags" Target="../tags/tag61.xml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67.xml"/><Relationship Id="rId5" Type="http://schemas.openxmlformats.org/officeDocument/2006/relationships/tags" Target="../tags/tag66.xml"/><Relationship Id="rId4" Type="http://schemas.openxmlformats.org/officeDocument/2006/relationships/tags" Target="../tags/tag65.xml"/><Relationship Id="rId3" Type="http://schemas.openxmlformats.org/officeDocument/2006/relationships/image" Target="../media/image13.png"/><Relationship Id="rId2" Type="http://schemas.openxmlformats.org/officeDocument/2006/relationships/tags" Target="../tags/tag64.xml"/><Relationship Id="rId1" Type="http://schemas.openxmlformats.org/officeDocument/2006/relationships/tags" Target="../tags/tag6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 descr="矢量智能对象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5334000" y="718185"/>
            <a:ext cx="1524000" cy="330200"/>
          </a:xfrm>
          <a:prstGeom prst="rect">
            <a:avLst/>
          </a:prstGeom>
        </p:spPr>
      </p:pic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1210310" y="1852295"/>
            <a:ext cx="10262235" cy="12401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ctr" fontAlgn="auto">
              <a:lnSpc>
                <a:spcPct val="90000"/>
              </a:lnSpc>
            </a:pPr>
            <a:r>
              <a:rPr lang="zh-CN" sz="8300" kern="0" spc="-2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神奇色阶</a:t>
            </a:r>
            <a:r>
              <a:rPr lang="en-US" altLang="zh-CN" sz="8300" kern="0" spc="-2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-</a:t>
            </a:r>
            <a:r>
              <a:rPr lang="zh-CN" altLang="en-US" sz="8300" kern="0" spc="-2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神奇</a:t>
            </a:r>
            <a:r>
              <a:rPr lang="zh-CN" altLang="en-US" sz="8300" kern="0" spc="-2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战法</a:t>
            </a:r>
            <a:endParaRPr lang="zh-CN" altLang="en-US" sz="8300" kern="0" spc="-2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3041650" y="3896360"/>
            <a:ext cx="6108700" cy="337185"/>
            <a:chOff x="4585" y="6136"/>
            <a:chExt cx="9620" cy="531"/>
          </a:xfrm>
        </p:grpSpPr>
        <p:sp>
          <p:nvSpPr>
            <p:cNvPr id="12" name="文本框 11"/>
            <p:cNvSpPr txBox="1"/>
            <p:nvPr>
              <p:custDataLst>
                <p:tags r:id="rId3"/>
              </p:custDataLst>
            </p:nvPr>
          </p:nvSpPr>
          <p:spPr>
            <a:xfrm>
              <a:off x="9547" y="6136"/>
              <a:ext cx="4658" cy="53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p>
              <a:pPr algn="ctr"/>
              <a:r>
                <a:rPr lang="zh-CN" altLang="en-US" sz="160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执业编号：</a:t>
              </a:r>
              <a:r>
                <a:rPr lang="en-US" altLang="zh-CN" sz="160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A1120625040003</a:t>
              </a:r>
              <a:endParaRPr lang="en-US" altLang="zh-CN" sz="160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6" name="文本框 5"/>
            <p:cNvSpPr txBox="1"/>
            <p:nvPr>
              <p:custDataLst>
                <p:tags r:id="rId4"/>
              </p:custDataLst>
            </p:nvPr>
          </p:nvSpPr>
          <p:spPr>
            <a:xfrm>
              <a:off x="4585" y="6136"/>
              <a:ext cx="4658" cy="53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p>
              <a:pPr algn="ctr"/>
              <a:r>
                <a:rPr lang="zh-CN" altLang="en-US" sz="160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主讲老师：</a:t>
              </a:r>
              <a:r>
                <a:rPr lang="zh-CN" altLang="en-US" sz="160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何祖光</a:t>
              </a:r>
              <a:endParaRPr lang="zh-CN" altLang="en-US" sz="160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</p:spTree>
    <p:custDataLst>
      <p:tags r:id="rId5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44017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神奇色阶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1431290" y="1208405"/>
            <a:ext cx="9317990" cy="4441190"/>
          </a:xfrm>
          <a:prstGeom prst="rect">
            <a:avLst/>
          </a:prstGeom>
        </p:spPr>
        <p:txBody>
          <a:bodyPr/>
          <a:lstStyle>
            <a:lvl1pPr marL="0" indent="0" algn="just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>
                <a:latin typeface="思源黑体 CN Heavy" panose="020B0A00000000000000" charset="-122"/>
                <a:ea typeface="思源黑体 CN Heavy" panose="020B0A00000000000000" charset="-122"/>
                <a:sym typeface="+mn-ea"/>
              </a:rPr>
              <a:t>③神奇色阶：用于判断趋势和量能变化，动态捕捉指数短中长期的趋势变化，揭示当前市场量能的变化情况。</a:t>
            </a:r>
            <a:endParaRPr>
              <a:latin typeface="思源黑体 CN Heavy" panose="020B0A00000000000000" charset="-122"/>
              <a:ea typeface="思源黑体 CN Heavy" panose="020B0A00000000000000" charset="-122"/>
              <a:sym typeface="+mn-ea"/>
            </a:endParaRPr>
          </a:p>
          <a:p>
            <a:pPr>
              <a:lnSpc>
                <a:spcPct val="100000"/>
              </a:lnSpc>
            </a:pPr>
            <a:r>
              <a:rPr sz="1600">
                <a:latin typeface="思源黑体 CN Heavy" panose="020B0A00000000000000" charset="-122"/>
                <a:ea typeface="思源黑体 CN Heavy" panose="020B0A00000000000000" charset="-122"/>
                <a:sym typeface="+mn-ea"/>
              </a:rPr>
              <a:t>第一条色阶代表市场短期趋势，红色代表趋势向上，灰色代表趋势震荡，绿色代表趋势向下；</a:t>
            </a:r>
            <a:endParaRPr sz="1600">
              <a:latin typeface="思源黑体 CN Heavy" panose="020B0A00000000000000" charset="-122"/>
              <a:ea typeface="思源黑体 CN Heavy" panose="020B0A00000000000000" charset="-122"/>
              <a:sym typeface="+mn-ea"/>
            </a:endParaRPr>
          </a:p>
          <a:p>
            <a:pPr>
              <a:lnSpc>
                <a:spcPct val="100000"/>
              </a:lnSpc>
            </a:pPr>
            <a:r>
              <a:rPr sz="1600">
                <a:latin typeface="思源黑体 CN Heavy" panose="020B0A00000000000000" charset="-122"/>
                <a:ea typeface="思源黑体 CN Heavy" panose="020B0A00000000000000" charset="-122"/>
                <a:sym typeface="+mn-ea"/>
              </a:rPr>
              <a:t>第二条色阶代表市场中期趋势，红色代表趋势向上，灰色代表趋势震荡，绿色代表趋势向下；</a:t>
            </a:r>
            <a:endParaRPr sz="1600">
              <a:latin typeface="思源黑体 CN Heavy" panose="020B0A00000000000000" charset="-122"/>
              <a:ea typeface="思源黑体 CN Heavy" panose="020B0A00000000000000" charset="-122"/>
              <a:sym typeface="+mn-ea"/>
            </a:endParaRPr>
          </a:p>
          <a:p>
            <a:pPr>
              <a:lnSpc>
                <a:spcPct val="100000"/>
              </a:lnSpc>
            </a:pPr>
            <a:r>
              <a:rPr sz="1600">
                <a:latin typeface="思源黑体 CN Heavy" panose="020B0A00000000000000" charset="-122"/>
                <a:ea typeface="思源黑体 CN Heavy" panose="020B0A00000000000000" charset="-122"/>
                <a:sym typeface="+mn-ea"/>
              </a:rPr>
              <a:t>第三条色阶代表市场长期趋势，红色代表趋势向上，灰色代表趋势震荡，绿色代表趋势向下；</a:t>
            </a:r>
            <a:endParaRPr sz="1600">
              <a:latin typeface="思源黑体 CN Heavy" panose="020B0A00000000000000" charset="-122"/>
              <a:ea typeface="思源黑体 CN Heavy" panose="020B0A00000000000000" charset="-122"/>
              <a:sym typeface="+mn-ea"/>
            </a:endParaRPr>
          </a:p>
          <a:p>
            <a:pPr>
              <a:lnSpc>
                <a:spcPct val="100000"/>
              </a:lnSpc>
            </a:pPr>
            <a:r>
              <a:rPr sz="1600">
                <a:latin typeface="思源黑体 CN Heavy" panose="020B0A00000000000000" charset="-122"/>
                <a:ea typeface="思源黑体 CN Heavy" panose="020B0A00000000000000" charset="-122"/>
                <a:sym typeface="+mn-ea"/>
              </a:rPr>
              <a:t>第四条色阶代表市场量的势能，红色代表市场量能向好，绿色代表市场量能萎靡。</a:t>
            </a:r>
            <a:endParaRPr sz="1600">
              <a:latin typeface="思源黑体 CN Heavy" panose="020B0A00000000000000" charset="-122"/>
              <a:ea typeface="思源黑体 CN Heavy" panose="020B0A00000000000000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275715" y="3936365"/>
            <a:ext cx="9706610" cy="2111375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custDataLst>
      <p:tags r:id="rId5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44017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神奇色阶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2" name="文本占位符 2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811530" y="5061585"/>
            <a:ext cx="7422515" cy="1266190"/>
          </a:xfrm>
          <a:prstGeom prst="rect">
            <a:avLst/>
          </a:prstGeom>
        </p:spPr>
        <p:txBody>
          <a:bodyPr/>
          <a:lstStyle>
            <a:lvl1pPr marL="0" indent="0" algn="just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"/>
              </a:lnSpc>
            </a:pPr>
            <a:r>
              <a:rPr sz="1900" b="1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sym typeface="+mn-ea"/>
              </a:rPr>
              <a:t>周期共振：</a:t>
            </a:r>
            <a:endParaRPr sz="1900" b="1">
              <a:solidFill>
                <a:schemeClr val="tx1"/>
              </a:solidFill>
              <a:latin typeface="思源黑体 CN Heavy" panose="020B0A00000000000000" charset="-122"/>
              <a:ea typeface="思源黑体 CN Heavy" panose="020B0A00000000000000" charset="-122"/>
              <a:sym typeface="+mn-ea"/>
            </a:endParaRPr>
          </a:p>
          <a:p>
            <a:pPr>
              <a:lnSpc>
                <a:spcPct val="20000"/>
              </a:lnSpc>
            </a:pPr>
            <a:r>
              <a:rPr sz="1900" b="1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sym typeface="+mn-ea"/>
              </a:rPr>
              <a:t>技术上形成短期</a:t>
            </a:r>
            <a:r>
              <a:rPr lang="en-US" altLang="zh-CN" sz="1900" b="1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sym typeface="+mn-ea"/>
              </a:rPr>
              <a:t>+</a:t>
            </a:r>
            <a:r>
              <a:rPr sz="1900" b="1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sym typeface="+mn-ea"/>
              </a:rPr>
              <a:t>中期</a:t>
            </a:r>
            <a:r>
              <a:rPr lang="en-US" altLang="zh-CN" sz="1900" b="1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sym typeface="+mn-ea"/>
              </a:rPr>
              <a:t>+</a:t>
            </a:r>
            <a:r>
              <a:rPr sz="1900" b="1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sym typeface="+mn-ea"/>
              </a:rPr>
              <a:t>长期趋势，多周期同时走强</a:t>
            </a:r>
            <a:r>
              <a:rPr lang="en-US" altLang="zh-CN" sz="1900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sym typeface="+mn-ea"/>
              </a:rPr>
              <a:t>.</a:t>
            </a:r>
            <a:r>
              <a:rPr sz="2000">
                <a:solidFill>
                  <a:srgbClr val="FF0000"/>
                </a:solidFill>
                <a:latin typeface="思源黑体 CN Heavy" panose="020B0A00000000000000" charset="-122"/>
                <a:ea typeface="思源黑体 CN Heavy" panose="020B0A00000000000000" charset="-122"/>
                <a:sym typeface="+mn-ea"/>
              </a:rPr>
              <a:t>前三阶红</a:t>
            </a:r>
            <a:endParaRPr sz="1900">
              <a:solidFill>
                <a:srgbClr val="FF0000"/>
              </a:solidFill>
              <a:latin typeface="思源黑体 CN Heavy" panose="020B0A00000000000000" charset="-122"/>
              <a:ea typeface="思源黑体 CN Heavy" panose="020B0A00000000000000" charset="-122"/>
              <a:sym typeface="+mn-ea"/>
            </a:endParaRPr>
          </a:p>
          <a:p>
            <a:pPr>
              <a:lnSpc>
                <a:spcPct val="100000"/>
              </a:lnSpc>
            </a:pPr>
            <a:r>
              <a:rPr sz="2000" b="1">
                <a:solidFill>
                  <a:schemeClr val="tx1"/>
                </a:solidFill>
                <a:sym typeface="+mn-ea"/>
              </a:rPr>
              <a:t>量价共振：</a:t>
            </a:r>
            <a:r>
              <a:rPr sz="1900" b="1">
                <a:solidFill>
                  <a:schemeClr val="tx1"/>
                </a:solidFill>
                <a:sym typeface="+mn-ea"/>
              </a:rPr>
              <a:t>技术上</a:t>
            </a:r>
            <a:r>
              <a:rPr lang="en-US" altLang="zh-CN" sz="1900" b="1">
                <a:solidFill>
                  <a:schemeClr val="tx1"/>
                </a:solidFill>
                <a:sym typeface="+mn-ea"/>
              </a:rPr>
              <a:t>K</a:t>
            </a:r>
            <a:r>
              <a:rPr sz="1900" b="1">
                <a:solidFill>
                  <a:schemeClr val="tx1"/>
                </a:solidFill>
                <a:sym typeface="+mn-ea"/>
              </a:rPr>
              <a:t>线形成上涨趋势，同时成交量也同步放大，量价共振的表现</a:t>
            </a:r>
            <a:r>
              <a:rPr lang="en-US" altLang="zh-CN" sz="2000" b="1">
                <a:solidFill>
                  <a:schemeClr val="tx1"/>
                </a:solidFill>
                <a:sym typeface="+mn-ea"/>
              </a:rPr>
              <a:t>.</a:t>
            </a:r>
            <a:r>
              <a:rPr sz="2000">
                <a:solidFill>
                  <a:srgbClr val="FF0000"/>
                </a:solidFill>
                <a:latin typeface="思源黑体 CN Heavy" panose="020B0A00000000000000" charset="-122"/>
                <a:ea typeface="思源黑体 CN Heavy" panose="020B0A00000000000000" charset="-122"/>
                <a:sym typeface="+mn-ea"/>
              </a:rPr>
              <a:t>四阶全红</a:t>
            </a:r>
            <a:endParaRPr sz="2000">
              <a:solidFill>
                <a:schemeClr val="tx1"/>
              </a:solidFill>
              <a:sym typeface="+mn-ea"/>
            </a:endParaRPr>
          </a:p>
          <a:p>
            <a:endParaRPr lang="zh-CN" altLang="en-US" sz="2000">
              <a:solidFill>
                <a:schemeClr val="tx1"/>
              </a:solidFill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811530" y="1252855"/>
            <a:ext cx="7414260" cy="3612515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文本框 7"/>
          <p:cNvSpPr txBox="1"/>
          <p:nvPr>
            <p:custDataLst>
              <p:tags r:id="rId5"/>
            </p:custDataLst>
          </p:nvPr>
        </p:nvSpPr>
        <p:spPr>
          <a:xfrm>
            <a:off x="8611235" y="1249045"/>
            <a:ext cx="3013710" cy="4246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zh-CN" altLang="en-US" sz="2000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  <a:sym typeface="+mn-ea"/>
              </a:rPr>
              <a:t>条件需求：</a:t>
            </a:r>
            <a:endParaRPr lang="zh-CN" altLang="en-US" sz="2000">
              <a:solidFill>
                <a:schemeClr val="tx1"/>
              </a:solidFill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  <a:sym typeface="+mn-ea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en-US" altLang="zh-CN" sz="2000">
              <a:solidFill>
                <a:schemeClr val="tx1"/>
              </a:solidFill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en-US" altLang="zh-CN" sz="2000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  <a:sym typeface="+mn-ea"/>
              </a:rPr>
              <a:t>1.</a:t>
            </a:r>
            <a:r>
              <a:rPr lang="zh-CN" altLang="en-US" sz="2000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  <a:sym typeface="+mn-ea"/>
              </a:rPr>
              <a:t>神奇色阶</a:t>
            </a:r>
            <a:r>
              <a:rPr lang="en-US" altLang="zh-CN" sz="2000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  <a:sym typeface="+mn-ea"/>
              </a:rPr>
              <a:t>-</a:t>
            </a:r>
            <a:r>
              <a:rPr lang="zh-CN" altLang="en-US" sz="2000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  <a:sym typeface="+mn-ea"/>
              </a:rPr>
              <a:t>前三阶红</a:t>
            </a:r>
            <a:endParaRPr lang="zh-CN" altLang="en-US" sz="2000">
              <a:solidFill>
                <a:schemeClr val="tx1"/>
              </a:solidFill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  <a:sym typeface="+mn-ea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zh-CN" altLang="en-US" sz="2000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  <a:sym typeface="+mn-ea"/>
              </a:rPr>
              <a:t> </a:t>
            </a:r>
            <a:r>
              <a:rPr lang="en-US" altLang="zh-CN" sz="2000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  <a:sym typeface="+mn-ea"/>
              </a:rPr>
              <a:t>                     -</a:t>
            </a:r>
            <a:r>
              <a:rPr lang="zh-CN" altLang="en-US" sz="2000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  <a:sym typeface="+mn-ea"/>
              </a:rPr>
              <a:t>四阶全红</a:t>
            </a:r>
            <a:endParaRPr lang="zh-CN" altLang="en-US" sz="2000">
              <a:solidFill>
                <a:schemeClr val="tx1"/>
              </a:solidFill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en-US" altLang="zh-CN" sz="2000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  <a:sym typeface="+mn-ea"/>
              </a:rPr>
              <a:t>2.</a:t>
            </a:r>
            <a:r>
              <a:rPr lang="zh-CN" altLang="en-US" sz="2000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  <a:sym typeface="+mn-ea"/>
              </a:rPr>
              <a:t>神奇</a:t>
            </a:r>
            <a:r>
              <a:rPr lang="en-US" altLang="zh-CN" sz="2000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  <a:sym typeface="+mn-ea"/>
              </a:rPr>
              <a:t>K</a:t>
            </a:r>
            <a:r>
              <a:rPr lang="zh-CN" altLang="en-US" sz="2000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  <a:sym typeface="+mn-ea"/>
              </a:rPr>
              <a:t>线</a:t>
            </a:r>
            <a:r>
              <a:rPr lang="en-US" altLang="zh-CN" sz="2000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  <a:sym typeface="+mn-ea"/>
              </a:rPr>
              <a:t>-</a:t>
            </a:r>
            <a:r>
              <a:rPr lang="zh-CN" altLang="en-US" sz="2000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  <a:sym typeface="+mn-ea"/>
              </a:rPr>
              <a:t>收红色</a:t>
            </a:r>
            <a:r>
              <a:rPr lang="en-US" altLang="zh-CN" sz="2000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  <a:sym typeface="+mn-ea"/>
              </a:rPr>
              <a:t>K</a:t>
            </a:r>
            <a:r>
              <a:rPr lang="zh-CN" altLang="en-US" sz="2000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  <a:sym typeface="+mn-ea"/>
              </a:rPr>
              <a:t>线</a:t>
            </a:r>
            <a:endParaRPr lang="zh-CN" altLang="en-US" sz="2000">
              <a:solidFill>
                <a:schemeClr val="tx1"/>
              </a:solidFill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en-US" altLang="zh-CN" sz="2000">
              <a:solidFill>
                <a:schemeClr val="tx1"/>
              </a:solidFill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en-US" altLang="zh-CN" sz="2000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  <a:sym typeface="+mn-ea"/>
              </a:rPr>
              <a:t>3.</a:t>
            </a:r>
            <a:r>
              <a:rPr lang="zh-CN" altLang="en-US" sz="2000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  <a:sym typeface="+mn-ea"/>
              </a:rPr>
              <a:t>中期生命线</a:t>
            </a:r>
            <a:r>
              <a:rPr lang="en-US" altLang="zh-CN" sz="2000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  <a:sym typeface="+mn-ea"/>
              </a:rPr>
              <a:t>-</a:t>
            </a:r>
            <a:endParaRPr lang="en-US" altLang="zh-CN" sz="2000">
              <a:solidFill>
                <a:schemeClr val="tx1"/>
              </a:solidFill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  <a:sym typeface="+mn-ea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zh-CN" altLang="en-US" sz="2000">
                <a:solidFill>
                  <a:srgbClr val="FF0000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  <a:sym typeface="+mn-ea"/>
              </a:rPr>
              <a:t>神奇红</a:t>
            </a:r>
            <a:r>
              <a:rPr lang="en-US" altLang="zh-CN" sz="2000">
                <a:solidFill>
                  <a:srgbClr val="FF0000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  <a:sym typeface="+mn-ea"/>
              </a:rPr>
              <a:t>K</a:t>
            </a:r>
            <a:r>
              <a:rPr lang="zh-CN" altLang="en-US" sz="2000">
                <a:solidFill>
                  <a:srgbClr val="FF0000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  <a:sym typeface="+mn-ea"/>
              </a:rPr>
              <a:t>线并且上站中期生命线</a:t>
            </a:r>
            <a:r>
              <a:rPr lang="en-US" altLang="zh-CN" sz="2000">
                <a:solidFill>
                  <a:srgbClr val="FF0000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  <a:sym typeface="+mn-ea"/>
              </a:rPr>
              <a:t>(</a:t>
            </a:r>
            <a:r>
              <a:rPr lang="zh-CN" altLang="en-US" sz="2000">
                <a:solidFill>
                  <a:srgbClr val="FF0000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  <a:sym typeface="+mn-ea"/>
              </a:rPr>
              <a:t>红色</a:t>
            </a:r>
            <a:r>
              <a:rPr lang="en-US" altLang="zh-CN" sz="2000">
                <a:solidFill>
                  <a:srgbClr val="FF0000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  <a:sym typeface="+mn-ea"/>
              </a:rPr>
              <a:t>)</a:t>
            </a:r>
            <a:endParaRPr lang="zh-CN" altLang="en-US" sz="2000">
              <a:solidFill>
                <a:srgbClr val="FF0000"/>
              </a:solidFill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sz="2000" dirty="0">
              <a:solidFill>
                <a:srgbClr val="FF0000"/>
              </a:solidFill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6"/>
            </p:custDataLst>
          </p:nvPr>
        </p:nvSpPr>
        <p:spPr>
          <a:xfrm>
            <a:off x="1741170" y="1877060"/>
            <a:ext cx="170688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zh-CN" altLang="en-US" sz="2000">
                <a:solidFill>
                  <a:srgbClr val="FF0000"/>
                </a:solidFill>
                <a:latin typeface="思源黑体 CN Heavy" panose="020B0A00000000000000" charset="-122"/>
                <a:ea typeface="思源黑体 CN Heavy" panose="020B0A00000000000000" charset="-122"/>
              </a:rPr>
              <a:t>周期共振</a:t>
            </a:r>
            <a:endParaRPr lang="zh-CN" altLang="en-US" sz="2000">
              <a:solidFill>
                <a:srgbClr val="FF0000"/>
              </a:solidFill>
              <a:latin typeface="思源黑体 CN Heavy" panose="020B0A00000000000000" charset="-122"/>
              <a:ea typeface="思源黑体 CN Heavy" panose="020B0A00000000000000" charset="-122"/>
            </a:endParaRPr>
          </a:p>
          <a:p>
            <a:pPr algn="ctr"/>
            <a:r>
              <a:rPr lang="zh-CN" altLang="en-US" sz="2000">
                <a:solidFill>
                  <a:srgbClr val="FF0000"/>
                </a:solidFill>
                <a:latin typeface="思源黑体 CN Heavy" panose="020B0A00000000000000" charset="-122"/>
                <a:ea typeface="思源黑体 CN Heavy" panose="020B0A00000000000000" charset="-122"/>
              </a:rPr>
              <a:t>（前三阶红）</a:t>
            </a:r>
            <a:endParaRPr lang="zh-CN" altLang="en-US" sz="2000">
              <a:solidFill>
                <a:srgbClr val="FF0000"/>
              </a:solidFill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7"/>
            </p:custDataLst>
          </p:nvPr>
        </p:nvSpPr>
        <p:spPr>
          <a:xfrm>
            <a:off x="4272915" y="1311910"/>
            <a:ext cx="170688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zh-CN" altLang="en-US" sz="2000">
                <a:solidFill>
                  <a:srgbClr val="FF0000"/>
                </a:solidFill>
                <a:latin typeface="思源黑体 CN Heavy" panose="020B0A00000000000000" charset="-122"/>
                <a:ea typeface="思源黑体 CN Heavy" panose="020B0A00000000000000" charset="-122"/>
              </a:rPr>
              <a:t>量价共振</a:t>
            </a:r>
            <a:endParaRPr lang="zh-CN" altLang="en-US" sz="2000">
              <a:solidFill>
                <a:srgbClr val="FF0000"/>
              </a:solidFill>
              <a:latin typeface="思源黑体 CN Heavy" panose="020B0A00000000000000" charset="-122"/>
              <a:ea typeface="思源黑体 CN Heavy" panose="020B0A00000000000000" charset="-122"/>
            </a:endParaRPr>
          </a:p>
          <a:p>
            <a:pPr algn="ctr"/>
            <a:r>
              <a:rPr lang="zh-CN" altLang="en-US" sz="2000">
                <a:solidFill>
                  <a:srgbClr val="FF0000"/>
                </a:solidFill>
                <a:latin typeface="思源黑体 CN Heavy" panose="020B0A00000000000000" charset="-122"/>
                <a:ea typeface="思源黑体 CN Heavy" panose="020B0A00000000000000" charset="-122"/>
              </a:rPr>
              <a:t>（四阶全红）</a:t>
            </a:r>
            <a:endParaRPr lang="zh-CN" altLang="en-US" sz="2000">
              <a:solidFill>
                <a:srgbClr val="FF0000"/>
              </a:solidFill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</p:spTree>
    <p:custDataLst>
      <p:tags r:id="rId8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44017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神奇三板斧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&amp;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神奇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回档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37360" y="746125"/>
            <a:ext cx="85909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200">
                <a:solidFill>
                  <a:srgbClr val="FF0000"/>
                </a:solidFill>
                <a:latin typeface="思源黑体 CN Heavy" panose="020B0A00000000000000" charset="-122"/>
                <a:ea typeface="思源黑体 CN Heavy" panose="020B0A00000000000000" charset="-122"/>
              </a:rPr>
              <a:t>最重要的事，时间摆在第一位！</a:t>
            </a:r>
            <a:endParaRPr lang="zh-CN" altLang="en-US" sz="3200">
              <a:solidFill>
                <a:srgbClr val="FF0000"/>
              </a:solidFill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697980" y="1487805"/>
            <a:ext cx="4926330" cy="36658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10000"/>
              </a:lnSpc>
            </a:pPr>
            <a:r>
              <a:rPr lang="zh-CN" altLang="en-US" sz="2800" b="1"/>
              <a:t>《神奇回档》</a:t>
            </a:r>
            <a:r>
              <a:rPr lang="zh-CN" altLang="en-US" sz="2800" b="1">
                <a:solidFill>
                  <a:schemeClr val="accent4"/>
                </a:solidFill>
                <a:sym typeface="+mn-ea"/>
              </a:rPr>
              <a:t>第</a:t>
            </a:r>
            <a:r>
              <a:rPr lang="en-US" altLang="zh-CN" sz="2800" b="1">
                <a:solidFill>
                  <a:schemeClr val="accent4"/>
                </a:solidFill>
                <a:sym typeface="+mn-ea"/>
              </a:rPr>
              <a:t>2</a:t>
            </a:r>
            <a:r>
              <a:rPr lang="zh-CN" altLang="en-US" sz="2800" b="1">
                <a:solidFill>
                  <a:schemeClr val="accent4"/>
                </a:solidFill>
                <a:sym typeface="+mn-ea"/>
              </a:rPr>
              <a:t>波</a:t>
            </a:r>
            <a:r>
              <a:rPr lang="en-US" altLang="zh-CN" sz="2800" b="1">
                <a:solidFill>
                  <a:schemeClr val="accent4"/>
                </a:solidFill>
                <a:sym typeface="+mn-ea"/>
              </a:rPr>
              <a:t>.</a:t>
            </a:r>
            <a:r>
              <a:rPr lang="zh-CN" altLang="en-US" sz="2800" b="1">
                <a:solidFill>
                  <a:schemeClr val="accent4"/>
                </a:solidFill>
                <a:sym typeface="+mn-ea"/>
              </a:rPr>
              <a:t>买点</a:t>
            </a:r>
            <a:endParaRPr lang="en-US" altLang="zh-CN" sz="2800" b="1"/>
          </a:p>
          <a:p>
            <a:pPr>
              <a:lnSpc>
                <a:spcPct val="110000"/>
              </a:lnSpc>
            </a:pPr>
            <a:r>
              <a:rPr lang="en-US" altLang="zh-CN" sz="2800" b="1"/>
              <a:t>1.k</a:t>
            </a:r>
            <a:r>
              <a:rPr lang="zh-CN" altLang="en-US" sz="2800" b="1"/>
              <a:t>线回档不一定是买点</a:t>
            </a:r>
            <a:endParaRPr lang="en-US" altLang="zh-CN" sz="2800" b="1"/>
          </a:p>
          <a:p>
            <a:pPr>
              <a:lnSpc>
                <a:spcPct val="110000"/>
              </a:lnSpc>
            </a:pPr>
            <a:r>
              <a:rPr lang="en-US" altLang="zh-CN" sz="2800" b="1"/>
              <a:t>2.</a:t>
            </a:r>
            <a:r>
              <a:rPr lang="zh-CN" altLang="en-US" sz="2800" b="1"/>
              <a:t>捕捞季节</a:t>
            </a:r>
            <a:r>
              <a:rPr lang="en-US" altLang="zh-CN" sz="2800" b="1"/>
              <a:t>～</a:t>
            </a:r>
            <a:r>
              <a:rPr lang="zh-CN" altLang="en-US" sz="2800" b="1"/>
              <a:t>有金叉有红柱</a:t>
            </a:r>
            <a:endParaRPr lang="zh-CN" altLang="en-US" sz="2800" b="1"/>
          </a:p>
          <a:p>
            <a:pPr>
              <a:lnSpc>
                <a:spcPct val="110000"/>
              </a:lnSpc>
            </a:pPr>
            <a:r>
              <a:rPr lang="en-US" altLang="zh-CN" sz="2800" b="1"/>
              <a:t>3.</a:t>
            </a:r>
            <a:r>
              <a:rPr lang="zh-CN" altLang="en-US" sz="2800" b="1"/>
              <a:t>神奇色阶</a:t>
            </a:r>
            <a:r>
              <a:rPr lang="en-US" altLang="zh-CN" sz="2800" b="1"/>
              <a:t>～</a:t>
            </a:r>
            <a:r>
              <a:rPr lang="zh-CN" altLang="en-US" sz="2800" b="1"/>
              <a:t>标准四阶全红</a:t>
            </a:r>
            <a:endParaRPr lang="zh-CN" altLang="en-US" sz="2800" b="1"/>
          </a:p>
          <a:p>
            <a:pPr>
              <a:lnSpc>
                <a:spcPct val="110000"/>
              </a:lnSpc>
            </a:pPr>
            <a:r>
              <a:rPr lang="zh-CN" altLang="en-US" sz="2800" b="1"/>
              <a:t>（勉强</a:t>
            </a:r>
            <a:r>
              <a:rPr lang="en-US" altLang="zh-CN" sz="2800" b="1"/>
              <a:t>.</a:t>
            </a:r>
            <a:r>
              <a:rPr lang="zh-CN" altLang="en-US" sz="2800" b="1"/>
              <a:t>前三色阶红色）</a:t>
            </a:r>
            <a:endParaRPr lang="zh-CN" altLang="en-US" sz="2800" b="1"/>
          </a:p>
          <a:p>
            <a:pPr>
              <a:lnSpc>
                <a:spcPct val="110000"/>
              </a:lnSpc>
            </a:pPr>
            <a:r>
              <a:rPr lang="en-US" altLang="zh-CN" sz="2800" b="1"/>
              <a:t>4.</a:t>
            </a:r>
            <a:r>
              <a:rPr lang="zh-CN" altLang="en-US" sz="2800" b="1"/>
              <a:t>成交量～量增价升</a:t>
            </a:r>
            <a:endParaRPr lang="zh-CN" altLang="en-US" sz="2800" b="1"/>
          </a:p>
        </p:txBody>
      </p:sp>
      <p:sp>
        <p:nvSpPr>
          <p:cNvPr id="6" name="文本框 5"/>
          <p:cNvSpPr txBox="1"/>
          <p:nvPr/>
        </p:nvSpPr>
        <p:spPr>
          <a:xfrm>
            <a:off x="558165" y="1487805"/>
            <a:ext cx="5538470" cy="49587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ym typeface="+mn-ea"/>
              </a:rPr>
              <a:t>《神奇三板斧》</a:t>
            </a:r>
            <a:r>
              <a:rPr lang="zh-CN" altLang="en-US" sz="2800" b="1">
                <a:solidFill>
                  <a:schemeClr val="accent6"/>
                </a:solidFill>
                <a:sym typeface="+mn-ea"/>
              </a:rPr>
              <a:t>第</a:t>
            </a:r>
            <a:r>
              <a:rPr lang="en-US" altLang="zh-CN" sz="2800" b="1">
                <a:solidFill>
                  <a:schemeClr val="accent6"/>
                </a:solidFill>
                <a:sym typeface="+mn-ea"/>
              </a:rPr>
              <a:t>1</a:t>
            </a:r>
            <a:r>
              <a:rPr lang="zh-CN" altLang="en-US" sz="2800" b="1">
                <a:solidFill>
                  <a:schemeClr val="accent6"/>
                </a:solidFill>
                <a:sym typeface="+mn-ea"/>
              </a:rPr>
              <a:t>波</a:t>
            </a:r>
            <a:r>
              <a:rPr lang="en-US" altLang="zh-CN" sz="2800" b="1">
                <a:solidFill>
                  <a:schemeClr val="accent6"/>
                </a:solidFill>
                <a:sym typeface="+mn-ea"/>
              </a:rPr>
              <a:t>.</a:t>
            </a:r>
            <a:r>
              <a:rPr lang="zh-CN" altLang="en-US" sz="2800" b="1">
                <a:solidFill>
                  <a:schemeClr val="accent6"/>
                </a:solidFill>
                <a:sym typeface="+mn-ea"/>
              </a:rPr>
              <a:t>买点</a:t>
            </a:r>
            <a:endParaRPr lang="zh-CN" altLang="en-US" sz="2800" b="1">
              <a:solidFill>
                <a:schemeClr val="accent6"/>
              </a:solidFill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en-US" altLang="zh-CN" sz="2800" b="1">
                <a:solidFill>
                  <a:schemeClr val="tx1"/>
                </a:solidFill>
                <a:sym typeface="+mn-ea"/>
              </a:rPr>
              <a:t>1.</a:t>
            </a:r>
            <a:r>
              <a:rPr lang="zh-CN" altLang="en-US" sz="2800" b="1">
                <a:solidFill>
                  <a:schemeClr val="tx1"/>
                </a:solidFill>
                <a:sym typeface="+mn-ea"/>
              </a:rPr>
              <a:t>神奇</a:t>
            </a:r>
            <a:r>
              <a:rPr lang="en-US" altLang="zh-CN" sz="2800" b="1">
                <a:solidFill>
                  <a:schemeClr val="tx1"/>
                </a:solidFill>
                <a:sym typeface="+mn-ea"/>
              </a:rPr>
              <a:t>K</a:t>
            </a:r>
            <a:r>
              <a:rPr lang="zh-CN" altLang="en-US" sz="2800" b="1">
                <a:solidFill>
                  <a:schemeClr val="tx1"/>
                </a:solidFill>
                <a:sym typeface="+mn-ea"/>
              </a:rPr>
              <a:t>线红</a:t>
            </a:r>
            <a:r>
              <a:rPr lang="en-US" altLang="zh-CN" sz="2800" b="1">
                <a:solidFill>
                  <a:schemeClr val="tx1"/>
                </a:solidFill>
                <a:sym typeface="+mn-ea"/>
              </a:rPr>
              <a:t>+</a:t>
            </a:r>
            <a:r>
              <a:rPr lang="zh-CN" altLang="en-US" sz="2800" b="1">
                <a:solidFill>
                  <a:schemeClr val="tx1"/>
                </a:solidFill>
                <a:sym typeface="+mn-ea"/>
              </a:rPr>
              <a:t>上站中期生命线红</a:t>
            </a:r>
            <a:endParaRPr lang="zh-CN" altLang="en-US" sz="2800" b="1">
              <a:solidFill>
                <a:schemeClr val="tx1"/>
              </a:solidFill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en-US" altLang="zh-CN" sz="2800" b="1">
                <a:solidFill>
                  <a:schemeClr val="tx1"/>
                </a:solidFill>
                <a:sym typeface="+mn-ea"/>
              </a:rPr>
              <a:t>2.</a:t>
            </a:r>
            <a:r>
              <a:rPr lang="zh-CN" altLang="en-US" sz="2800" b="1">
                <a:sym typeface="+mn-ea"/>
              </a:rPr>
              <a:t>捕捞季节</a:t>
            </a:r>
            <a:r>
              <a:rPr lang="en-US" altLang="zh-CN" sz="2800" b="1">
                <a:sym typeface="+mn-ea"/>
              </a:rPr>
              <a:t>～</a:t>
            </a:r>
            <a:r>
              <a:rPr lang="zh-CN" altLang="en-US" sz="2800" b="1">
                <a:sym typeface="+mn-ea"/>
              </a:rPr>
              <a:t>有金叉有红柱</a:t>
            </a:r>
            <a:endParaRPr lang="zh-CN" altLang="en-US" sz="2800" b="1"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en-US" altLang="zh-CN" sz="2800" b="1">
                <a:sym typeface="+mn-ea"/>
              </a:rPr>
              <a:t>3.</a:t>
            </a:r>
            <a:r>
              <a:rPr lang="zh-CN" altLang="en-US" sz="2800" b="1">
                <a:sym typeface="+mn-ea"/>
              </a:rPr>
              <a:t>神奇色阶</a:t>
            </a:r>
            <a:r>
              <a:rPr lang="en-US" altLang="zh-CN" sz="2800" b="1">
                <a:sym typeface="+mn-ea"/>
              </a:rPr>
              <a:t>～</a:t>
            </a:r>
            <a:r>
              <a:rPr lang="zh-CN" altLang="en-US" sz="2800" b="1">
                <a:sym typeface="+mn-ea"/>
              </a:rPr>
              <a:t>标准四阶全红</a:t>
            </a:r>
            <a:endParaRPr lang="zh-CN" altLang="en-US" sz="2800" b="1"/>
          </a:p>
          <a:p>
            <a:pPr>
              <a:lnSpc>
                <a:spcPct val="120000"/>
              </a:lnSpc>
            </a:pPr>
            <a:r>
              <a:rPr lang="zh-CN" altLang="en-US" sz="2800" b="1">
                <a:sym typeface="+mn-ea"/>
              </a:rPr>
              <a:t>（勉强</a:t>
            </a:r>
            <a:r>
              <a:rPr lang="en-US" altLang="zh-CN" sz="2800" b="1">
                <a:sym typeface="+mn-ea"/>
              </a:rPr>
              <a:t>.</a:t>
            </a:r>
            <a:r>
              <a:rPr lang="zh-CN" altLang="en-US" sz="2800" b="1">
                <a:sym typeface="+mn-ea"/>
              </a:rPr>
              <a:t>前三色阶红色）</a:t>
            </a:r>
            <a:endParaRPr lang="zh-CN" altLang="en-US" sz="2800" b="1"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en-US" altLang="zh-CN" sz="2800" b="1">
                <a:sym typeface="+mn-ea"/>
              </a:rPr>
              <a:t>4.</a:t>
            </a:r>
            <a:r>
              <a:rPr lang="zh-CN" altLang="en-US" sz="2800" b="1">
                <a:sym typeface="+mn-ea"/>
              </a:rPr>
              <a:t>成交量～量增价升</a:t>
            </a:r>
            <a:endParaRPr lang="zh-CN" altLang="en-US" sz="2800" b="1">
              <a:sym typeface="+mn-ea"/>
            </a:endParaRPr>
          </a:p>
          <a:p>
            <a:pPr>
              <a:lnSpc>
                <a:spcPct val="120000"/>
              </a:lnSpc>
            </a:pPr>
            <a:endParaRPr lang="zh-CN" altLang="en-US" sz="2800" b="1"/>
          </a:p>
          <a:p>
            <a:pPr>
              <a:lnSpc>
                <a:spcPct val="110000"/>
              </a:lnSpc>
            </a:pPr>
            <a:endParaRPr lang="zh-CN" altLang="en-US" sz="2800" b="1"/>
          </a:p>
          <a:p>
            <a:endParaRPr lang="zh-CN" altLang="en-US" sz="2800" b="1"/>
          </a:p>
          <a:p>
            <a:endParaRPr lang="en-US" altLang="zh-CN" sz="2800" b="1">
              <a:solidFill>
                <a:schemeClr val="tx1"/>
              </a:solidFill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260090" y="4555490"/>
            <a:ext cx="7379970" cy="15068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chemeClr val="accent1">
                    <a:lumMod val="75000"/>
                  </a:schemeClr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5.</a:t>
            </a:r>
            <a:r>
              <a:rPr lang="zh-CN" altLang="en-US" sz="2800">
                <a:solidFill>
                  <a:schemeClr val="accent1">
                    <a:lumMod val="75000"/>
                  </a:schemeClr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细节到位，不踩任何一个</a:t>
            </a:r>
            <a:r>
              <a:rPr lang="zh-CN" altLang="en-US" sz="3200">
                <a:solidFill>
                  <a:schemeClr val="accent1">
                    <a:lumMod val="75000"/>
                  </a:schemeClr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坑！</a:t>
            </a:r>
            <a:endParaRPr lang="zh-CN" altLang="en-US" sz="2800">
              <a:solidFill>
                <a:schemeClr val="accent1">
                  <a:lumMod val="75000"/>
                </a:schemeClr>
              </a:solidFill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</a:endParaRPr>
          </a:p>
          <a:p>
            <a:r>
              <a:rPr lang="zh-CN" altLang="en-US" sz="2800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有纪律，有标准，才有底气抗住</a:t>
            </a:r>
            <a:r>
              <a:rPr lang="zh-CN" altLang="en-US" sz="3000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小波动</a:t>
            </a:r>
            <a:endParaRPr lang="zh-CN" altLang="en-US" sz="3000">
              <a:solidFill>
                <a:schemeClr val="tx1"/>
              </a:solidFill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</a:endParaRPr>
          </a:p>
          <a:p>
            <a:r>
              <a:rPr lang="zh-CN" altLang="en-US" sz="2800">
                <a:solidFill>
                  <a:schemeClr val="accent6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有利润，不贪心，</a:t>
            </a:r>
            <a:r>
              <a:rPr lang="zh-CN" altLang="en-US" sz="2800">
                <a:solidFill>
                  <a:schemeClr val="accent1">
                    <a:lumMod val="75000"/>
                  </a:schemeClr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用</a:t>
            </a:r>
            <a:r>
              <a:rPr lang="zh-CN" altLang="en-US" sz="3000">
                <a:solidFill>
                  <a:schemeClr val="accent1">
                    <a:lumMod val="75000"/>
                  </a:schemeClr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标准</a:t>
            </a:r>
            <a:r>
              <a:rPr lang="zh-CN" altLang="en-US" sz="2800">
                <a:solidFill>
                  <a:schemeClr val="accent1">
                    <a:lumMod val="75000"/>
                  </a:schemeClr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克制贪念！</a:t>
            </a:r>
            <a:endParaRPr lang="zh-CN" altLang="en-US" sz="2800">
              <a:solidFill>
                <a:schemeClr val="accent1">
                  <a:lumMod val="75000"/>
                </a:schemeClr>
              </a:solidFill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702945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捕捞季节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-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四四边界与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变化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410845" y="902335"/>
            <a:ext cx="5420995" cy="5168900"/>
          </a:xfrm>
          <a:prstGeom prst="rect">
            <a:avLst/>
          </a:prstGeom>
          <a:ln w="38100">
            <a:solidFill>
              <a:schemeClr val="accent5"/>
            </a:solidFill>
          </a:ln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028055" y="902335"/>
            <a:ext cx="5754370" cy="5168265"/>
          </a:xfrm>
          <a:prstGeom prst="rect">
            <a:avLst/>
          </a:prstGeom>
          <a:ln w="38100">
            <a:solidFill>
              <a:schemeClr val="accent6"/>
            </a:solidFill>
          </a:ln>
        </p:spPr>
      </p:pic>
    </p:spTree>
    <p:custDataLst>
      <p:tags r:id="rId6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702945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捕捞季节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-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四四边界与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变化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424180" y="973455"/>
            <a:ext cx="5235575" cy="5147945"/>
          </a:xfrm>
          <a:prstGeom prst="rect">
            <a:avLst/>
          </a:prstGeom>
          <a:ln w="38100">
            <a:solidFill>
              <a:schemeClr val="accent3"/>
            </a:solidFill>
          </a:ln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964555" y="973455"/>
            <a:ext cx="5748655" cy="5147310"/>
          </a:xfrm>
          <a:prstGeom prst="rect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</p:pic>
    </p:spTree>
    <p:custDataLst>
      <p:tags r:id="rId6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44017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神奇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金叉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37360" y="772795"/>
            <a:ext cx="85909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200">
                <a:solidFill>
                  <a:srgbClr val="FF0000"/>
                </a:solidFill>
                <a:latin typeface="思源黑体 CN Heavy" panose="020B0A00000000000000" charset="-122"/>
                <a:ea typeface="思源黑体 CN Heavy" panose="020B0A00000000000000" charset="-122"/>
              </a:rPr>
              <a:t>最重要的事，时间摆在第一位！</a:t>
            </a:r>
            <a:endParaRPr lang="zh-CN" altLang="en-US" sz="3200">
              <a:solidFill>
                <a:srgbClr val="FF0000"/>
              </a:solidFill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015490" y="1289685"/>
            <a:ext cx="8148955" cy="53892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ym typeface="+mn-ea"/>
              </a:rPr>
              <a:t>《神奇金叉》</a:t>
            </a:r>
            <a:endParaRPr lang="zh-CN" altLang="en-US" sz="2800" b="1">
              <a:sym typeface="+mn-ea"/>
            </a:endParaRPr>
          </a:p>
          <a:p>
            <a:r>
              <a:rPr lang="en-US" altLang="zh-CN" sz="2800" b="1">
                <a:sym typeface="+mn-ea"/>
              </a:rPr>
              <a:t>1.</a:t>
            </a:r>
            <a:r>
              <a:rPr lang="zh-CN" altLang="en-US" sz="2800" b="1">
                <a:sym typeface="+mn-ea"/>
              </a:rPr>
              <a:t>神奇色阶</a:t>
            </a:r>
            <a:r>
              <a:rPr lang="en-US" altLang="zh-CN" sz="2800" b="1">
                <a:sym typeface="+mn-ea"/>
              </a:rPr>
              <a:t>～</a:t>
            </a:r>
            <a:r>
              <a:rPr lang="zh-CN" altLang="en-US" sz="2800" b="1">
                <a:sym typeface="+mn-ea"/>
              </a:rPr>
              <a:t>四阶</a:t>
            </a:r>
            <a:r>
              <a:rPr lang="zh-CN" altLang="en-US" sz="2800" b="1">
                <a:solidFill>
                  <a:srgbClr val="FF0000"/>
                </a:solidFill>
                <a:sym typeface="+mn-ea"/>
              </a:rPr>
              <a:t>首次</a:t>
            </a:r>
            <a:r>
              <a:rPr lang="zh-CN" altLang="en-US" sz="2800" b="1">
                <a:sym typeface="+mn-ea"/>
              </a:rPr>
              <a:t>全红（勉强</a:t>
            </a:r>
            <a:r>
              <a:rPr lang="en-US" altLang="zh-CN" sz="2800" b="1">
                <a:sym typeface="+mn-ea"/>
              </a:rPr>
              <a:t>.</a:t>
            </a:r>
            <a:r>
              <a:rPr lang="zh-CN" altLang="en-US" sz="2800" b="1">
                <a:sym typeface="+mn-ea"/>
              </a:rPr>
              <a:t>前三色阶红色）</a:t>
            </a:r>
            <a:endParaRPr lang="zh-CN" altLang="en-US" sz="2800" b="1"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en-US" altLang="zh-CN" sz="2800" b="1">
                <a:sym typeface="+mn-ea"/>
              </a:rPr>
              <a:t>2.</a:t>
            </a:r>
            <a:r>
              <a:rPr lang="zh-CN" altLang="en-US" sz="2800" b="1">
                <a:sym typeface="+mn-ea"/>
              </a:rPr>
              <a:t>神奇</a:t>
            </a:r>
            <a:r>
              <a:rPr lang="en-US" altLang="zh-CN" sz="2800" b="1">
                <a:sym typeface="+mn-ea"/>
              </a:rPr>
              <a:t>K</a:t>
            </a:r>
            <a:r>
              <a:rPr lang="zh-CN" altLang="en-US" sz="2800" b="1">
                <a:sym typeface="+mn-ea"/>
              </a:rPr>
              <a:t>线红色</a:t>
            </a:r>
            <a:endParaRPr lang="en-US" altLang="zh-CN" sz="2800" b="1"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en-US" altLang="zh-CN" sz="2800" b="1">
                <a:sym typeface="+mn-ea"/>
              </a:rPr>
              <a:t>3.</a:t>
            </a:r>
            <a:r>
              <a:rPr lang="zh-CN" altLang="en-US" sz="2800" b="1">
                <a:sym typeface="+mn-ea"/>
              </a:rPr>
              <a:t>神奇</a:t>
            </a:r>
            <a:r>
              <a:rPr lang="en-US" altLang="zh-CN" sz="2800" b="1">
                <a:sym typeface="+mn-ea"/>
              </a:rPr>
              <a:t>K</a:t>
            </a:r>
            <a:r>
              <a:rPr lang="zh-CN" altLang="en-US" sz="2800" b="1">
                <a:sym typeface="+mn-ea"/>
              </a:rPr>
              <a:t>线上站中期生命线红色</a:t>
            </a:r>
            <a:endParaRPr lang="zh-CN" altLang="en-US" sz="2800" b="1"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en-US" altLang="zh-CN" sz="2800" b="1">
                <a:solidFill>
                  <a:schemeClr val="tx1"/>
                </a:solidFill>
                <a:sym typeface="+mn-ea"/>
              </a:rPr>
              <a:t>4.</a:t>
            </a:r>
            <a:r>
              <a:rPr lang="en-US" sz="2800" b="1">
                <a:sym typeface="+mn-ea"/>
              </a:rPr>
              <a:t>KDJ</a:t>
            </a:r>
            <a:r>
              <a:rPr lang="zh-CN" altLang="en-US" sz="2800" b="1">
                <a:sym typeface="+mn-ea"/>
              </a:rPr>
              <a:t>金叉</a:t>
            </a:r>
            <a:endParaRPr lang="zh-CN" altLang="en-US" sz="2800" b="1"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en-US" altLang="zh-CN" sz="2800" b="1">
                <a:sym typeface="+mn-ea"/>
              </a:rPr>
              <a:t>5.MACD</a:t>
            </a:r>
            <a:r>
              <a:rPr lang="zh-CN" altLang="en-US" sz="2800" b="1">
                <a:sym typeface="+mn-ea"/>
              </a:rPr>
              <a:t>金叉</a:t>
            </a:r>
            <a:endParaRPr lang="zh-CN" altLang="en-US" sz="2800" b="1"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en-US" altLang="zh-CN" sz="2800" b="1">
                <a:sym typeface="+mn-ea"/>
              </a:rPr>
              <a:t>6.</a:t>
            </a:r>
            <a:r>
              <a:rPr lang="zh-CN" altLang="en-US" sz="2800" b="1">
                <a:sym typeface="+mn-ea"/>
              </a:rPr>
              <a:t>成交量～量增价升</a:t>
            </a:r>
            <a:endParaRPr lang="zh-CN" altLang="en-US" sz="2800" b="1">
              <a:sym typeface="+mn-ea"/>
            </a:endParaRPr>
          </a:p>
          <a:p>
            <a:pPr>
              <a:lnSpc>
                <a:spcPct val="120000"/>
              </a:lnSpc>
            </a:pPr>
            <a:endParaRPr lang="zh-CN" altLang="en-US" sz="2800" b="1"/>
          </a:p>
          <a:p>
            <a:pPr>
              <a:lnSpc>
                <a:spcPct val="110000"/>
              </a:lnSpc>
            </a:pPr>
            <a:endParaRPr lang="zh-CN" altLang="en-US" sz="2800" b="1"/>
          </a:p>
          <a:p>
            <a:endParaRPr lang="zh-CN" altLang="en-US" sz="2800" b="1"/>
          </a:p>
          <a:p>
            <a:endParaRPr lang="en-US" altLang="zh-CN" sz="2800" b="1">
              <a:solidFill>
                <a:schemeClr val="tx1"/>
              </a:solidFill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689860" y="4768850"/>
            <a:ext cx="7379970" cy="15068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chemeClr val="accent1">
                    <a:lumMod val="75000"/>
                  </a:schemeClr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     </a:t>
            </a:r>
            <a:r>
              <a:rPr lang="zh-CN" altLang="en-US" sz="2800">
                <a:solidFill>
                  <a:schemeClr val="accent1">
                    <a:lumMod val="75000"/>
                  </a:schemeClr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细节都到位，不踩任何一个</a:t>
            </a:r>
            <a:r>
              <a:rPr lang="zh-CN" altLang="en-US" sz="3200">
                <a:solidFill>
                  <a:schemeClr val="accent1">
                    <a:lumMod val="75000"/>
                  </a:schemeClr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坑！</a:t>
            </a:r>
            <a:endParaRPr lang="zh-CN" altLang="en-US" sz="2800">
              <a:solidFill>
                <a:schemeClr val="accent1">
                  <a:lumMod val="75000"/>
                </a:schemeClr>
              </a:solidFill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</a:endParaRPr>
          </a:p>
          <a:p>
            <a:r>
              <a:rPr lang="zh-CN" altLang="en-US" sz="2800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有纪律，有标准，才有底气抗住</a:t>
            </a:r>
            <a:r>
              <a:rPr lang="zh-CN" altLang="en-US" sz="3000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小波动</a:t>
            </a:r>
            <a:endParaRPr lang="zh-CN" altLang="en-US" sz="3000">
              <a:solidFill>
                <a:schemeClr val="tx1"/>
              </a:solidFill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</a:endParaRPr>
          </a:p>
          <a:p>
            <a:r>
              <a:rPr lang="zh-CN" altLang="en-US" sz="2800">
                <a:solidFill>
                  <a:schemeClr val="accent6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有利润，不贪心，</a:t>
            </a:r>
            <a:r>
              <a:rPr lang="zh-CN" altLang="en-US" sz="2800">
                <a:solidFill>
                  <a:schemeClr val="accent1">
                    <a:lumMod val="75000"/>
                  </a:schemeClr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用</a:t>
            </a:r>
            <a:r>
              <a:rPr lang="zh-CN" altLang="en-US" sz="3000">
                <a:solidFill>
                  <a:schemeClr val="accent1">
                    <a:lumMod val="75000"/>
                  </a:schemeClr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标准</a:t>
            </a:r>
            <a:r>
              <a:rPr lang="zh-CN" altLang="en-US" sz="2800">
                <a:solidFill>
                  <a:schemeClr val="accent1">
                    <a:lumMod val="75000"/>
                  </a:schemeClr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克制贪念！</a:t>
            </a:r>
            <a:endParaRPr lang="zh-CN" altLang="en-US" sz="2800">
              <a:solidFill>
                <a:schemeClr val="accent1">
                  <a:lumMod val="75000"/>
                </a:schemeClr>
              </a:solidFill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44017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神奇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控盘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737360" y="772795"/>
            <a:ext cx="85909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200">
                <a:solidFill>
                  <a:srgbClr val="FF0000"/>
                </a:solidFill>
                <a:latin typeface="思源黑体 CN Heavy" panose="020B0A00000000000000" charset="-122"/>
                <a:ea typeface="思源黑体 CN Heavy" panose="020B0A00000000000000" charset="-122"/>
              </a:rPr>
              <a:t>最重要的事，时间摆在第一位！</a:t>
            </a:r>
            <a:endParaRPr lang="zh-CN" altLang="en-US" sz="3200">
              <a:solidFill>
                <a:srgbClr val="FF0000"/>
              </a:solidFill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305050" y="1356360"/>
            <a:ext cx="8148955" cy="48742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ym typeface="+mn-ea"/>
              </a:rPr>
              <a:t>《神奇控盘》</a:t>
            </a:r>
            <a:endParaRPr lang="zh-CN" altLang="en-US" sz="2800" b="1">
              <a:sym typeface="+mn-ea"/>
            </a:endParaRPr>
          </a:p>
          <a:p>
            <a:r>
              <a:rPr sz="2800" b="1">
                <a:sym typeface="+mn-ea"/>
              </a:rPr>
              <a:t>1.神奇K线红+上站中期生命线红</a:t>
            </a:r>
            <a:endParaRPr sz="2800" b="1">
              <a:sym typeface="+mn-ea"/>
            </a:endParaRPr>
          </a:p>
          <a:p>
            <a:r>
              <a:rPr sz="2800" b="1">
                <a:sym typeface="+mn-ea"/>
              </a:rPr>
              <a:t>2.捕捞季节～有金叉有红柱</a:t>
            </a:r>
            <a:endParaRPr sz="2800" b="1">
              <a:sym typeface="+mn-ea"/>
            </a:endParaRPr>
          </a:p>
          <a:p>
            <a:r>
              <a:rPr sz="2800" b="1">
                <a:sym typeface="+mn-ea"/>
              </a:rPr>
              <a:t>3.神奇色阶～标准四阶全红</a:t>
            </a:r>
            <a:endParaRPr sz="2800" b="1">
              <a:sym typeface="+mn-ea"/>
            </a:endParaRPr>
          </a:p>
          <a:p>
            <a:r>
              <a:rPr sz="2800" b="1">
                <a:sym typeface="+mn-ea"/>
              </a:rPr>
              <a:t>（勉强.前三色阶红色）</a:t>
            </a:r>
            <a:endParaRPr sz="2800" b="1">
              <a:sym typeface="+mn-ea"/>
            </a:endParaRPr>
          </a:p>
          <a:p>
            <a:r>
              <a:rPr sz="2800" b="1">
                <a:sym typeface="+mn-ea"/>
              </a:rPr>
              <a:t>4.成交量～量增价升</a:t>
            </a:r>
            <a:endParaRPr sz="2800" b="1">
              <a:sym typeface="+mn-ea"/>
            </a:endParaRPr>
          </a:p>
          <a:p>
            <a:r>
              <a:rPr lang="en-US" sz="2800" b="1">
                <a:sym typeface="+mn-ea"/>
              </a:rPr>
              <a:t>5.</a:t>
            </a:r>
            <a:r>
              <a:rPr lang="zh-CN" altLang="en-US" sz="2800" b="1">
                <a:sym typeface="+mn-ea"/>
              </a:rPr>
              <a:t>主力控盘增加[</a:t>
            </a:r>
            <a:r>
              <a:rPr lang="zh-CN" altLang="en-US" sz="2800" b="1">
                <a:solidFill>
                  <a:schemeClr val="accent6"/>
                </a:solidFill>
                <a:sym typeface="+mn-ea"/>
              </a:rPr>
              <a:t>回档要有金叉</a:t>
            </a:r>
            <a:r>
              <a:rPr lang="en-US" altLang="zh-CN" sz="2800" b="1">
                <a:solidFill>
                  <a:schemeClr val="accent6"/>
                </a:solidFill>
                <a:sym typeface="+mn-ea"/>
              </a:rPr>
              <a:t>+</a:t>
            </a:r>
            <a:r>
              <a:rPr lang="zh-CN" altLang="en-US" sz="2800" b="1">
                <a:solidFill>
                  <a:schemeClr val="accent6"/>
                </a:solidFill>
                <a:sym typeface="+mn-ea"/>
              </a:rPr>
              <a:t>红柱</a:t>
            </a:r>
            <a:r>
              <a:rPr lang="zh-CN" altLang="en-US" sz="2800" b="1">
                <a:sym typeface="+mn-ea"/>
              </a:rPr>
              <a:t>]</a:t>
            </a:r>
            <a:endParaRPr lang="zh-CN" altLang="en-US" sz="2800" b="1">
              <a:sym typeface="+mn-ea"/>
            </a:endParaRPr>
          </a:p>
          <a:p>
            <a:r>
              <a:rPr lang="en-US" altLang="zh-CN" sz="2800" b="1">
                <a:sym typeface="+mn-ea"/>
              </a:rPr>
              <a:t>6.</a:t>
            </a:r>
            <a:r>
              <a:rPr lang="zh-CN" altLang="en-US" sz="2800" b="1">
                <a:sym typeface="+mn-ea"/>
              </a:rPr>
              <a:t>主力净买额</a:t>
            </a:r>
            <a:r>
              <a:rPr lang="en-US" altLang="zh-CN" sz="2800" b="1">
                <a:sym typeface="+mn-ea"/>
              </a:rPr>
              <a:t>.</a:t>
            </a:r>
            <a:r>
              <a:rPr lang="zh-CN" altLang="en-US" sz="2800" b="1">
                <a:sym typeface="+mn-ea"/>
              </a:rPr>
              <a:t>流入[</a:t>
            </a:r>
            <a:r>
              <a:rPr lang="zh-CN" altLang="en-US" sz="2800" b="1">
                <a:solidFill>
                  <a:schemeClr val="accent6"/>
                </a:solidFill>
                <a:sym typeface="+mn-ea"/>
              </a:rPr>
              <a:t>倍量最佳</a:t>
            </a:r>
            <a:r>
              <a:rPr lang="zh-CN" altLang="en-US" sz="2800" b="1">
                <a:sym typeface="+mn-ea"/>
              </a:rPr>
              <a:t>]</a:t>
            </a:r>
            <a:endParaRPr lang="zh-CN" altLang="en-US" sz="2800" b="1">
              <a:sym typeface="+mn-ea"/>
            </a:endParaRPr>
          </a:p>
          <a:p>
            <a:pPr>
              <a:lnSpc>
                <a:spcPct val="110000"/>
              </a:lnSpc>
            </a:pPr>
            <a:endParaRPr lang="zh-CN" altLang="en-US" sz="2800" b="1"/>
          </a:p>
          <a:p>
            <a:endParaRPr lang="zh-CN" altLang="en-US" sz="2800" b="1"/>
          </a:p>
          <a:p>
            <a:endParaRPr lang="en-US" altLang="zh-CN" sz="2800" b="1">
              <a:solidFill>
                <a:schemeClr val="tx1"/>
              </a:solidFill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689860" y="4768850"/>
            <a:ext cx="7379970" cy="15068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chemeClr val="accent1">
                    <a:lumMod val="75000"/>
                  </a:schemeClr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     7.</a:t>
            </a:r>
            <a:r>
              <a:rPr lang="zh-CN" altLang="en-US" sz="2800">
                <a:solidFill>
                  <a:schemeClr val="accent1">
                    <a:lumMod val="75000"/>
                  </a:schemeClr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细节都到位，不踩任何一个</a:t>
            </a:r>
            <a:r>
              <a:rPr lang="zh-CN" altLang="en-US" sz="3200">
                <a:solidFill>
                  <a:schemeClr val="accent1">
                    <a:lumMod val="75000"/>
                  </a:schemeClr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坑！</a:t>
            </a:r>
            <a:endParaRPr lang="zh-CN" altLang="en-US" sz="2800">
              <a:solidFill>
                <a:schemeClr val="accent1">
                  <a:lumMod val="75000"/>
                </a:schemeClr>
              </a:solidFill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</a:endParaRPr>
          </a:p>
          <a:p>
            <a:r>
              <a:rPr lang="zh-CN" altLang="en-US" sz="2800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有纪律，有标准，才有底气抗住</a:t>
            </a:r>
            <a:r>
              <a:rPr lang="zh-CN" altLang="en-US" sz="3000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小波动</a:t>
            </a:r>
            <a:endParaRPr lang="zh-CN" altLang="en-US" sz="3000">
              <a:solidFill>
                <a:schemeClr val="tx1"/>
              </a:solidFill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</a:endParaRPr>
          </a:p>
          <a:p>
            <a:r>
              <a:rPr lang="zh-CN" altLang="en-US" sz="2800">
                <a:solidFill>
                  <a:schemeClr val="accent6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有利润，不贪心，</a:t>
            </a:r>
            <a:r>
              <a:rPr lang="zh-CN" altLang="en-US" sz="2800">
                <a:solidFill>
                  <a:schemeClr val="accent1">
                    <a:lumMod val="75000"/>
                  </a:schemeClr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用</a:t>
            </a:r>
            <a:r>
              <a:rPr lang="zh-CN" altLang="en-US" sz="3000">
                <a:solidFill>
                  <a:schemeClr val="accent1">
                    <a:lumMod val="75000"/>
                  </a:schemeClr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标准</a:t>
            </a:r>
            <a:r>
              <a:rPr lang="zh-CN" altLang="en-US" sz="2800">
                <a:solidFill>
                  <a:schemeClr val="accent1">
                    <a:lumMod val="75000"/>
                  </a:schemeClr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克制贪念！</a:t>
            </a:r>
            <a:endParaRPr lang="zh-CN" altLang="en-US" sz="2800">
              <a:solidFill>
                <a:schemeClr val="accent1">
                  <a:lumMod val="75000"/>
                </a:schemeClr>
              </a:solidFill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44017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私享群火爆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招募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7475" y="768350"/>
            <a:ext cx="9906000" cy="557212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44017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私享群火爆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招募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240" y="1052195"/>
            <a:ext cx="5838825" cy="475297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6470" y="1398270"/>
            <a:ext cx="5930265" cy="421195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 userDrawn="1">
            <p:custDataLst>
              <p:tags r:id="rId1"/>
            </p:custDataLst>
          </p:nvPr>
        </p:nvSpPr>
        <p:spPr>
          <a:xfrm>
            <a:off x="2956560" y="1362710"/>
            <a:ext cx="6278880" cy="101473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p>
            <a:r>
              <a:rPr lang="zh-CN" altLang="en-US" sz="6000" b="1">
                <a:gradFill>
                  <a:gsLst>
                    <a:gs pos="0">
                      <a:srgbClr val="FFFBE0"/>
                    </a:gs>
                    <a:gs pos="100000">
                      <a:srgbClr val="FFF39A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让投资遇见美好！</a:t>
            </a:r>
            <a:endParaRPr lang="zh-CN" altLang="en-US" sz="6000" b="1">
              <a:gradFill>
                <a:gsLst>
                  <a:gs pos="0">
                    <a:srgbClr val="FFFBE0"/>
                  </a:gs>
                  <a:gs pos="100000">
                    <a:srgbClr val="FFF39A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4" name="圆角矩形 3"/>
          <p:cNvSpPr/>
          <p:nvPr userDrawn="1">
            <p:custDataLst>
              <p:tags r:id="rId2"/>
            </p:custDataLst>
          </p:nvPr>
        </p:nvSpPr>
        <p:spPr>
          <a:xfrm>
            <a:off x="1450975" y="2447290"/>
            <a:ext cx="8990965" cy="2712085"/>
          </a:xfrm>
          <a:prstGeom prst="roundRect">
            <a:avLst>
              <a:gd name="adj" fmla="val 4235"/>
            </a:avLst>
          </a:prstGeom>
          <a:solidFill>
            <a:schemeClr val="bg1"/>
          </a:solidFill>
          <a:ln>
            <a:solidFill>
              <a:srgbClr val="FBE4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 userDrawn="1">
            <p:custDataLst>
              <p:tags r:id="rId3"/>
            </p:custDataLst>
          </p:nvPr>
        </p:nvSpPr>
        <p:spPr>
          <a:xfrm>
            <a:off x="1750060" y="2773680"/>
            <a:ext cx="8393430" cy="20599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60000"/>
              </a:lnSpc>
            </a:pPr>
            <a:r>
              <a: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我司所有工作人员均不允许推荐股票、不允许承诺收益、不允许代客理财、不允许合作分成、不允许私下收款，如您发现有任何违规行为，请立即拨打400-700-3809向我们举报!</a:t>
            </a:r>
            <a:endParaRPr lang="zh-CN" altLang="en-US" sz="16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  <a:p>
            <a:pPr fontAlgn="auto">
              <a:lnSpc>
                <a:spcPct val="160000"/>
              </a:lnSpc>
            </a:pPr>
            <a:r>
              <a: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所有信息及观点均来源于公开信息及经传软件信号显示，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6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44017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神奇战法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2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3040" y="1379220"/>
            <a:ext cx="9266555" cy="4098925"/>
          </a:xfrm>
          <a:prstGeom prst="rect">
            <a:avLst/>
          </a:prstGeom>
          <a:noFill/>
          <a:ln>
            <a:noFill/>
          </a:ln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44017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神奇战法分析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大盘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graphicFrame>
        <p:nvGraphicFramePr>
          <p:cNvPr id="5" name="表格 4"/>
          <p:cNvGraphicFramePr/>
          <p:nvPr>
            <p:custDataLst>
              <p:tags r:id="rId2"/>
            </p:custDataLst>
          </p:nvPr>
        </p:nvGraphicFramePr>
        <p:xfrm>
          <a:off x="1755140" y="1073785"/>
          <a:ext cx="8924290" cy="4871085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4334510"/>
                <a:gridCol w="4589780"/>
              </a:tblGrid>
              <a:tr h="704215">
                <a:tc gridSpan="2">
                  <a:txBody>
                    <a:bodyPr/>
                    <a:p>
                      <a:pPr lvl="0" indent="0" algn="ctr" eaLnBrk="0" hangingPunct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800" b="1" spc="130" dirty="0">
                          <a:solidFill>
                            <a:schemeClr val="bg1"/>
                          </a:solidFill>
                          <a:uFillTx/>
                          <a:latin typeface="思源黑体 CN Heavy" panose="020B0A00000000000000" charset="-122"/>
                          <a:ea typeface="思源黑体 CN Heavy" panose="020B0A00000000000000" charset="-122"/>
                        </a:rPr>
                        <a:t>分析体系</a:t>
                      </a:r>
                      <a:endParaRPr lang="zh-CN" altLang="en-US" sz="2800" b="1" spc="130" dirty="0">
                        <a:solidFill>
                          <a:schemeClr val="bg1"/>
                        </a:solidFill>
                        <a:uFillTx/>
                        <a:latin typeface="思源黑体 CN Heavy" panose="020B0A00000000000000" charset="-122"/>
                        <a:ea typeface="思源黑体 CN Heavy" panose="020B0A00000000000000" charset="-122"/>
                      </a:endParaRPr>
                    </a:p>
                  </a:txBody>
                  <a:tcPr marL="88900" marR="88900" marT="47625" marB="47625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cPr marL="82917" marR="82917" marT="41458" marB="41458"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</a:lnT>
                    <a:lnB w="9525">
                      <a:solidFill>
                        <a:srgbClr val="B28E4E"/>
                      </a:solidFill>
                      <a:prstDash val="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</a:tr>
              <a:tr h="520700">
                <a:tc>
                  <a:txBody>
                    <a:bodyPr/>
                    <a:p>
                      <a:pPr lvl="0" indent="0" algn="ctr" eaLnBrk="0" fontAlgn="auto" hangingPunct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000" b="1" spc="120" dirty="0">
                          <a:solidFill>
                            <a:schemeClr val="bg1"/>
                          </a:solidFill>
                          <a:uFillTx/>
                          <a:latin typeface="思源黑体 CN Heavy" panose="020B0A00000000000000" charset="-122"/>
                          <a:ea typeface="思源黑体 CN Heavy" panose="020B0A00000000000000" charset="-122"/>
                        </a:rPr>
                        <a:t>大盘分析</a:t>
                      </a:r>
                      <a:endParaRPr lang="zh-CN" altLang="en-US" sz="2000" b="1" spc="120" dirty="0">
                        <a:solidFill>
                          <a:schemeClr val="bg1"/>
                        </a:solidFill>
                        <a:uFillTx/>
                        <a:latin typeface="思源黑体 CN Heavy" panose="020B0A00000000000000" charset="-122"/>
                        <a:ea typeface="思源黑体 CN Heavy" panose="020B0A00000000000000" charset="-122"/>
                      </a:endParaRPr>
                    </a:p>
                  </a:txBody>
                  <a:tcPr marL="88900" marR="88900" marT="47625" marB="47625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p>
                      <a:pPr lvl="0" indent="0" algn="ctr" eaLnBrk="0" fontAlgn="auto" hangingPunct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000" b="1" spc="120" dirty="0">
                          <a:solidFill>
                            <a:schemeClr val="tx1"/>
                          </a:solidFill>
                          <a:uFillTx/>
                          <a:latin typeface="思源黑体 CN Heavy" panose="020B0A00000000000000" charset="-122"/>
                          <a:ea typeface="思源黑体 CN Heavy" panose="020B0A00000000000000" charset="-122"/>
                        </a:rPr>
                        <a:t>明晰趋势，控制仓位</a:t>
                      </a:r>
                      <a:endParaRPr lang="zh-CN" altLang="en-US" sz="2000" b="1" spc="120" dirty="0">
                        <a:solidFill>
                          <a:schemeClr val="tx1"/>
                        </a:solidFill>
                        <a:uFillTx/>
                        <a:latin typeface="思源黑体 CN Heavy" panose="020B0A00000000000000" charset="-122"/>
                        <a:ea typeface="思源黑体 CN Heavy" panose="020B0A00000000000000" charset="-122"/>
                      </a:endParaRPr>
                    </a:p>
                  </a:txBody>
                  <a:tcPr marL="88900" marR="88900" marT="47625" marB="47625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20700">
                <a:tc>
                  <a:txBody>
                    <a:bodyPr/>
                    <a:p>
                      <a:pPr lvl="0" indent="0" algn="ctr" eaLnBrk="0" fontAlgn="auto" hangingPunct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000" b="1" spc="120" dirty="0">
                          <a:solidFill>
                            <a:schemeClr val="bg1"/>
                          </a:solidFill>
                          <a:uFillTx/>
                          <a:latin typeface="思源黑体 CN Heavy" panose="020B0A00000000000000" charset="-122"/>
                          <a:ea typeface="思源黑体 CN Heavy" panose="020B0A00000000000000" charset="-122"/>
                        </a:rPr>
                        <a:t>资金流分析（赛道、行业）</a:t>
                      </a:r>
                      <a:endParaRPr lang="zh-CN" altLang="en-US" sz="2000" b="1" spc="120" dirty="0">
                        <a:solidFill>
                          <a:schemeClr val="bg1"/>
                        </a:solidFill>
                        <a:uFillTx/>
                        <a:latin typeface="思源黑体 CN Heavy" panose="020B0A00000000000000" charset="-122"/>
                        <a:ea typeface="思源黑体 CN Heavy" panose="020B0A00000000000000" charset="-122"/>
                      </a:endParaRPr>
                    </a:p>
                  </a:txBody>
                  <a:tcPr marL="88900" marR="88900" marT="47625" marB="47625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p>
                      <a:pPr lvl="0" indent="0" algn="ctr" eaLnBrk="0" fontAlgn="auto" hangingPunct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000" b="1" spc="60" dirty="0">
                          <a:solidFill>
                            <a:schemeClr val="tx1"/>
                          </a:solidFill>
                          <a:uFillTx/>
                          <a:latin typeface="思源黑体 CN Heavy" panose="020B0A00000000000000" charset="-122"/>
                          <a:ea typeface="思源黑体 CN Heavy" panose="020B0A00000000000000" charset="-122"/>
                        </a:rPr>
                        <a:t>找到好的方向</a:t>
                      </a:r>
                      <a:endParaRPr lang="zh-CN" altLang="en-US" sz="2000" b="1" spc="60" dirty="0">
                        <a:solidFill>
                          <a:schemeClr val="tx1"/>
                        </a:solidFill>
                        <a:uFillTx/>
                        <a:latin typeface="思源黑体 CN Heavy" panose="020B0A00000000000000" charset="-122"/>
                        <a:ea typeface="思源黑体 CN Heavy" panose="020B0A00000000000000" charset="-122"/>
                      </a:endParaRPr>
                    </a:p>
                  </a:txBody>
                  <a:tcPr marL="88900" marR="88900" marT="47625" marB="47625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20700">
                <a:tc>
                  <a:txBody>
                    <a:bodyPr/>
                    <a:p>
                      <a:pPr lvl="0" indent="0" algn="ctr" eaLnBrk="0" fontAlgn="auto" hangingPunct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000" b="1" spc="120" dirty="0">
                          <a:solidFill>
                            <a:schemeClr val="bg1"/>
                          </a:solidFill>
                          <a:uFillTx/>
                          <a:latin typeface="思源黑体 CN Heavy" panose="020B0A00000000000000" charset="-122"/>
                          <a:ea typeface="思源黑体 CN Heavy" panose="020B0A00000000000000" charset="-122"/>
                        </a:rPr>
                        <a:t>个股技术分析</a:t>
                      </a:r>
                      <a:endParaRPr lang="zh-CN" altLang="en-US" sz="2000" b="1" spc="120" dirty="0">
                        <a:solidFill>
                          <a:schemeClr val="bg1"/>
                        </a:solidFill>
                        <a:uFillTx/>
                        <a:latin typeface="思源黑体 CN Heavy" panose="020B0A00000000000000" charset="-122"/>
                        <a:ea typeface="思源黑体 CN Heavy" panose="020B0A00000000000000" charset="-122"/>
                      </a:endParaRPr>
                    </a:p>
                  </a:txBody>
                  <a:tcPr marL="88900" marR="88900" marT="47625" marB="47625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000" b="1" spc="60">
                          <a:solidFill>
                            <a:schemeClr val="tx1"/>
                          </a:solidFill>
                          <a:uFillTx/>
                          <a:latin typeface="思源黑体 CN Heavy" panose="020B0A00000000000000" charset="-122"/>
                          <a:ea typeface="思源黑体 CN Heavy" panose="020B0A00000000000000" charset="-122"/>
                        </a:rPr>
                        <a:t>判断买点与卖点</a:t>
                      </a:r>
                      <a:endParaRPr lang="zh-CN" altLang="en-US" sz="2000" b="1" spc="60">
                        <a:solidFill>
                          <a:schemeClr val="tx1"/>
                        </a:solidFill>
                        <a:uFillTx/>
                        <a:latin typeface="思源黑体 CN Heavy" panose="020B0A00000000000000" charset="-122"/>
                        <a:ea typeface="思源黑体 CN Heavy" panose="020B0A00000000000000" charset="-122"/>
                      </a:endParaRPr>
                    </a:p>
                  </a:txBody>
                  <a:tcPr marL="88900" marR="88900" marT="47625" marB="47625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表格 7"/>
          <p:cNvGraphicFramePr/>
          <p:nvPr>
            <p:custDataLst>
              <p:tags r:id="rId3"/>
            </p:custDataLst>
          </p:nvPr>
        </p:nvGraphicFramePr>
        <p:xfrm>
          <a:off x="1758950" y="3590925"/>
          <a:ext cx="8924290" cy="4871085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4334510"/>
                <a:gridCol w="4589780"/>
              </a:tblGrid>
              <a:tr h="704215">
                <a:tc gridSpan="2">
                  <a:txBody>
                    <a:bodyPr/>
                    <a:p>
                      <a:pPr lvl="0" indent="0" algn="ctr" eaLnBrk="0" hangingPunct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800" b="1" spc="130" dirty="0">
                          <a:solidFill>
                            <a:schemeClr val="bg1"/>
                          </a:solidFill>
                          <a:uFillTx/>
                          <a:latin typeface="思源黑体 CN Heavy" panose="020B0A00000000000000" charset="-122"/>
                          <a:ea typeface="思源黑体 CN Heavy" panose="020B0A00000000000000" charset="-122"/>
                        </a:rPr>
                        <a:t>投资体系</a:t>
                      </a:r>
                      <a:endParaRPr lang="zh-CN" altLang="en-US" sz="2800" b="1" spc="130" dirty="0">
                        <a:solidFill>
                          <a:schemeClr val="bg1"/>
                        </a:solidFill>
                        <a:uFillTx/>
                        <a:latin typeface="思源黑体 CN Heavy" panose="020B0A00000000000000" charset="-122"/>
                        <a:ea typeface="思源黑体 CN Heavy" panose="020B0A00000000000000" charset="-122"/>
                      </a:endParaRPr>
                    </a:p>
                  </a:txBody>
                  <a:tcPr marL="88900" marR="88900" marT="47625" marB="47625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cPr marL="82917" marR="82917" marT="41458" marB="41458"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</a:lnT>
                    <a:lnB w="9525">
                      <a:solidFill>
                        <a:srgbClr val="B28E4E"/>
                      </a:solidFill>
                      <a:prstDash val="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</a:tr>
              <a:tr h="520700">
                <a:tc>
                  <a:txBody>
                    <a:bodyPr/>
                    <a:p>
                      <a:pPr lvl="0" indent="0" algn="ctr" eaLnBrk="0" fontAlgn="auto" hangingPunct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000" b="1" spc="120" dirty="0">
                          <a:solidFill>
                            <a:schemeClr val="bg1"/>
                          </a:solidFill>
                          <a:uFillTx/>
                          <a:latin typeface="思源黑体 CN Heavy" panose="020B0A00000000000000" charset="-122"/>
                          <a:ea typeface="思源黑体 CN Heavy" panose="020B0A00000000000000" charset="-122"/>
                        </a:rPr>
                        <a:t>自身整体仓位</a:t>
                      </a:r>
                      <a:endParaRPr lang="zh-CN" altLang="en-US" sz="2000" b="1" spc="120" dirty="0">
                        <a:solidFill>
                          <a:schemeClr val="bg1"/>
                        </a:solidFill>
                        <a:uFillTx/>
                        <a:latin typeface="思源黑体 CN Heavy" panose="020B0A00000000000000" charset="-122"/>
                        <a:ea typeface="思源黑体 CN Heavy" panose="020B0A00000000000000" charset="-122"/>
                      </a:endParaRPr>
                    </a:p>
                  </a:txBody>
                  <a:tcPr marL="88900" marR="88900" marT="47625" marB="47625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p>
                      <a:pPr lvl="0" indent="0" algn="ctr" eaLnBrk="0" fontAlgn="auto" hangingPunct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000" b="1" spc="120" dirty="0">
                          <a:solidFill>
                            <a:schemeClr val="tx1"/>
                          </a:solidFill>
                          <a:uFillTx/>
                          <a:latin typeface="思源黑体 CN Heavy" panose="020B0A00000000000000" charset="-122"/>
                          <a:ea typeface="思源黑体 CN Heavy" panose="020B0A00000000000000" charset="-122"/>
                        </a:rPr>
                        <a:t>不超适配仓位</a:t>
                      </a:r>
                      <a:endParaRPr lang="zh-CN" altLang="en-US" sz="2000" b="1" spc="120" dirty="0">
                        <a:solidFill>
                          <a:schemeClr val="tx1"/>
                        </a:solidFill>
                        <a:uFillTx/>
                        <a:latin typeface="思源黑体 CN Heavy" panose="020B0A00000000000000" charset="-122"/>
                        <a:ea typeface="思源黑体 CN Heavy" panose="020B0A00000000000000" charset="-122"/>
                      </a:endParaRPr>
                    </a:p>
                  </a:txBody>
                  <a:tcPr marL="88900" marR="88900" marT="47625" marB="47625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20700">
                <a:tc>
                  <a:txBody>
                    <a:bodyPr/>
                    <a:p>
                      <a:pPr lvl="0" indent="0" algn="ctr" eaLnBrk="0" fontAlgn="auto" hangingPunct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000" b="1" spc="120" dirty="0">
                          <a:solidFill>
                            <a:schemeClr val="bg1"/>
                          </a:solidFill>
                          <a:uFillTx/>
                          <a:latin typeface="思源黑体 CN Heavy" panose="020B0A00000000000000" charset="-122"/>
                          <a:ea typeface="思源黑体 CN Heavy" panose="020B0A00000000000000" charset="-122"/>
                        </a:rPr>
                        <a:t>风险承受能力</a:t>
                      </a:r>
                      <a:endParaRPr lang="zh-CN" altLang="en-US" sz="2000" b="1" spc="120" dirty="0">
                        <a:solidFill>
                          <a:schemeClr val="bg1"/>
                        </a:solidFill>
                        <a:uFillTx/>
                        <a:latin typeface="思源黑体 CN Heavy" panose="020B0A00000000000000" charset="-122"/>
                        <a:ea typeface="思源黑体 CN Heavy" panose="020B0A00000000000000" charset="-122"/>
                      </a:endParaRPr>
                    </a:p>
                  </a:txBody>
                  <a:tcPr marL="88900" marR="88900" marT="47625" marB="47625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p>
                      <a:pPr lvl="0" indent="0" algn="ctr" eaLnBrk="0" fontAlgn="auto" hangingPunct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000" b="1" spc="60" dirty="0">
                          <a:solidFill>
                            <a:schemeClr val="tx1"/>
                          </a:solidFill>
                          <a:uFillTx/>
                          <a:latin typeface="思源黑体 CN Heavy" panose="020B0A00000000000000" charset="-122"/>
                          <a:ea typeface="思源黑体 CN Heavy" panose="020B0A00000000000000" charset="-122"/>
                        </a:rPr>
                        <a:t>家里没矿就消停点</a:t>
                      </a:r>
                      <a:endParaRPr lang="zh-CN" altLang="en-US" sz="2000" b="1" spc="60" dirty="0">
                        <a:solidFill>
                          <a:schemeClr val="tx1"/>
                        </a:solidFill>
                        <a:uFillTx/>
                        <a:latin typeface="思源黑体 CN Heavy" panose="020B0A00000000000000" charset="-122"/>
                        <a:ea typeface="思源黑体 CN Heavy" panose="020B0A00000000000000" charset="-122"/>
                      </a:endParaRPr>
                    </a:p>
                  </a:txBody>
                  <a:tcPr marL="88900" marR="88900" marT="47625" marB="47625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20700">
                <a:tc>
                  <a:txBody>
                    <a:bodyPr/>
                    <a:p>
                      <a:pPr lvl="0" indent="0" algn="ctr" eaLnBrk="0" fontAlgn="auto" hangingPunct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000" b="1" spc="120" dirty="0">
                          <a:solidFill>
                            <a:schemeClr val="bg1"/>
                          </a:solidFill>
                          <a:uFillTx/>
                          <a:latin typeface="思源黑体 CN Heavy" panose="020B0A00000000000000" charset="-122"/>
                          <a:ea typeface="思源黑体 CN Heavy" panose="020B0A00000000000000" charset="-122"/>
                        </a:rPr>
                        <a:t>股票管理</a:t>
                      </a:r>
                      <a:endParaRPr lang="zh-CN" altLang="en-US" sz="2000" b="1" spc="120" dirty="0">
                        <a:solidFill>
                          <a:schemeClr val="bg1"/>
                        </a:solidFill>
                        <a:uFillTx/>
                        <a:latin typeface="思源黑体 CN Heavy" panose="020B0A00000000000000" charset="-122"/>
                        <a:ea typeface="思源黑体 CN Heavy" panose="020B0A00000000000000" charset="-122"/>
                      </a:endParaRPr>
                    </a:p>
                  </a:txBody>
                  <a:tcPr marL="88900" marR="88900" marT="47625" marB="47625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2000" b="1">
                          <a:sym typeface="+mn-ea"/>
                        </a:rPr>
                        <a:t>0</a:t>
                      </a:r>
                      <a:r>
                        <a:rPr lang="zh-CN" altLang="en-US" sz="2000" b="1">
                          <a:sym typeface="+mn-ea"/>
                        </a:rPr>
                        <a:t>成本底仓，滚动操作！</a:t>
                      </a:r>
                      <a:endParaRPr lang="zh-CN" altLang="en-US" sz="2000" b="1" spc="60">
                        <a:solidFill>
                          <a:schemeClr val="tx1"/>
                        </a:solidFill>
                        <a:uFillTx/>
                        <a:latin typeface="思源黑体 CN Heavy" panose="020B0A00000000000000" charset="-122"/>
                        <a:ea typeface="思源黑体 CN Heavy" panose="020B0A00000000000000" charset="-122"/>
                      </a:endParaRPr>
                    </a:p>
                  </a:txBody>
                  <a:tcPr marL="88900" marR="88900" marT="47625" marB="47625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custDataLst>
      <p:tags r:id="rId4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44017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神奇战法分析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大盘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graphicFrame>
        <p:nvGraphicFramePr>
          <p:cNvPr id="7" name="表格 6"/>
          <p:cNvGraphicFramePr/>
          <p:nvPr>
            <p:custDataLst>
              <p:tags r:id="rId2"/>
            </p:custDataLst>
          </p:nvPr>
        </p:nvGraphicFramePr>
        <p:xfrm>
          <a:off x="868045" y="1329690"/>
          <a:ext cx="10628630" cy="4127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9920"/>
                <a:gridCol w="1629410"/>
                <a:gridCol w="1629410"/>
                <a:gridCol w="1629410"/>
                <a:gridCol w="2292350"/>
                <a:gridCol w="1548130"/>
              </a:tblGrid>
              <a:tr h="934720">
                <a:tc gridSpan="6">
                  <a:txBody>
                    <a:bodyPr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3000"/>
                        <a:t>大盘状态</a:t>
                      </a:r>
                      <a:r>
                        <a:rPr lang="en-US" altLang="zh-CN" sz="3000"/>
                        <a:t>.</a:t>
                      </a:r>
                      <a:r>
                        <a:rPr lang="zh-CN" altLang="en-US" sz="3000"/>
                        <a:t>应对策略</a:t>
                      </a:r>
                      <a:endParaRPr lang="zh-CN" altLang="en-US" sz="3000"/>
                    </a:p>
                  </a:txBody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718820">
                <a:tc>
                  <a:txBody>
                    <a:bodyPr/>
                    <a:p>
                      <a:pPr algn="ctr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2200">
                          <a:latin typeface="思源黑体 CN Heavy" panose="020B0A00000000000000" charset="-122"/>
                          <a:ea typeface="思源黑体 CN Heavy" panose="020B0A00000000000000" charset="-122"/>
                        </a:rPr>
                        <a:t>大盘状态</a:t>
                      </a:r>
                      <a:endParaRPr lang="zh-CN" altLang="en-US" sz="2200">
                        <a:latin typeface="思源黑体 CN Heavy" panose="020B0A00000000000000" charset="-122"/>
                        <a:ea typeface="思源黑体 CN Heavy" panose="020B0A00000000000000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2200">
                          <a:latin typeface="思源黑体 CN Heavy" panose="020B0A00000000000000" charset="-122"/>
                          <a:ea typeface="思源黑体 CN Heavy" panose="020B0A00000000000000" charset="-122"/>
                          <a:cs typeface="思源黑体 CN Heavy" panose="020B0A00000000000000" charset="-122"/>
                        </a:rPr>
                        <a:t>神奇</a:t>
                      </a:r>
                      <a:r>
                        <a:rPr lang="en-US" altLang="zh-CN" sz="2200">
                          <a:latin typeface="思源黑体 CN Heavy" panose="020B0A00000000000000" charset="-122"/>
                          <a:ea typeface="思源黑体 CN Heavy" panose="020B0A00000000000000" charset="-122"/>
                          <a:cs typeface="思源黑体 CN Heavy" panose="020B0A00000000000000" charset="-122"/>
                        </a:rPr>
                        <a:t>K</a:t>
                      </a:r>
                      <a:r>
                        <a:rPr lang="zh-CN" altLang="en-US" sz="2200">
                          <a:latin typeface="思源黑体 CN Heavy" panose="020B0A00000000000000" charset="-122"/>
                          <a:ea typeface="思源黑体 CN Heavy" panose="020B0A00000000000000" charset="-122"/>
                          <a:cs typeface="思源黑体 CN Heavy" panose="020B0A00000000000000" charset="-122"/>
                        </a:rPr>
                        <a:t>线</a:t>
                      </a:r>
                      <a:endParaRPr lang="zh-CN" altLang="en-US" sz="2200">
                        <a:latin typeface="思源黑体 CN Heavy" panose="020B0A00000000000000" charset="-122"/>
                        <a:ea typeface="思源黑体 CN Heavy" panose="020B0A00000000000000" charset="-122"/>
                        <a:cs typeface="思源黑体 CN Heavy" panose="020B0A00000000000000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2200">
                          <a:latin typeface="思源黑体 CN Heavy" panose="020B0A00000000000000" charset="-122"/>
                          <a:ea typeface="思源黑体 CN Heavy" panose="020B0A00000000000000" charset="-122"/>
                        </a:rPr>
                        <a:t>中期生命线</a:t>
                      </a:r>
                      <a:endParaRPr lang="zh-CN" altLang="en-US" sz="2200">
                        <a:latin typeface="思源黑体 CN Heavy" panose="020B0A00000000000000" charset="-122"/>
                        <a:ea typeface="思源黑体 CN Heavy" panose="020B0A00000000000000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2200">
                          <a:latin typeface="思源黑体 CN Heavy" panose="020B0A00000000000000" charset="-122"/>
                          <a:ea typeface="思源黑体 CN Heavy" panose="020B0A00000000000000" charset="-122"/>
                        </a:rPr>
                        <a:t>神奇色阶</a:t>
                      </a:r>
                      <a:endParaRPr lang="zh-CN" altLang="en-US" sz="2200">
                        <a:latin typeface="思源黑体 CN Heavy" panose="020B0A00000000000000" charset="-122"/>
                        <a:ea typeface="思源黑体 CN Heavy" panose="020B0A00000000000000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30000"/>
                        </a:lnSpc>
                        <a:buNone/>
                      </a:pPr>
                      <a:r>
                        <a:rPr lang="en-US" altLang="zh-CN" sz="2200">
                          <a:latin typeface="思源黑体 CN Heavy" panose="020B0A00000000000000" charset="-122"/>
                          <a:ea typeface="思源黑体 CN Heavy" panose="020B0A00000000000000" charset="-122"/>
                        </a:rPr>
                        <a:t>MACD</a:t>
                      </a:r>
                      <a:endParaRPr lang="en-US" altLang="zh-CN" sz="2200">
                        <a:latin typeface="思源黑体 CN Heavy" panose="020B0A00000000000000" charset="-122"/>
                        <a:ea typeface="思源黑体 CN Heavy" panose="020B0A00000000000000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2200">
                          <a:latin typeface="思源黑体 CN Heavy" panose="020B0A00000000000000" charset="-122"/>
                          <a:ea typeface="思源黑体 CN Heavy" panose="020B0A00000000000000" charset="-122"/>
                        </a:rPr>
                        <a:t>应对策略</a:t>
                      </a:r>
                      <a:endParaRPr lang="zh-CN" altLang="en-US" sz="2200">
                        <a:latin typeface="思源黑体 CN Heavy" panose="020B0A00000000000000" charset="-122"/>
                        <a:ea typeface="思源黑体 CN Heavy" panose="020B0A00000000000000" charset="-122"/>
                      </a:endParaRPr>
                    </a:p>
                  </a:txBody>
                  <a:tcPr/>
                </a:tc>
              </a:tr>
              <a:tr h="891540">
                <a:tc>
                  <a:txBody>
                    <a:bodyPr/>
                    <a:p>
                      <a:pPr algn="ctr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2200">
                          <a:latin typeface="思源黑体 CN Heavy" panose="020B0A00000000000000" charset="-122"/>
                          <a:ea typeface="思源黑体 CN Heavy" panose="020B0A00000000000000" charset="-122"/>
                        </a:rPr>
                        <a:t>上行周期</a:t>
                      </a:r>
                      <a:endParaRPr lang="zh-CN" altLang="en-US" sz="2200">
                        <a:latin typeface="思源黑体 CN Heavy" panose="020B0A00000000000000" charset="-122"/>
                        <a:ea typeface="思源黑体 CN Heavy" panose="020B0A00000000000000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2200">
                          <a:latin typeface="思源黑体 CN Heavy" panose="020B0A00000000000000" charset="-122"/>
                          <a:ea typeface="思源黑体 CN Heavy" panose="020B0A00000000000000" charset="-122"/>
                        </a:rPr>
                        <a:t>红色</a:t>
                      </a:r>
                      <a:endParaRPr lang="zh-CN" altLang="en-US" sz="2200">
                        <a:latin typeface="思源黑体 CN Heavy" panose="020B0A00000000000000" charset="-122"/>
                        <a:ea typeface="思源黑体 CN Heavy" panose="020B0A00000000000000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2200">
                          <a:latin typeface="思源黑体 CN Heavy" panose="020B0A00000000000000" charset="-122"/>
                          <a:ea typeface="思源黑体 CN Heavy" panose="020B0A00000000000000" charset="-122"/>
                        </a:rPr>
                        <a:t>上站（红）</a:t>
                      </a:r>
                      <a:endParaRPr lang="zh-CN" altLang="en-US" sz="2200">
                        <a:latin typeface="思源黑体 CN Heavy" panose="020B0A00000000000000" charset="-122"/>
                        <a:ea typeface="思源黑体 CN Heavy" panose="020B0A00000000000000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2200">
                          <a:latin typeface="思源黑体 CN Heavy" panose="020B0A00000000000000" charset="-122"/>
                          <a:ea typeface="思源黑体 CN Heavy" panose="020B0A00000000000000" charset="-122"/>
                        </a:rPr>
                        <a:t>前三阶红</a:t>
                      </a:r>
                      <a:endParaRPr lang="zh-CN" altLang="en-US" sz="2200">
                        <a:latin typeface="思源黑体 CN Heavy" panose="020B0A00000000000000" charset="-122"/>
                        <a:ea typeface="思源黑体 CN Heavy" panose="020B0A00000000000000" charset="-122"/>
                      </a:endParaRPr>
                    </a:p>
                    <a:p>
                      <a:pPr algn="ctr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2200">
                          <a:latin typeface="思源黑体 CN Heavy" panose="020B0A00000000000000" charset="-122"/>
                          <a:ea typeface="思源黑体 CN Heavy" panose="020B0A00000000000000" charset="-122"/>
                        </a:rPr>
                        <a:t>四阶全红</a:t>
                      </a:r>
                      <a:endParaRPr lang="zh-CN" altLang="en-US" sz="2200">
                        <a:latin typeface="思源黑体 CN Heavy" panose="020B0A00000000000000" charset="-122"/>
                        <a:ea typeface="思源黑体 CN Heavy" panose="020B0A00000000000000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2200">
                          <a:latin typeface="思源黑体 CN Heavy" panose="020B0A00000000000000" charset="-122"/>
                          <a:ea typeface="思源黑体 CN Heavy" panose="020B0A00000000000000" charset="-122"/>
                        </a:rPr>
                        <a:t>金叉（红柱延长）</a:t>
                      </a:r>
                      <a:endParaRPr lang="zh-CN" altLang="en-US" sz="2200">
                        <a:latin typeface="思源黑体 CN Heavy" panose="020B0A00000000000000" charset="-122"/>
                        <a:ea typeface="思源黑体 CN Heavy" panose="020B0A00000000000000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2200">
                          <a:latin typeface="思源黑体 CN Heavy" panose="020B0A00000000000000" charset="-122"/>
                          <a:ea typeface="思源黑体 CN Heavy" panose="020B0A00000000000000" charset="-122"/>
                        </a:rPr>
                        <a:t>积极参与</a:t>
                      </a:r>
                      <a:endParaRPr lang="zh-CN" altLang="en-US" sz="2200">
                        <a:latin typeface="思源黑体 CN Heavy" panose="020B0A00000000000000" charset="-122"/>
                        <a:ea typeface="思源黑体 CN Heavy" panose="020B0A00000000000000" charset="-122"/>
                      </a:endParaRPr>
                    </a:p>
                  </a:txBody>
                  <a:tcPr/>
                </a:tc>
              </a:tr>
              <a:tr h="782955">
                <a:tc>
                  <a:txBody>
                    <a:bodyPr/>
                    <a:p>
                      <a:pPr algn="ctr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2200">
                          <a:latin typeface="思源黑体 CN Heavy" panose="020B0A00000000000000" charset="-122"/>
                          <a:ea typeface="思源黑体 CN Heavy" panose="020B0A00000000000000" charset="-122"/>
                        </a:rPr>
                        <a:t>震荡周期</a:t>
                      </a:r>
                      <a:endParaRPr lang="zh-CN" altLang="en-US" sz="2200">
                        <a:latin typeface="思源黑体 CN Heavy" panose="020B0A00000000000000" charset="-122"/>
                        <a:ea typeface="思源黑体 CN Heavy" panose="020B0A00000000000000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2200">
                          <a:latin typeface="思源黑体 CN Heavy" panose="020B0A00000000000000" charset="-122"/>
                          <a:ea typeface="思源黑体 CN Heavy" panose="020B0A00000000000000" charset="-122"/>
                        </a:rPr>
                        <a:t>红色</a:t>
                      </a:r>
                      <a:endParaRPr lang="zh-CN" altLang="en-US" sz="2200">
                        <a:latin typeface="思源黑体 CN Heavy" panose="020B0A00000000000000" charset="-122"/>
                        <a:ea typeface="思源黑体 CN Heavy" panose="020B0A00000000000000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2200">
                          <a:latin typeface="思源黑体 CN Heavy" panose="020B0A00000000000000" charset="-122"/>
                          <a:ea typeface="思源黑体 CN Heavy" panose="020B0A00000000000000" charset="-122"/>
                        </a:rPr>
                        <a:t>未跌破（红）</a:t>
                      </a:r>
                      <a:endParaRPr lang="zh-CN" altLang="en-US" sz="2200">
                        <a:latin typeface="思源黑体 CN Heavy" panose="020B0A00000000000000" charset="-122"/>
                        <a:ea typeface="思源黑体 CN Heavy" panose="020B0A00000000000000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2200">
                          <a:latin typeface="思源黑体 CN Heavy" panose="020B0A00000000000000" charset="-122"/>
                          <a:ea typeface="思源黑体 CN Heavy" panose="020B0A00000000000000" charset="-122"/>
                          <a:cs typeface="思源黑体 CN Heavy" panose="020B0A00000000000000" charset="-122"/>
                        </a:rPr>
                        <a:t>短期</a:t>
                      </a:r>
                      <a:r>
                        <a:rPr lang="en-US" altLang="zh-CN" sz="2200">
                          <a:latin typeface="思源黑体 CN Heavy" panose="020B0A00000000000000" charset="-122"/>
                          <a:ea typeface="思源黑体 CN Heavy" panose="020B0A00000000000000" charset="-122"/>
                          <a:cs typeface="思源黑体 CN Heavy" panose="020B0A00000000000000" charset="-122"/>
                        </a:rPr>
                        <a:t>1</a:t>
                      </a:r>
                      <a:r>
                        <a:rPr lang="zh-CN" altLang="en-US" sz="2200">
                          <a:latin typeface="思源黑体 CN Heavy" panose="020B0A00000000000000" charset="-122"/>
                          <a:ea typeface="思源黑体 CN Heavy" panose="020B0A00000000000000" charset="-122"/>
                          <a:cs typeface="思源黑体 CN Heavy" panose="020B0A00000000000000" charset="-122"/>
                        </a:rPr>
                        <a:t>阶红</a:t>
                      </a:r>
                      <a:endParaRPr lang="zh-CN" altLang="en-US" sz="2200">
                        <a:latin typeface="思源黑体 CN Heavy" panose="020B0A00000000000000" charset="-122"/>
                        <a:ea typeface="思源黑体 CN Heavy" panose="020B0A00000000000000" charset="-122"/>
                        <a:cs typeface="思源黑体 CN Heavy" panose="020B0A00000000000000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2200">
                          <a:latin typeface="思源黑体 CN Heavy" panose="020B0A00000000000000" charset="-122"/>
                          <a:ea typeface="思源黑体 CN Heavy" panose="020B0A00000000000000" charset="-122"/>
                        </a:rPr>
                        <a:t>金叉（红柱缩短）</a:t>
                      </a:r>
                      <a:endParaRPr lang="zh-CN" altLang="en-US" sz="2200">
                        <a:latin typeface="思源黑体 CN Heavy" panose="020B0A00000000000000" charset="-122"/>
                        <a:ea typeface="思源黑体 CN Heavy" panose="020B0A00000000000000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2200">
                          <a:latin typeface="思源黑体 CN Heavy" panose="020B0A00000000000000" charset="-122"/>
                          <a:ea typeface="思源黑体 CN Heavy" panose="020B0A00000000000000" charset="-122"/>
                        </a:rPr>
                        <a:t>合理控仓</a:t>
                      </a:r>
                      <a:endParaRPr lang="zh-CN" altLang="en-US" sz="2200">
                        <a:latin typeface="思源黑体 CN Heavy" panose="020B0A00000000000000" charset="-122"/>
                        <a:ea typeface="思源黑体 CN Heavy" panose="020B0A00000000000000" charset="-122"/>
                      </a:endParaRPr>
                    </a:p>
                  </a:txBody>
                  <a:tcPr/>
                </a:tc>
              </a:tr>
              <a:tr h="799465">
                <a:tc>
                  <a:txBody>
                    <a:bodyPr/>
                    <a:p>
                      <a:pPr algn="ctr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2200">
                          <a:latin typeface="思源黑体 CN Heavy" panose="020B0A00000000000000" charset="-122"/>
                          <a:ea typeface="思源黑体 CN Heavy" panose="020B0A00000000000000" charset="-122"/>
                        </a:rPr>
                        <a:t>下行周期</a:t>
                      </a:r>
                      <a:endParaRPr lang="zh-CN" altLang="en-US" sz="2200">
                        <a:latin typeface="思源黑体 CN Heavy" panose="020B0A00000000000000" charset="-122"/>
                        <a:ea typeface="思源黑体 CN Heavy" panose="020B0A00000000000000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2200">
                          <a:latin typeface="思源黑体 CN Heavy" panose="020B0A00000000000000" charset="-122"/>
                          <a:ea typeface="思源黑体 CN Heavy" panose="020B0A00000000000000" charset="-122"/>
                        </a:rPr>
                        <a:t>绿色</a:t>
                      </a:r>
                      <a:endParaRPr lang="zh-CN" altLang="en-US" sz="2200">
                        <a:latin typeface="思源黑体 CN Heavy" panose="020B0A00000000000000" charset="-122"/>
                        <a:ea typeface="思源黑体 CN Heavy" panose="020B0A00000000000000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2200">
                          <a:latin typeface="思源黑体 CN Heavy" panose="020B0A00000000000000" charset="-122"/>
                          <a:ea typeface="思源黑体 CN Heavy" panose="020B0A00000000000000" charset="-122"/>
                        </a:rPr>
                        <a:t>下方（绿）</a:t>
                      </a:r>
                      <a:endParaRPr lang="zh-CN" altLang="en-US" sz="2200">
                        <a:latin typeface="思源黑体 CN Heavy" panose="020B0A00000000000000" charset="-122"/>
                        <a:ea typeface="思源黑体 CN Heavy" panose="020B0A00000000000000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2200">
                          <a:latin typeface="思源黑体 CN Heavy" panose="020B0A00000000000000" charset="-122"/>
                          <a:ea typeface="思源黑体 CN Heavy" panose="020B0A00000000000000" charset="-122"/>
                          <a:cs typeface="思源黑体 CN Heavy" panose="020B0A00000000000000" charset="-122"/>
                        </a:rPr>
                        <a:t>短期</a:t>
                      </a:r>
                      <a:r>
                        <a:rPr lang="en-US" altLang="zh-CN" sz="2200">
                          <a:latin typeface="思源黑体 CN Heavy" panose="020B0A00000000000000" charset="-122"/>
                          <a:ea typeface="思源黑体 CN Heavy" panose="020B0A00000000000000" charset="-122"/>
                          <a:cs typeface="思源黑体 CN Heavy" panose="020B0A00000000000000" charset="-122"/>
                        </a:rPr>
                        <a:t>1</a:t>
                      </a:r>
                      <a:r>
                        <a:rPr lang="zh-CN" altLang="en-US" sz="2200">
                          <a:latin typeface="思源黑体 CN Heavy" panose="020B0A00000000000000" charset="-122"/>
                          <a:ea typeface="思源黑体 CN Heavy" panose="020B0A00000000000000" charset="-122"/>
                          <a:cs typeface="思源黑体 CN Heavy" panose="020B0A00000000000000" charset="-122"/>
                        </a:rPr>
                        <a:t>阶绿</a:t>
                      </a:r>
                      <a:endParaRPr lang="zh-CN" altLang="en-US" sz="2200">
                        <a:latin typeface="思源黑体 CN Heavy" panose="020B0A00000000000000" charset="-122"/>
                        <a:ea typeface="思源黑体 CN Heavy" panose="020B0A00000000000000" charset="-122"/>
                        <a:cs typeface="思源黑体 CN Heavy" panose="020B0A00000000000000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2200">
                          <a:latin typeface="思源黑体 CN Heavy" panose="020B0A00000000000000" charset="-122"/>
                          <a:ea typeface="思源黑体 CN Heavy" panose="020B0A00000000000000" charset="-122"/>
                        </a:rPr>
                        <a:t>死叉</a:t>
                      </a:r>
                      <a:endParaRPr lang="zh-CN" altLang="en-US" sz="2200">
                        <a:latin typeface="思源黑体 CN Heavy" panose="020B0A00000000000000" charset="-122"/>
                        <a:ea typeface="思源黑体 CN Heavy" panose="020B0A00000000000000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2200">
                          <a:latin typeface="思源黑体 CN Heavy" panose="020B0A00000000000000" charset="-122"/>
                          <a:ea typeface="思源黑体 CN Heavy" panose="020B0A00000000000000" charset="-122"/>
                        </a:rPr>
                        <a:t>谨慎观望</a:t>
                      </a:r>
                      <a:endParaRPr lang="zh-CN" altLang="en-US" sz="2200">
                        <a:latin typeface="思源黑体 CN Heavy" panose="020B0A00000000000000" charset="-122"/>
                        <a:ea typeface="思源黑体 CN Heavy" panose="020B0A00000000000000" charset="-122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44017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量的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八阶律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463290" y="892175"/>
            <a:ext cx="5266055" cy="5341620"/>
          </a:xfrm>
          <a:prstGeom prst="rect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</p:pic>
    </p:spTree>
    <p:custDataLst>
      <p:tags r:id="rId4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44017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大盘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状态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688080" y="5714365"/>
            <a:ext cx="5899150" cy="6788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000"/>
              <a:t>大盘状态：平均股价、上证指数双双死叉，</a:t>
            </a:r>
            <a:r>
              <a:rPr lang="zh-CN" altLang="en-US" sz="2000"/>
              <a:t>谨慎！</a:t>
            </a:r>
            <a:endParaRPr lang="zh-CN" altLang="en-US" sz="2000"/>
          </a:p>
          <a:p>
            <a:endParaRPr lang="zh-CN" altLang="en-US" sz="200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610" y="768350"/>
            <a:ext cx="5220970" cy="482409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7210" y="833120"/>
            <a:ext cx="6370320" cy="469773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44017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海外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消息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725" y="906145"/>
            <a:ext cx="5932805" cy="515429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4610" y="976630"/>
            <a:ext cx="5506720" cy="536448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44017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战法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783715" y="848360"/>
            <a:ext cx="9465945" cy="71818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000"/>
              <a:t>盘面热点特征：轮动太快，操作难度急剧上升，控仓应对，稳健品种</a:t>
            </a:r>
            <a:r>
              <a:rPr lang="zh-CN" altLang="en-US" sz="2000"/>
              <a:t>为主</a:t>
            </a:r>
            <a:endParaRPr lang="zh-CN" altLang="en-US" sz="200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690" y="2254885"/>
            <a:ext cx="3286125" cy="26955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7820" y="1758950"/>
            <a:ext cx="7766685" cy="368744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394325" y="5638800"/>
            <a:ext cx="3030220" cy="50228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000"/>
              <a:t>神奇</a:t>
            </a:r>
            <a:r>
              <a:rPr lang="zh-CN" altLang="en-US" sz="2000"/>
              <a:t>高控盘</a:t>
            </a:r>
            <a:endParaRPr lang="zh-CN" altLang="en-US" sz="2000"/>
          </a:p>
        </p:txBody>
      </p:sp>
    </p:spTree>
    <p:custDataLst>
      <p:tags r:id="rId4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44017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神奇色阶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663825" y="1196340"/>
            <a:ext cx="6239510" cy="343598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文本占位符 2"/>
          <p:cNvSpPr>
            <a:spLocks noGrp="1"/>
          </p:cNvSpPr>
          <p:nvPr>
            <p:custDataLst>
              <p:tags r:id="rId4"/>
            </p:custDataLst>
          </p:nvPr>
        </p:nvSpPr>
        <p:spPr>
          <a:xfrm>
            <a:off x="2663825" y="720090"/>
            <a:ext cx="6132195" cy="1012825"/>
          </a:xfrm>
          <a:prstGeom prst="rect">
            <a:avLst/>
          </a:prstGeom>
        </p:spPr>
        <p:txBody>
          <a:bodyPr/>
          <a:lstStyle>
            <a:lvl1pPr marL="0" indent="0" algn="just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①神奇K线</a:t>
            </a:r>
            <a:r>
              <a:rPr lang="en-US" altLang="zh-CN" sz="2000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   </a:t>
            </a:r>
            <a:r>
              <a:rPr lang="zh-CN" altLang="en-US" sz="2000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 ②中期生命线</a:t>
            </a:r>
            <a:r>
              <a:rPr lang="en-US" altLang="zh-CN" sz="2000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  </a:t>
            </a:r>
            <a:r>
              <a:rPr lang="zh-CN" altLang="en-US" sz="2000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 </a:t>
            </a:r>
            <a:r>
              <a:rPr lang="en-US" altLang="zh-CN" sz="2000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 </a:t>
            </a:r>
            <a:r>
              <a:rPr lang="zh-CN" altLang="en-US" sz="2000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③神奇色阶</a:t>
            </a:r>
            <a:endParaRPr lang="zh-CN" altLang="en-US" sz="2000">
              <a:solidFill>
                <a:schemeClr val="tx1"/>
              </a:solidFill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custDataLst>
              <p:tags r:id="rId5"/>
            </p:custDataLst>
          </p:nvPr>
        </p:nvSpPr>
        <p:spPr>
          <a:xfrm>
            <a:off x="541020" y="4569460"/>
            <a:ext cx="11109960" cy="2021840"/>
          </a:xfrm>
          <a:prstGeom prst="rect">
            <a:avLst/>
          </a:prstGeom>
        </p:spPr>
        <p:txBody>
          <a:bodyPr/>
          <a:lstStyle>
            <a:lvl1pPr marL="0" indent="0" algn="just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  <a:sym typeface="+mn-ea"/>
              </a:rPr>
              <a:t>①神奇K线：趋势型择时指标，红绿K线实时反映指数当前的趋势强弱以及择时信号，红色K线为持仓区域，绿色K线为观望趋势。</a:t>
            </a:r>
            <a:endParaRPr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  <a:sym typeface="+mn-ea"/>
            </a:endParaRPr>
          </a:p>
          <a:p>
            <a:r>
              <a:rPr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  <a:sym typeface="+mn-ea"/>
              </a:rPr>
              <a:t>②中期生命线：用于判断指数趋势变化的强弱。红色线段代表中期生命线趋势向上，标的走强，有望走出趋势上涨行情；绿色线段代表中期生命线趋势向下，标的走弱，有可能走出趋势下跌行情。</a:t>
            </a:r>
            <a:endParaRPr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  <a:sym typeface="+mn-ea"/>
            </a:endParaRPr>
          </a:p>
        </p:txBody>
      </p:sp>
    </p:spTree>
    <p:custDataLst>
      <p:tags r:id="rId6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01.xml><?xml version="1.0" encoding="utf-8"?>
<p:tagLst xmlns:p="http://schemas.openxmlformats.org/presentationml/2006/main">
  <p:tag name="KSO_WPP_MARK_KEY" val="34a5c737-2527-451b-a6cc-313a70f4ce21"/>
  <p:tag name="COMMONDATA" val="eyJoZGlkIjoiNTFmYTliYTIyYWM1N2UzNDc1MDg1MjNkMDFmYjQxZWYifQ==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UNIT_TABLE_BEAUTIFY" val="smartTable{ff40530e-4194-423b-b95d-8966d4381768}"/>
  <p:tag name="TABLE_SKINIDX" val="2"/>
  <p:tag name="TABLE_ENCOLOR" val="#FFFFFF"/>
  <p:tag name="KSO_WM_UNIT_VALUE" val="1309*2531"/>
  <p:tag name="KSO_WM_UNIT_HIGHLIGHT" val="0"/>
  <p:tag name="KSO_WM_UNIT_COMPATIBLE" val="0"/>
  <p:tag name="KSO_WM_UNIT_DIAGRAM_ISNUMVISUAL" val="0"/>
  <p:tag name="KSO_WM_UNIT_DIAGRAM_ISREFERUNIT" val="0"/>
  <p:tag name="KSO_WM_UNIT_TYPE" val="β"/>
  <p:tag name="KSO_WM_UNIT_INDEX" val="1"/>
  <p:tag name="KSO_WM_UNIT_ID" val="mixed20203806_1*β*1"/>
  <p:tag name="KSO_WM_TEMPLATE_CATEGORY" val="mixed"/>
  <p:tag name="KSO_WM_TEMPLATE_INDEX" val="20203806"/>
  <p:tag name="KSO_WM_UNIT_LAYERLEVEL" val="1"/>
  <p:tag name="KSO_WM_TAG_VERSION" val="1.0"/>
  <p:tag name="KSO_WM_BEAUTIFY_FLAG" val="#wm#"/>
  <p:tag name="TABLE_ENDDRAG_ORIGIN_RECT" val="702*383"/>
  <p:tag name="TABLE_ENDDRAG_RECT" val="119*71*702*383"/>
</p:tagLst>
</file>

<file path=ppt/tags/tag49.xml><?xml version="1.0" encoding="utf-8"?>
<p:tagLst xmlns:p="http://schemas.openxmlformats.org/presentationml/2006/main">
  <p:tag name="KSO_WM_UNIT_TABLE_BEAUTIFY" val="smartTable{3dfd1e6e-2edb-40f6-904d-7f66f4de339f}"/>
  <p:tag name="TABLE_SKINIDX" val="2"/>
  <p:tag name="TABLE_ENCOLOR" val="#FFFFFF"/>
  <p:tag name="KSO_WM_UNIT_VALUE" val="1309*2531"/>
  <p:tag name="KSO_WM_UNIT_HIGHLIGHT" val="0"/>
  <p:tag name="KSO_WM_UNIT_COMPATIBLE" val="0"/>
  <p:tag name="KSO_WM_UNIT_DIAGRAM_ISNUMVISUAL" val="0"/>
  <p:tag name="KSO_WM_UNIT_DIAGRAM_ISREFERUNIT" val="0"/>
  <p:tag name="KSO_WM_UNIT_TYPE" val="β"/>
  <p:tag name="KSO_WM_UNIT_INDEX" val="1"/>
  <p:tag name="KSO_WM_UNIT_ID" val="mixed20203806_1*β*1"/>
  <p:tag name="KSO_WM_TEMPLATE_CATEGORY" val="mixed"/>
  <p:tag name="KSO_WM_TEMPLATE_INDEX" val="20203806"/>
  <p:tag name="KSO_WM_UNIT_LAYERLEVEL" val="1"/>
  <p:tag name="KSO_WM_TAG_VERSION" val="1.0"/>
  <p:tag name="KSO_WM_BEAUTIFY_FLAG" val=""/>
  <p:tag name="TABLE_ENDDRAG_ORIGIN_RECT" val="702*383"/>
  <p:tag name="TABLE_ENDDRAG_RECT" val="119*71*702*383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TABLE_ENDDRAG_ORIGIN_RECT" val="769*346"/>
  <p:tag name="TABLE_ENDDRAG_RECT" val="99*101*769*346"/>
</p:tagLst>
</file>

<file path=ppt/tags/tag5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3.xml><?xml version="1.0" encoding="utf-8"?>
<p:tagLst xmlns:p="http://schemas.openxmlformats.org/presentationml/2006/main">
  <p:tag name="KSO_WM_BEAUTIFY_FLAG" val=""/>
</p:tagLst>
</file>

<file path=ppt/tags/tag9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7.xml><?xml version="1.0" encoding="utf-8"?>
<p:tagLst xmlns:p="http://schemas.openxmlformats.org/presentationml/2006/main">
  <p:tag name="KSO_WM_BEAUTIFY_FLAG" val=""/>
</p:tagLst>
</file>

<file path=ppt/tags/tag98.xml><?xml version="1.0" encoding="utf-8"?>
<p:tagLst xmlns:p="http://schemas.openxmlformats.org/presentationml/2006/main">
  <p:tag name="KSO_WM_BEAUTIFY_FLAG" val=""/>
</p:tagLst>
</file>

<file path=ppt/tags/tag99.xml><?xml version="1.0" encoding="utf-8"?>
<p:tagLst xmlns:p="http://schemas.openxmlformats.org/presentationml/2006/main">
  <p:tag name="KSO_WM_UNIT_PLACING_PICTURE_USER_VIEWPORT" val="{&quot;height&quot;:1539,&quot;width&quot;:39003}"/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1730</Words>
  <Application>WPS 演示</Application>
  <PresentationFormat>宽屏</PresentationFormat>
  <Paragraphs>237</Paragraphs>
  <Slides>19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3" baseType="lpstr">
      <vt:lpstr>Arial</vt:lpstr>
      <vt:lpstr>宋体</vt:lpstr>
      <vt:lpstr>Wingdings</vt:lpstr>
      <vt:lpstr>Wingdings</vt:lpstr>
      <vt:lpstr>思源黑体 CN Bold</vt:lpstr>
      <vt:lpstr>黑体</vt:lpstr>
      <vt:lpstr>思源黑体 CN Medium</vt:lpstr>
      <vt:lpstr>思源黑体 CN Normal</vt:lpstr>
      <vt:lpstr>思源黑体 CN Heavy</vt:lpstr>
      <vt:lpstr>微软雅黑</vt:lpstr>
      <vt:lpstr>Arial Unicode MS</vt:lpstr>
      <vt:lpstr>Calibri</vt:lpstr>
      <vt:lpstr>思源黑体 CN Light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WPS_1638276110</cp:lastModifiedBy>
  <cp:revision>237</cp:revision>
  <dcterms:created xsi:type="dcterms:W3CDTF">2019-06-19T02:08:00Z</dcterms:created>
  <dcterms:modified xsi:type="dcterms:W3CDTF">2025-05-22T05:50:09Z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2052-12.1.0.21171</vt:lpwstr>
  </property>
  <property fmtid="{D5CDD505-2E9C-101B-9397-08002B2CF9AE}" pid="3" name="ICV">
    <vt:lpwstr>1AD5D797B13648A2958FC4A66325288A_13</vt:lpwstr>
  </property>
</Properties>
</file>