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3"/>
    <p:sldId id="260" r:id="rId4"/>
    <p:sldId id="329" r:id="rId5"/>
    <p:sldId id="334" r:id="rId6"/>
    <p:sldId id="333" r:id="rId7"/>
    <p:sldId id="337" r:id="rId8"/>
    <p:sldId id="341" r:id="rId9"/>
    <p:sldId id="338" r:id="rId10"/>
    <p:sldId id="347" r:id="rId11"/>
    <p:sldId id="346" r:id="rId12"/>
    <p:sldId id="326" r:id="rId13"/>
    <p:sldId id="277" r:id="rId14"/>
    <p:sldId id="278" r:id="rId15"/>
    <p:sldId id="325" r:id="rId16"/>
    <p:sldId id="335" r:id="rId17"/>
    <p:sldId id="336" r:id="rId18"/>
    <p:sldId id="332" r:id="rId19"/>
    <p:sldId id="331" r:id="rId20"/>
    <p:sldId id="345" r:id="rId21"/>
    <p:sldId id="330" r:id="rId22"/>
    <p:sldId id="276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3C28"/>
    <a:srgbClr val="B82C1C"/>
    <a:srgbClr val="FFF5AD"/>
    <a:srgbClr val="FFF9CA"/>
    <a:srgbClr val="FFF4A1"/>
    <a:srgbClr val="F5F7F9"/>
    <a:srgbClr val="FFF6CD"/>
    <a:srgbClr val="FFFDF5"/>
    <a:srgbClr val="F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0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248920" y="723265"/>
            <a:ext cx="11734800" cy="5687060"/>
          </a:xfrm>
          <a:prstGeom prst="roundRect">
            <a:avLst>
              <a:gd name="adj" fmla="val 1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" y="262890"/>
            <a:ext cx="1529080" cy="331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神奇色阶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13.png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14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15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16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18.png"/><Relationship Id="rId4" Type="http://schemas.openxmlformats.org/officeDocument/2006/relationships/tags" Target="../tags/tag87.xml"/><Relationship Id="rId3" Type="http://schemas.openxmlformats.org/officeDocument/2006/relationships/image" Target="../media/image17.pn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0.png"/><Relationship Id="rId4" Type="http://schemas.openxmlformats.org/officeDocument/2006/relationships/tags" Target="../tags/tag91.xml"/><Relationship Id="rId3" Type="http://schemas.openxmlformats.org/officeDocument/2006/relationships/image" Target="../media/image19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2" Type="http://schemas.openxmlformats.org/officeDocument/2006/relationships/image" Target="../media/image21.png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" Type="http://schemas.openxmlformats.org/officeDocument/2006/relationships/image" Target="../media/image5.png"/><Relationship Id="rId1" Type="http://schemas.openxmlformats.org/officeDocument/2006/relationships/tags" Target="../tags/tag4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0.xml"/><Relationship Id="rId2" Type="http://schemas.openxmlformats.org/officeDocument/2006/relationships/image" Target="../media/image22.png"/><Relationship Id="rId1" Type="http://schemas.openxmlformats.org/officeDocument/2006/relationships/tags" Target="../tags/tag99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9.png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4000" y="71818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10310" y="1852295"/>
            <a:ext cx="10262235" cy="1240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90000"/>
              </a:lnSpc>
            </a:pPr>
            <a:r>
              <a:rPr 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神奇色阶</a:t>
            </a:r>
            <a:r>
              <a:rPr lang="en-US" altLang="zh-CN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altLang="en-US" sz="8300" kern="0" spc="-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altLang="en-US" sz="8300" kern="0" spc="-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41650" y="3896360"/>
            <a:ext cx="6108700" cy="337185"/>
            <a:chOff x="4585" y="6136"/>
            <a:chExt cx="9620" cy="531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7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执业编号：</a:t>
              </a:r>
              <a:r>
                <a:rPr lang="en-US" altLang="zh-CN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A1120625040003</a:t>
              </a:r>
              <a:endParaRPr lang="en-US" altLang="zh-CN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4585" y="6136"/>
              <a:ext cx="4658" cy="5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主讲老师：</a:t>
              </a:r>
              <a:r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何祖光</a:t>
              </a:r>
              <a:endParaRPr lang="zh-CN" altLang="en-US" sz="16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90750" y="5516880"/>
            <a:ext cx="8927465" cy="640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大盘跌，防御性；大盘涨，进攻性！震荡市容易两头挨打，明确自己的能力</a:t>
            </a:r>
            <a:r>
              <a:rPr lang="zh-CN" altLang="en-US" sz="2000"/>
              <a:t>圈！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5" y="1551305"/>
            <a:ext cx="10915015" cy="34817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3825" y="1196340"/>
            <a:ext cx="6239510" cy="34359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663825" y="720090"/>
            <a:ext cx="6132195" cy="101282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①神奇K线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②中期生命线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③神奇色阶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41020" y="4569460"/>
            <a:ext cx="11109960" cy="202184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①神奇K线：趋势型择时指标，红绿K线实时反映指数当前的趋势强弱以及择时信号，红色K线为持仓区域，绿色K线为观望趋势。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②中期生命线：用于判断指数趋势变化的强弱。红色线段代表中期生命线趋势向上，标的走强，有望走出趋势上涨行情；绿色线段代表中期生命线趋势向下，标的走弱，有可能走出趋势下跌行情。</a:t>
            </a:r>
            <a:endParaRPr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31290" y="1208405"/>
            <a:ext cx="931799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③神奇色阶：用于判断趋势和量能变化，动态捕捉指数短中长期的趋势变化，揭示当前市场量能的变化情况。</a:t>
            </a:r>
            <a:endParaRPr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第一条色阶代表市场短期趋势，红色代表趋势向上，灰色代表趋势震荡，绿色代表趋势向下；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第二条色阶代表市场中期趋势，红色代表趋势向上，灰色代表趋势震荡，绿色代表趋势向下；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第三条色阶代表市场长期趋势，红色代表趋势向上，灰色代表趋势震荡，绿色代表趋势向下；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160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第四条色阶代表市场量的势能，红色代表市场量能向好，绿色代表市场量能萎靡。</a:t>
            </a:r>
            <a:endParaRPr sz="160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75715" y="3936365"/>
            <a:ext cx="9706610" cy="21113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11530" y="5061585"/>
            <a:ext cx="7422515" cy="1266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周期共振：</a:t>
            </a:r>
            <a:endParaRPr sz="1900" b="1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20000"/>
              </a:lnSpc>
            </a:pP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技术上形成短期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中期</a:t>
            </a:r>
            <a:r>
              <a:rPr lang="en-US" altLang="zh-CN"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+</a:t>
            </a:r>
            <a:r>
              <a:rPr sz="1900" b="1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长期趋势，多周期同时走强</a:t>
            </a:r>
            <a:r>
              <a:rPr lang="en-US" altLang="zh-CN" sz="19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前三阶红</a:t>
            </a:r>
            <a:endParaRPr sz="19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sz="2000" b="1">
                <a:solidFill>
                  <a:schemeClr val="tx1"/>
                </a:solidFill>
                <a:sym typeface="+mn-ea"/>
              </a:rPr>
              <a:t>量价共振：</a:t>
            </a:r>
            <a:r>
              <a:rPr sz="1900" b="1">
                <a:solidFill>
                  <a:schemeClr val="tx1"/>
                </a:solidFill>
                <a:sym typeface="+mn-ea"/>
              </a:rPr>
              <a:t>技术上</a:t>
            </a:r>
            <a:r>
              <a:rPr lang="en-US" altLang="zh-CN" sz="1900" b="1">
                <a:solidFill>
                  <a:schemeClr val="tx1"/>
                </a:solidFill>
                <a:sym typeface="+mn-ea"/>
              </a:rPr>
              <a:t>K</a:t>
            </a:r>
            <a:r>
              <a:rPr sz="1900" b="1">
                <a:solidFill>
                  <a:schemeClr val="tx1"/>
                </a:solidFill>
                <a:sym typeface="+mn-ea"/>
              </a:rPr>
              <a:t>线形成上涨趋势，同时成交量也同步放大，量价共振的表现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.</a:t>
            </a:r>
            <a:r>
              <a:rPr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四阶全红</a:t>
            </a:r>
            <a:endParaRPr sz="2000">
              <a:solidFill>
                <a:schemeClr val="tx1"/>
              </a:solidFill>
              <a:sym typeface="+mn-ea"/>
            </a:endParaRPr>
          </a:p>
          <a:p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530" y="1252855"/>
            <a:ext cx="7414260" cy="36125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11235" y="1249045"/>
            <a:ext cx="30137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条件需求：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神奇色阶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前三阶红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                     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四阶全红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收红色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</a:t>
            </a:r>
            <a:endParaRPr lang="zh-CN" altLang="en-US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中期生命线</a:t>
            </a:r>
            <a:r>
              <a:rPr lang="en-US" altLang="zh-CN" sz="2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-</a:t>
            </a:r>
            <a:endParaRPr lang="en-US" altLang="zh-CN" sz="2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  <a:sym typeface="+mn-ea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神奇红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K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线并且上站中期生命线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(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红色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+mn-ea"/>
              </a:rPr>
              <a:t>)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just">
              <a:lnSpc>
                <a:spcPct val="130000"/>
              </a:lnSpc>
              <a:spcBef>
                <a:spcPts val="150"/>
              </a:spcBef>
            </a:pPr>
            <a:endParaRPr lang="zh-CN" altLang="en-US" sz="2000" dirty="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741170" y="187706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周期共振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（前三阶红）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72915" y="1311910"/>
            <a:ext cx="170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量价共振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（四阶全红）</a:t>
            </a:r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神奇三板斧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4612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97980" y="1487805"/>
            <a:ext cx="4926330" cy="3665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0000"/>
              </a:lnSpc>
            </a:pPr>
            <a:r>
              <a:rPr lang="zh-CN" altLang="en-US" sz="2800" b="1"/>
              <a:t>《神奇回档》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2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4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4"/>
                </a:solidFill>
                <a:sym typeface="+mn-ea"/>
              </a:rPr>
              <a:t>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1.k</a:t>
            </a:r>
            <a:r>
              <a:rPr lang="zh-CN" altLang="en-US" sz="2800" b="1"/>
              <a:t>线回档不一定是买点</a:t>
            </a:r>
            <a:endParaRPr lang="en-US" altLang="zh-CN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2.</a:t>
            </a:r>
            <a:r>
              <a:rPr lang="zh-CN" altLang="en-US" sz="2800" b="1"/>
              <a:t>捕捞季节</a:t>
            </a:r>
            <a:r>
              <a:rPr lang="en-US" altLang="zh-CN" sz="2800" b="1"/>
              <a:t>～</a:t>
            </a:r>
            <a:r>
              <a:rPr lang="zh-CN" altLang="en-US" sz="2800" b="1"/>
              <a:t>有金叉有红柱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3.</a:t>
            </a:r>
            <a:r>
              <a:rPr lang="zh-CN" altLang="en-US" sz="2800" b="1"/>
              <a:t>神奇色阶</a:t>
            </a:r>
            <a:r>
              <a:rPr lang="en-US" altLang="zh-CN" sz="2800" b="1"/>
              <a:t>～</a:t>
            </a:r>
            <a:r>
              <a:rPr lang="zh-CN" altLang="en-US" sz="2800" b="1"/>
              <a:t>标准四阶全红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zh-CN" altLang="en-US" sz="2800" b="1"/>
              <a:t>（勉强</a:t>
            </a:r>
            <a:r>
              <a:rPr lang="en-US" altLang="zh-CN" sz="2800" b="1"/>
              <a:t>.</a:t>
            </a:r>
            <a:r>
              <a:rPr lang="zh-CN" altLang="en-US" sz="2800" b="1"/>
              <a:t>前三色阶红色）</a:t>
            </a:r>
            <a:endParaRPr lang="zh-CN" altLang="en-US" sz="2800" b="1"/>
          </a:p>
          <a:p>
            <a:pPr>
              <a:lnSpc>
                <a:spcPct val="110000"/>
              </a:lnSpc>
            </a:pPr>
            <a:r>
              <a:rPr lang="en-US" altLang="zh-CN" sz="2800" b="1"/>
              <a:t>4.</a:t>
            </a:r>
            <a:r>
              <a:rPr lang="zh-CN" altLang="en-US" sz="2800" b="1"/>
              <a:t>成交量～量增价升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558165" y="1487805"/>
            <a:ext cx="5538470" cy="4958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《神奇三板斧》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波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.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买点</a:t>
            </a:r>
            <a:endParaRPr lang="zh-CN" altLang="en-US" sz="2800" b="1">
              <a:solidFill>
                <a:schemeClr val="accent6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神奇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K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线红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上站中期生命线红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捕捞季节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有金叉有红柱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标准四阶全红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 b="1">
                <a:sym typeface="+mn-ea"/>
              </a:rPr>
              <a:t>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4.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0090" y="455549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5.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0845" y="902335"/>
            <a:ext cx="5420995" cy="51689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055" y="902335"/>
            <a:ext cx="5754370" cy="516826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02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捕捞季节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四四边界与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变化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4180" y="973455"/>
            <a:ext cx="5235575" cy="5147945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4555" y="973455"/>
            <a:ext cx="5748655" cy="514731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5490" y="1289685"/>
            <a:ext cx="8148955" cy="5389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《神奇金叉》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神奇色阶</a:t>
            </a:r>
            <a:r>
              <a:rPr lang="en-US" altLang="zh-CN" sz="2800" b="1">
                <a:sym typeface="+mn-ea"/>
              </a:rPr>
              <a:t>～</a:t>
            </a:r>
            <a:r>
              <a:rPr lang="zh-CN" altLang="en-US" sz="2800" b="1">
                <a:sym typeface="+mn-ea"/>
              </a:rPr>
              <a:t>四阶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首次</a:t>
            </a:r>
            <a:r>
              <a:rPr lang="zh-CN" altLang="en-US" sz="2800" b="1">
                <a:sym typeface="+mn-ea"/>
              </a:rPr>
              <a:t>全红（勉强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前三色阶红色）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线红色</a:t>
            </a:r>
            <a:endParaRPr lang="en-US" altLang="zh-CN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神奇</a:t>
            </a:r>
            <a:r>
              <a:rPr lang="en-US" altLang="zh-CN" sz="2800" b="1">
                <a:sym typeface="+mn-ea"/>
              </a:rPr>
              <a:t>K</a:t>
            </a:r>
            <a:r>
              <a:rPr lang="zh-CN" altLang="en-US" sz="2800" b="1">
                <a:sym typeface="+mn-ea"/>
              </a:rPr>
              <a:t>线上站中期生命线红色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sym typeface="+mn-ea"/>
              </a:rPr>
              <a:t>4.</a:t>
            </a:r>
            <a:r>
              <a:rPr lang="en-US" sz="2800" b="1">
                <a:sym typeface="+mn-ea"/>
              </a:rPr>
              <a:t>KDJ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5.MACD</a:t>
            </a:r>
            <a:r>
              <a:rPr lang="zh-CN" altLang="en-US" sz="2800" b="1">
                <a:sym typeface="+mn-ea"/>
              </a:rPr>
              <a:t>金叉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成交量～量增价升</a:t>
            </a:r>
            <a:endParaRPr lang="zh-CN" altLang="en-US" sz="2800" b="1"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37360" y="772795"/>
            <a:ext cx="8590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最重要的事，时间摆在第一位！</a:t>
            </a:r>
            <a:endParaRPr lang="zh-CN" altLang="en-US" sz="32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5050" y="1356360"/>
            <a:ext cx="8148955" cy="4874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ym typeface="+mn-ea"/>
              </a:rPr>
              <a:t>《神奇控盘》</a:t>
            </a:r>
            <a:endParaRPr lang="zh-CN" altLang="en-US" sz="2800" b="1">
              <a:sym typeface="+mn-ea"/>
            </a:endParaRPr>
          </a:p>
          <a:p>
            <a:r>
              <a:rPr sz="2800" b="1">
                <a:sym typeface="+mn-ea"/>
              </a:rPr>
              <a:t>1.神奇K线红+上站中期生命线红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2.捕捞季节～有金叉有红柱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3.神奇色阶～标准四阶全红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（勉强.前三色阶红色）</a:t>
            </a:r>
            <a:endParaRPr sz="2800" b="1">
              <a:sym typeface="+mn-ea"/>
            </a:endParaRPr>
          </a:p>
          <a:p>
            <a:r>
              <a:rPr sz="2800" b="1">
                <a:sym typeface="+mn-ea"/>
              </a:rPr>
              <a:t>4.成交量～量增价升</a:t>
            </a:r>
            <a:endParaRPr sz="2800" b="1">
              <a:sym typeface="+mn-ea"/>
            </a:endParaRPr>
          </a:p>
          <a:p>
            <a:r>
              <a:rPr lang="en-US" sz="2800" b="1">
                <a:sym typeface="+mn-ea"/>
              </a:rPr>
              <a:t>5.</a:t>
            </a:r>
            <a:r>
              <a:rPr lang="zh-CN" altLang="en-US" sz="2800" b="1">
                <a:sym typeface="+mn-ea"/>
              </a:rPr>
              <a:t>主力控盘增加[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回档要有金叉</a:t>
            </a:r>
            <a:r>
              <a:rPr lang="en-US" altLang="zh-CN" sz="2800" b="1">
                <a:solidFill>
                  <a:schemeClr val="accent6"/>
                </a:solidFill>
                <a:sym typeface="+mn-ea"/>
              </a:rPr>
              <a:t>+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红柱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6.</a:t>
            </a:r>
            <a:r>
              <a:rPr lang="zh-CN" altLang="en-US" sz="2800" b="1">
                <a:sym typeface="+mn-ea"/>
              </a:rPr>
              <a:t>主力净买额</a:t>
            </a:r>
            <a:r>
              <a:rPr lang="en-US" altLang="zh-CN" sz="2800" b="1">
                <a:sym typeface="+mn-ea"/>
              </a:rPr>
              <a:t>.</a:t>
            </a:r>
            <a:r>
              <a:rPr lang="zh-CN" altLang="en-US" sz="2800" b="1">
                <a:sym typeface="+mn-ea"/>
              </a:rPr>
              <a:t>流入[</a:t>
            </a:r>
            <a:r>
              <a:rPr lang="zh-CN" altLang="en-US" sz="2800" b="1">
                <a:solidFill>
                  <a:schemeClr val="accent6"/>
                </a:solidFill>
                <a:sym typeface="+mn-ea"/>
              </a:rPr>
              <a:t>倍量最佳</a:t>
            </a:r>
            <a:r>
              <a:rPr lang="zh-CN" altLang="en-US" sz="2800" b="1">
                <a:sym typeface="+mn-ea"/>
              </a:rPr>
              <a:t>]</a:t>
            </a:r>
            <a:endParaRPr lang="zh-CN" altLang="en-US" sz="2800" b="1"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9860" y="4768850"/>
            <a:ext cx="737997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     7.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细节都到位，不踩任何一个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坑！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有纪律，有标准，才有底气抗住</a:t>
            </a:r>
            <a:r>
              <a:rPr lang="zh-CN" altLang="en-US" sz="3000">
                <a:solidFill>
                  <a:schemeClr val="tx1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小波动</a:t>
            </a:r>
            <a:endParaRPr lang="zh-CN" altLang="en-US" sz="3000">
              <a:solidFill>
                <a:schemeClr val="tx1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r>
              <a:rPr lang="zh-CN" altLang="en-US" sz="2800">
                <a:solidFill>
                  <a:schemeClr val="accent6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有利润，不贪心，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用</a:t>
            </a:r>
            <a:r>
              <a:rPr lang="zh-CN" altLang="en-US" sz="30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标准</a:t>
            </a:r>
            <a:r>
              <a:rPr lang="zh-CN" altLang="en-US" sz="2800">
                <a:solidFill>
                  <a:schemeClr val="accent1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克制贪念！</a:t>
            </a:r>
            <a:endParaRPr lang="zh-CN" altLang="en-US" sz="2800">
              <a:solidFill>
                <a:schemeClr val="accent1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7975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简单失误</a:t>
            </a:r>
            <a:r>
              <a:rPr lang="en-US" altLang="zh-CN" sz="44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   VS   </a:t>
            </a:r>
            <a:r>
              <a:rPr lang="zh-CN" altLang="en-US" sz="44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对的操作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" y="809625"/>
            <a:ext cx="11363325" cy="5238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379220"/>
            <a:ext cx="9266555" cy="4098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私享群火爆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招募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5" y="768350"/>
            <a:ext cx="9989820" cy="5619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956560" y="1362710"/>
            <a:ext cx="6278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6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让投资遇见美好！</a:t>
            </a:r>
            <a:endParaRPr lang="zh-CN" altLang="en-US" sz="6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1450975" y="244729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1750060" y="277368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755140" y="107378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分析体系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明晰趋势，控制仓位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资金流分析（赛道、行业）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找到好的方向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个股技术分析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判断买点与卖点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1758950" y="3590925"/>
          <a:ext cx="8924290" cy="48710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34510"/>
                <a:gridCol w="4589780"/>
              </a:tblGrid>
              <a:tr h="704215">
                <a:tc gridSpan="2">
                  <a:txBody>
                    <a:bodyPr/>
                    <a:p>
                      <a:pPr lvl="0" indent="0" algn="ctr" eaLnBrk="0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800" b="1" spc="13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投资体系</a:t>
                      </a:r>
                      <a:endParaRPr lang="zh-CN" altLang="en-US" sz="2800" b="1" spc="13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cPr marL="82917" marR="82917" marT="41458" marB="41458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</a:lnT>
                    <a:lnB w="9525">
                      <a:solidFill>
                        <a:srgbClr val="B28E4E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自身整体仓位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不超适配仓位</a:t>
                      </a:r>
                      <a:endParaRPr lang="zh-CN" altLang="en-US" sz="2000" b="1" spc="12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风险承受能力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60" dirty="0">
                          <a:solidFill>
                            <a:schemeClr val="tx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家里没矿就消停点</a:t>
                      </a:r>
                      <a:endParaRPr lang="zh-CN" altLang="en-US" sz="2000" b="1" spc="60" dirty="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lvl="0" indent="0" algn="ctr" eaLnBrk="0" fontAlgn="auto" hangingPunc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20" dirty="0">
                          <a:solidFill>
                            <a:schemeClr val="bg1"/>
                          </a:solidFill>
                          <a:uFillTx/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股票管理</a:t>
                      </a:r>
                      <a:endParaRPr lang="zh-CN" altLang="en-US" sz="2000" b="1" spc="120" dirty="0">
                        <a:solidFill>
                          <a:schemeClr val="bg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000" b="1">
                          <a:sym typeface="+mn-ea"/>
                        </a:rPr>
                        <a:t>0</a:t>
                      </a:r>
                      <a:r>
                        <a:rPr lang="zh-CN" altLang="en-US" sz="2000" b="1">
                          <a:sym typeface="+mn-ea"/>
                        </a:rPr>
                        <a:t>成本底仓，滚动操作！</a:t>
                      </a:r>
                      <a:endParaRPr lang="zh-CN" altLang="en-US" sz="2000" b="1" spc="60">
                        <a:solidFill>
                          <a:schemeClr val="tx1"/>
                        </a:solidFill>
                        <a:uFillTx/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神奇战法分析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68045" y="1329690"/>
          <a:ext cx="10628630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20"/>
                <a:gridCol w="1629410"/>
                <a:gridCol w="1629410"/>
                <a:gridCol w="1629410"/>
                <a:gridCol w="2292350"/>
                <a:gridCol w="1548130"/>
              </a:tblGrid>
              <a:tr h="934720">
                <a:tc gridSpan="6"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000"/>
                        <a:t>大盘状态</a:t>
                      </a:r>
                      <a:r>
                        <a:rPr lang="en-US" altLang="zh-CN" sz="3000"/>
                        <a:t>.</a:t>
                      </a:r>
                      <a:r>
                        <a:rPr lang="zh-CN" altLang="en-US" sz="3000"/>
                        <a:t>应对策略</a:t>
                      </a:r>
                      <a:endParaRPr lang="zh-CN" altLang="en-US" sz="300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1882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大盘状态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神奇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K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中期生命线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神奇色阶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MACD</a:t>
                      </a:r>
                      <a:endParaRPr lang="en-US" altLang="zh-CN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应对策略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891540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上站（红）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前三阶红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四阶全红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金叉（红柱延长）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积极参与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8295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震荡周期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红色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未跌破（红）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阶红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金叉（红柱缩短）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合理控仓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  <a:tr h="799465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下行周期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绿色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下方（绿）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短期</a:t>
                      </a:r>
                      <a:r>
                        <a:rPr lang="en-US" altLang="zh-CN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1</a:t>
                      </a: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  <a:cs typeface="思源黑体 CN Heavy" panose="020B0A00000000000000" charset="-122"/>
                        </a:rPr>
                        <a:t>阶绿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  <a:cs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死叉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200">
                          <a:latin typeface="思源黑体 CN Heavy" panose="020B0A00000000000000" charset="-122"/>
                          <a:ea typeface="思源黑体 CN Heavy" panose="020B0A00000000000000" charset="-122"/>
                        </a:rPr>
                        <a:t>谨慎观望</a:t>
                      </a:r>
                      <a:endParaRPr lang="zh-CN" altLang="en-US" sz="2200">
                        <a:latin typeface="思源黑体 CN Heavy" panose="020B0A00000000000000" charset="-122"/>
                        <a:ea typeface="思源黑体 CN Heavy" panose="020B0A00000000000000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量的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八阶律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63290" y="892175"/>
            <a:ext cx="5266055" cy="5341620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状态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09085" y="4808220"/>
            <a:ext cx="5634355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中线上攻快速上移、上证指数震荡</a:t>
            </a:r>
            <a:r>
              <a:rPr lang="zh-CN" altLang="en-US" sz="2000"/>
              <a:t>上下两难</a:t>
            </a:r>
            <a:endParaRPr lang="zh-CN" altLang="en-US" sz="2000"/>
          </a:p>
          <a:p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" y="1069975"/>
            <a:ext cx="6129655" cy="34366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40" y="1184275"/>
            <a:ext cx="5452745" cy="3208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战法：控盘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0275" y="5864860"/>
            <a:ext cx="4281805" cy="640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神奇控盘：四红</a:t>
            </a:r>
            <a:r>
              <a:rPr lang="en-US" altLang="zh-CN" sz="2000"/>
              <a:t>+</a:t>
            </a:r>
            <a:r>
              <a:rPr lang="zh-CN" altLang="en-US" sz="2000"/>
              <a:t>控盘</a:t>
            </a:r>
            <a:r>
              <a:rPr lang="en-US" altLang="zh-CN" sz="2000"/>
              <a:t>+</a:t>
            </a:r>
            <a:r>
              <a:rPr lang="zh-CN" altLang="en-US" sz="2000"/>
              <a:t>买卖点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768350"/>
            <a:ext cx="8497570" cy="4929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抱团：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控盘趋势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6760" y="5657850"/>
            <a:ext cx="4233545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神奇色阶好</a:t>
            </a:r>
            <a:r>
              <a:rPr lang="en-US" altLang="zh-CN" sz="2000"/>
              <a:t>+</a:t>
            </a:r>
            <a:r>
              <a:rPr lang="zh-CN" altLang="en-US" sz="2000"/>
              <a:t>控盘好</a:t>
            </a:r>
            <a:r>
              <a:rPr lang="en-US" altLang="zh-CN" sz="2000"/>
              <a:t>+</a:t>
            </a:r>
            <a:r>
              <a:rPr lang="zh-CN" altLang="en-US" sz="2000"/>
              <a:t>基本面</a:t>
            </a:r>
            <a:r>
              <a:rPr lang="zh-CN" altLang="en-US" sz="2000"/>
              <a:t>好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844550"/>
            <a:ext cx="8495030" cy="4813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66240" y="953770"/>
            <a:ext cx="4233545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仅作案例讲解，不构成买卖建议</a:t>
            </a:r>
            <a:r>
              <a:rPr lang="zh-CN" altLang="en-US" sz="2000"/>
              <a:t>！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控盘自带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防御性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11680" y="4385310"/>
            <a:ext cx="1111885" cy="669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无</a:t>
            </a:r>
            <a:r>
              <a:rPr lang="zh-CN" altLang="en-US" sz="2000"/>
              <a:t>控盘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1146175"/>
            <a:ext cx="5739130" cy="3239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5" y="1146175"/>
            <a:ext cx="5876290" cy="3239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846820" y="4463415"/>
            <a:ext cx="1111885" cy="669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/>
              <a:t>高控盘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4398010" y="768350"/>
            <a:ext cx="4233545" cy="650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仅作案例讲解，不构成买卖建议</a:t>
            </a:r>
            <a:r>
              <a:rPr lang="zh-CN" altLang="en-US" sz="2000"/>
              <a:t>！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PP_MARK_KEY" val="34a5c737-2527-451b-a6cc-313a70f4ce21"/>
  <p:tag name="COMMONDATA" val="eyJoZGlkIjoiNTFmYTliYTIyYWM1N2UzNDc1MDg1MjNkMDFmYjQxZW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TABLE_BEAUTIFY" val="smartTable{ff40530e-4194-423b-b95d-8966d4381768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#wm#"/>
  <p:tag name="TABLE_ENDDRAG_ORIGIN_RECT" val="702*383"/>
  <p:tag name="TABLE_ENDDRAG_RECT" val="119*71*702*383"/>
</p:tagLst>
</file>

<file path=ppt/tags/tag49.xml><?xml version="1.0" encoding="utf-8"?>
<p:tagLst xmlns:p="http://schemas.openxmlformats.org/presentationml/2006/main">
  <p:tag name="KSO_WM_UNIT_TABLE_BEAUTIFY" val="smartTable{3dfd1e6e-2edb-40f6-904d-7f66f4de339f}"/>
  <p:tag name="TABLE_SKINIDX" val="2"/>
  <p:tag name="TABLE_ENCOLOR" val="#FFFFFF"/>
  <p:tag name="KSO_WM_UNIT_VALUE" val="1309*2531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  <p:tag name="TABLE_ENDDRAG_ORIGIN_RECT" val="702*383"/>
  <p:tag name="TABLE_ENDDRAG_RECT" val="119*71*702*383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ABLE_ENDDRAG_ORIGIN_RECT" val="769*346"/>
  <p:tag name="TABLE_ENDDRAG_RECT" val="99*101*769*34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WPS 演示</Application>
  <PresentationFormat>宽屏</PresentationFormat>
  <Paragraphs>251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CN Normal</vt:lpstr>
      <vt:lpstr>思源黑体 CN Heavy</vt:lpstr>
      <vt:lpstr>微软雅黑</vt:lpstr>
      <vt:lpstr>Arial Unicode MS</vt:lpstr>
      <vt:lpstr>Calibri</vt:lpstr>
      <vt:lpstr>思源黑体 CN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</cp:lastModifiedBy>
  <cp:revision>249</cp:revision>
  <dcterms:created xsi:type="dcterms:W3CDTF">2019-06-19T02:08:00Z</dcterms:created>
  <dcterms:modified xsi:type="dcterms:W3CDTF">2025-05-30T05:36:18Z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1AD5D797B13648A2958FC4A66325288A_13</vt:lpwstr>
  </property>
</Properties>
</file>