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9" r:id="rId3"/>
    <p:sldId id="260" r:id="rId4"/>
    <p:sldId id="329" r:id="rId5"/>
    <p:sldId id="333" r:id="rId6"/>
    <p:sldId id="337" r:id="rId7"/>
    <p:sldId id="341" r:id="rId8"/>
    <p:sldId id="346" r:id="rId9"/>
    <p:sldId id="355" r:id="rId10"/>
    <p:sldId id="353" r:id="rId11"/>
    <p:sldId id="354" r:id="rId12"/>
    <p:sldId id="348" r:id="rId13"/>
    <p:sldId id="352" r:id="rId14"/>
    <p:sldId id="278" r:id="rId15"/>
    <p:sldId id="326" r:id="rId16"/>
    <p:sldId id="277" r:id="rId17"/>
    <p:sldId id="325" r:id="rId18"/>
    <p:sldId id="335" r:id="rId19"/>
    <p:sldId id="336" r:id="rId20"/>
    <p:sldId id="332" r:id="rId21"/>
    <p:sldId id="331" r:id="rId22"/>
    <p:sldId id="345" r:id="rId23"/>
    <p:sldId id="330" r:id="rId24"/>
    <p:sldId id="350" r:id="rId25"/>
    <p:sldId id="276" r:id="rId26"/>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6" userDrawn="1">
          <p15:clr>
            <a:srgbClr val="A4A3A4"/>
          </p15:clr>
        </p15:guide>
        <p15:guide id="2" pos="38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96"/>
        <p:guide pos="3839"/>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gs" Target="tags/tag143.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65.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4" Type="http://schemas.openxmlformats.org/officeDocument/2006/relationships/slideLayout" Target="../slideLayouts/slideLayout2.xml"/><Relationship Id="rId23" Type="http://schemas.openxmlformats.org/officeDocument/2006/relationships/tags" Target="../tags/tag87.xml"/><Relationship Id="rId22" Type="http://schemas.openxmlformats.org/officeDocument/2006/relationships/image" Target="../media/image18.png"/><Relationship Id="rId21" Type="http://schemas.openxmlformats.org/officeDocument/2006/relationships/tags" Target="../tags/tag86.xml"/><Relationship Id="rId20" Type="http://schemas.openxmlformats.org/officeDocument/2006/relationships/tags" Target="../tags/tag85.xml"/><Relationship Id="rId2" Type="http://schemas.openxmlformats.org/officeDocument/2006/relationships/tags" Target="../tags/tag67.xml"/><Relationship Id="rId19" Type="http://schemas.openxmlformats.org/officeDocument/2006/relationships/tags" Target="../tags/tag84.xml"/><Relationship Id="rId18" Type="http://schemas.openxmlformats.org/officeDocument/2006/relationships/tags" Target="../tags/tag83.xml"/><Relationship Id="rId17" Type="http://schemas.openxmlformats.org/officeDocument/2006/relationships/tags" Target="../tags/tag82.xml"/><Relationship Id="rId16" Type="http://schemas.openxmlformats.org/officeDocument/2006/relationships/tags" Target="../tags/tag81.xml"/><Relationship Id="rId15" Type="http://schemas.openxmlformats.org/officeDocument/2006/relationships/tags" Target="../tags/tag80.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6.xml"/></Relationships>
</file>

<file path=ppt/slides/_rels/slide12.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6" Type="http://schemas.openxmlformats.org/officeDocument/2006/relationships/slideLayout" Target="../slideLayouts/slideLayout2.xml"/><Relationship Id="rId15" Type="http://schemas.openxmlformats.org/officeDocument/2006/relationships/tags" Target="../tags/tag102.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tags" Target="../tags/tag88.xml"/></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09.xml"/><Relationship Id="rId7" Type="http://schemas.openxmlformats.org/officeDocument/2006/relationships/tags" Target="../tags/tag108.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image" Target="../media/image19.png"/><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image" Target="../media/image20.png"/><Relationship Id="rId2" Type="http://schemas.openxmlformats.org/officeDocument/2006/relationships/tags" Target="../tags/tag111.xml"/><Relationship Id="rId1" Type="http://schemas.openxmlformats.org/officeDocument/2006/relationships/tags" Target="../tags/tag110.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18.xml"/><Relationship Id="rId4" Type="http://schemas.openxmlformats.org/officeDocument/2006/relationships/image" Target="../media/image21.png"/><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0.xml"/><Relationship Id="rId1" Type="http://schemas.openxmlformats.org/officeDocument/2006/relationships/tags" Target="../tags/tag119.xml"/></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4.xml"/><Relationship Id="rId5" Type="http://schemas.openxmlformats.org/officeDocument/2006/relationships/image" Target="../media/image23.png"/><Relationship Id="rId4" Type="http://schemas.openxmlformats.org/officeDocument/2006/relationships/tags" Target="../tags/tag123.xml"/><Relationship Id="rId3" Type="http://schemas.openxmlformats.org/officeDocument/2006/relationships/image" Target="../media/image22.png"/><Relationship Id="rId2" Type="http://schemas.openxmlformats.org/officeDocument/2006/relationships/tags" Target="../tags/tag122.xml"/><Relationship Id="rId1" Type="http://schemas.openxmlformats.org/officeDocument/2006/relationships/tags" Target="../tags/tag121.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8.xml"/><Relationship Id="rId5" Type="http://schemas.openxmlformats.org/officeDocument/2006/relationships/image" Target="../media/image25.png"/><Relationship Id="rId4" Type="http://schemas.openxmlformats.org/officeDocument/2006/relationships/tags" Target="../tags/tag127.xml"/><Relationship Id="rId3" Type="http://schemas.openxmlformats.org/officeDocument/2006/relationships/image" Target="../media/image24.png"/><Relationship Id="rId2" Type="http://schemas.openxmlformats.org/officeDocument/2006/relationships/tags" Target="../tags/tag126.xml"/><Relationship Id="rId1" Type="http://schemas.openxmlformats.org/officeDocument/2006/relationships/tags" Target="../tags/tag12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0.xml"/><Relationship Id="rId1" Type="http://schemas.openxmlformats.org/officeDocument/2006/relationships/tags" Target="../tags/tag129.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2.xml"/><Relationship Id="rId1" Type="http://schemas.openxmlformats.org/officeDocument/2006/relationships/tags" Target="../tags/tag131.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4.xml"/><Relationship Id="rId2" Type="http://schemas.openxmlformats.org/officeDocument/2006/relationships/image" Target="../media/image26.png"/><Relationship Id="rId1" Type="http://schemas.openxmlformats.org/officeDocument/2006/relationships/tags" Target="../tags/tag133.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6.xml"/><Relationship Id="rId2" Type="http://schemas.openxmlformats.org/officeDocument/2006/relationships/image" Target="../media/image27.png"/><Relationship Id="rId1" Type="http://schemas.openxmlformats.org/officeDocument/2006/relationships/tags" Target="../tags/tag135.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8.xml"/><Relationship Id="rId2" Type="http://schemas.openxmlformats.org/officeDocument/2006/relationships/image" Target="../media/image28.png"/><Relationship Id="rId1" Type="http://schemas.openxmlformats.org/officeDocument/2006/relationships/tags" Target="../tags/tag137.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2.xml"/><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3.xml"/><Relationship Id="rId3" Type="http://schemas.openxmlformats.org/officeDocument/2006/relationships/image" Target="../media/image6.png"/><Relationship Id="rId2" Type="http://schemas.openxmlformats.org/officeDocument/2006/relationships/tags" Target="../tags/tag52.xml"/><Relationship Id="rId1" Type="http://schemas.openxmlformats.org/officeDocument/2006/relationships/tags" Target="../tags/tag51.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5.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tags" Target="../tags/tag54.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7.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6.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9.xml"/><Relationship Id="rId2" Type="http://schemas.openxmlformats.org/officeDocument/2006/relationships/image" Target="../media/image12.png"/><Relationship Id="rId1" Type="http://schemas.openxmlformats.org/officeDocument/2006/relationships/tags" Target="../tags/tag58.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1.xml"/><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3.xml"/><Relationship Id="rId2" Type="http://schemas.openxmlformats.org/officeDocument/2006/relationships/image" Target="../media/image14.png"/><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041650" y="3896360"/>
            <a:ext cx="6108700" cy="337185"/>
            <a:chOff x="4585" y="6136"/>
            <a:chExt cx="9620" cy="531"/>
          </a:xfrm>
        </p:grpSpPr>
        <p:sp>
          <p:nvSpPr>
            <p:cNvPr id="12" name="文本框 11"/>
            <p:cNvSpPr txBox="1"/>
            <p:nvPr>
              <p:custDataLst>
                <p:tags r:id="rId3"/>
              </p:custDataLst>
            </p:nvPr>
          </p:nvSpPr>
          <p:spPr>
            <a:xfrm>
              <a:off x="9547"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短线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热点</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4803140" y="5948045"/>
            <a:ext cx="3609975" cy="640080"/>
          </a:xfrm>
          <a:prstGeom prst="rect">
            <a:avLst/>
          </a:prstGeom>
          <a:noFill/>
        </p:spPr>
        <p:txBody>
          <a:bodyPr wrap="square" rtlCol="0">
            <a:noAutofit/>
          </a:bodyPr>
          <a:p>
            <a:r>
              <a:rPr lang="zh-CN" altLang="en-US" sz="2000"/>
              <a:t>逻辑</a:t>
            </a:r>
            <a:r>
              <a:rPr lang="en-US" altLang="zh-CN" sz="2000"/>
              <a:t>+</a:t>
            </a:r>
            <a:r>
              <a:rPr lang="zh-CN" altLang="en-US" sz="2000"/>
              <a:t>趋势</a:t>
            </a:r>
            <a:r>
              <a:rPr lang="en-US" altLang="zh-CN" sz="2000"/>
              <a:t>+</a:t>
            </a:r>
            <a:r>
              <a:rPr lang="zh-CN" altLang="en-US" sz="2000"/>
              <a:t>资金</a:t>
            </a:r>
            <a:r>
              <a:rPr lang="en-US" altLang="zh-CN" sz="2000"/>
              <a:t>+</a:t>
            </a:r>
            <a:r>
              <a:rPr lang="zh-CN" altLang="en-US" sz="2000"/>
              <a:t>买卖点</a:t>
            </a:r>
            <a:endParaRPr lang="zh-CN" altLang="en-US" sz="2000"/>
          </a:p>
        </p:txBody>
      </p:sp>
      <p:pic>
        <p:nvPicPr>
          <p:cNvPr id="2" name="图片 1"/>
          <p:cNvPicPr>
            <a:picLocks noChangeAspect="1"/>
          </p:cNvPicPr>
          <p:nvPr/>
        </p:nvPicPr>
        <p:blipFill>
          <a:blip r:embed="rId2"/>
          <a:stretch>
            <a:fillRect/>
          </a:stretch>
        </p:blipFill>
        <p:spPr>
          <a:xfrm>
            <a:off x="291465" y="840740"/>
            <a:ext cx="3993515" cy="4964430"/>
          </a:xfrm>
          <a:prstGeom prst="rect">
            <a:avLst/>
          </a:prstGeom>
        </p:spPr>
      </p:pic>
      <p:pic>
        <p:nvPicPr>
          <p:cNvPr id="5" name="图片 4"/>
          <p:cNvPicPr>
            <a:picLocks noChangeAspect="1"/>
          </p:cNvPicPr>
          <p:nvPr/>
        </p:nvPicPr>
        <p:blipFill>
          <a:blip r:embed="rId3"/>
          <a:stretch>
            <a:fillRect/>
          </a:stretch>
        </p:blipFill>
        <p:spPr>
          <a:xfrm>
            <a:off x="4444365" y="768350"/>
            <a:ext cx="3495040" cy="5036185"/>
          </a:xfrm>
          <a:prstGeom prst="rect">
            <a:avLst/>
          </a:prstGeom>
        </p:spPr>
      </p:pic>
      <p:pic>
        <p:nvPicPr>
          <p:cNvPr id="6" name="图片 5"/>
          <p:cNvPicPr>
            <a:picLocks noChangeAspect="1"/>
          </p:cNvPicPr>
          <p:nvPr/>
        </p:nvPicPr>
        <p:blipFill>
          <a:blip r:embed="rId4"/>
          <a:stretch>
            <a:fillRect/>
          </a:stretch>
        </p:blipFill>
        <p:spPr>
          <a:xfrm>
            <a:off x="8136890" y="768350"/>
            <a:ext cx="3779520" cy="5036820"/>
          </a:xfrm>
          <a:prstGeom prst="rect">
            <a:avLst/>
          </a:prstGeom>
        </p:spPr>
      </p:pic>
    </p:spTree>
    <p:custDataLst>
      <p:tags r:id="rId5"/>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618</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限时补贴</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大行动</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328420" y="768350"/>
            <a:ext cx="9883775" cy="5557520"/>
          </a:xfrm>
          <a:prstGeom prst="rect">
            <a:avLst/>
          </a:prstGeom>
        </p:spPr>
      </p:pic>
    </p:spTree>
    <p:custDataLst>
      <p:tags r:id="rId3"/>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618</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限时补贴</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大行动</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1259840" y="768350"/>
            <a:ext cx="9863455" cy="5546725"/>
          </a:xfrm>
          <a:prstGeom prst="rect">
            <a:avLst/>
          </a:prstGeom>
        </p:spPr>
      </p:pic>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神奇战法分析</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aphicFrame>
        <p:nvGraphicFramePr>
          <p:cNvPr id="5" name="表格 4"/>
          <p:cNvGraphicFramePr/>
          <p:nvPr>
            <p:custDataLst>
              <p:tags r:id="rId2"/>
            </p:custDataLst>
          </p:nvPr>
        </p:nvGraphicFramePr>
        <p:xfrm>
          <a:off x="1755140" y="1073785"/>
          <a:ext cx="8924290" cy="4871085"/>
        </p:xfrm>
        <a:graphic>
          <a:graphicData uri="http://schemas.openxmlformats.org/drawingml/2006/table">
            <a:tbl>
              <a:tblPr>
                <a:tableStyleId>{E8B1032C-EA38-4F05-BA0D-38AFFFC7BED3}</a:tableStyleId>
              </a:tblPr>
              <a:tblGrid>
                <a:gridCol w="4334510"/>
                <a:gridCol w="4589780"/>
              </a:tblGrid>
              <a:tr h="704215">
                <a:tc gridSpan="2">
                  <a:txBody>
                    <a:bodyPr/>
                    <a:p>
                      <a:pPr lvl="0" indent="0" algn="ctr" eaLnBrk="0" hangingPunct="0">
                        <a:lnSpc>
                          <a:spcPct val="120000"/>
                        </a:lnSpc>
                        <a:spcBef>
                          <a:spcPts val="0"/>
                        </a:spcBef>
                        <a:spcAft>
                          <a:spcPts val="0"/>
                        </a:spcAft>
                        <a:buNone/>
                      </a:pPr>
                      <a:r>
                        <a:rPr lang="zh-CN" altLang="en-US" sz="2800" b="1" spc="130" dirty="0">
                          <a:solidFill>
                            <a:schemeClr val="bg1"/>
                          </a:solidFill>
                          <a:uFillTx/>
                          <a:latin typeface="思源黑体 CN Heavy" panose="020B0A00000000000000" charset="-122"/>
                          <a:ea typeface="思源黑体 CN Heavy" panose="020B0A00000000000000" charset="-122"/>
                        </a:rPr>
                        <a:t>分析体系</a:t>
                      </a:r>
                      <a:endParaRPr lang="zh-CN" altLang="en-US" sz="2800" b="1" spc="13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hMerge="1">
                  <a:tcPr marL="82917" marR="82917" marT="41458" marB="41458"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9525">
                      <a:solidFill>
                        <a:schemeClr val="tx1">
                          <a:lumMod val="95000"/>
                          <a:lumOff val="5000"/>
                        </a:schemeClr>
                      </a:solidFill>
                      <a:prstDash val="solid"/>
                    </a:lnT>
                    <a:lnB w="9525">
                      <a:solidFill>
                        <a:srgbClr val="B28E4E"/>
                      </a:solidFill>
                      <a:prstDash val="dash"/>
                    </a:lnB>
                    <a:lnTlToBr>
                      <a:noFill/>
                    </a:lnTlToBr>
                    <a:lnBlToTr>
                      <a:noFill/>
                    </a:lnBlToTr>
                    <a:solidFill>
                      <a:srgbClr val="9999FF"/>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大盘分析</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lvl="0" indent="0" algn="ctr" eaLnBrk="0" fontAlgn="auto" hangingPunct="0">
                        <a:lnSpc>
                          <a:spcPct val="120000"/>
                        </a:lnSpc>
                        <a:spcBef>
                          <a:spcPts val="0"/>
                        </a:spcBef>
                        <a:spcAft>
                          <a:spcPts val="0"/>
                        </a:spcAft>
                        <a:buNone/>
                      </a:pPr>
                      <a:r>
                        <a:rPr lang="zh-CN" altLang="en-US" sz="2000" b="1" spc="120" dirty="0">
                          <a:solidFill>
                            <a:schemeClr val="tx1"/>
                          </a:solidFill>
                          <a:uFillTx/>
                          <a:latin typeface="思源黑体 CN Heavy" panose="020B0A00000000000000" charset="-122"/>
                          <a:ea typeface="思源黑体 CN Heavy" panose="020B0A00000000000000" charset="-122"/>
                        </a:rPr>
                        <a:t>明晰趋势，控制仓位</a:t>
                      </a:r>
                      <a:endParaRPr lang="zh-CN" altLang="en-US" sz="2000" b="1" spc="120" dirty="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资金流分析（赛道、行业）</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lvl="0" indent="0" algn="ctr" eaLnBrk="0" fontAlgn="auto" hangingPunct="0">
                        <a:lnSpc>
                          <a:spcPct val="120000"/>
                        </a:lnSpc>
                        <a:spcBef>
                          <a:spcPts val="0"/>
                        </a:spcBef>
                        <a:spcAft>
                          <a:spcPts val="0"/>
                        </a:spcAft>
                        <a:buNone/>
                      </a:pPr>
                      <a:r>
                        <a:rPr lang="zh-CN" altLang="en-US" sz="2000" b="1" spc="60" dirty="0">
                          <a:solidFill>
                            <a:schemeClr val="tx1"/>
                          </a:solidFill>
                          <a:uFillTx/>
                          <a:latin typeface="思源黑体 CN Heavy" panose="020B0A00000000000000" charset="-122"/>
                          <a:ea typeface="思源黑体 CN Heavy" panose="020B0A00000000000000" charset="-122"/>
                        </a:rPr>
                        <a:t>找到好的方向</a:t>
                      </a:r>
                      <a:endParaRPr lang="zh-CN" altLang="en-US" sz="2000" b="1" spc="60" dirty="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个股技术分析</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indent="0" algn="ctr" fontAlgn="auto">
                        <a:lnSpc>
                          <a:spcPct val="120000"/>
                        </a:lnSpc>
                        <a:spcBef>
                          <a:spcPts val="0"/>
                        </a:spcBef>
                        <a:spcAft>
                          <a:spcPts val="0"/>
                        </a:spcAft>
                        <a:buNone/>
                      </a:pPr>
                      <a:r>
                        <a:rPr lang="zh-CN" altLang="en-US" sz="2000" b="1" spc="60">
                          <a:solidFill>
                            <a:schemeClr val="tx1"/>
                          </a:solidFill>
                          <a:uFillTx/>
                          <a:latin typeface="思源黑体 CN Heavy" panose="020B0A00000000000000" charset="-122"/>
                          <a:ea typeface="思源黑体 CN Heavy" panose="020B0A00000000000000" charset="-122"/>
                        </a:rPr>
                        <a:t>判断买点与卖点</a:t>
                      </a:r>
                      <a:endParaRPr lang="zh-CN" altLang="en-US" sz="2000" b="1" spc="6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表格 7"/>
          <p:cNvGraphicFramePr/>
          <p:nvPr>
            <p:custDataLst>
              <p:tags r:id="rId3"/>
            </p:custDataLst>
          </p:nvPr>
        </p:nvGraphicFramePr>
        <p:xfrm>
          <a:off x="1758950" y="3590925"/>
          <a:ext cx="8924290" cy="4871085"/>
        </p:xfrm>
        <a:graphic>
          <a:graphicData uri="http://schemas.openxmlformats.org/drawingml/2006/table">
            <a:tbl>
              <a:tblPr>
                <a:tableStyleId>{E8B1032C-EA38-4F05-BA0D-38AFFFC7BED3}</a:tableStyleId>
              </a:tblPr>
              <a:tblGrid>
                <a:gridCol w="4334510"/>
                <a:gridCol w="4589780"/>
              </a:tblGrid>
              <a:tr h="704215">
                <a:tc gridSpan="2">
                  <a:txBody>
                    <a:bodyPr/>
                    <a:p>
                      <a:pPr lvl="0" indent="0" algn="ctr" eaLnBrk="0" hangingPunct="0">
                        <a:lnSpc>
                          <a:spcPct val="120000"/>
                        </a:lnSpc>
                        <a:spcBef>
                          <a:spcPts val="0"/>
                        </a:spcBef>
                        <a:spcAft>
                          <a:spcPts val="0"/>
                        </a:spcAft>
                        <a:buNone/>
                      </a:pPr>
                      <a:r>
                        <a:rPr lang="zh-CN" altLang="en-US" sz="2800" b="1" spc="130" dirty="0">
                          <a:solidFill>
                            <a:schemeClr val="bg1"/>
                          </a:solidFill>
                          <a:uFillTx/>
                          <a:latin typeface="思源黑体 CN Heavy" panose="020B0A00000000000000" charset="-122"/>
                          <a:ea typeface="思源黑体 CN Heavy" panose="020B0A00000000000000" charset="-122"/>
                        </a:rPr>
                        <a:t>投资体系</a:t>
                      </a:r>
                      <a:endParaRPr lang="zh-CN" altLang="en-US" sz="2800" b="1" spc="13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hMerge="1">
                  <a:tcPr marL="82917" marR="82917" marT="41458" marB="41458"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9525">
                      <a:solidFill>
                        <a:schemeClr val="tx1">
                          <a:lumMod val="95000"/>
                          <a:lumOff val="5000"/>
                        </a:schemeClr>
                      </a:solidFill>
                      <a:prstDash val="solid"/>
                    </a:lnT>
                    <a:lnB w="9525">
                      <a:solidFill>
                        <a:srgbClr val="B28E4E"/>
                      </a:solidFill>
                      <a:prstDash val="dash"/>
                    </a:lnB>
                    <a:lnTlToBr>
                      <a:noFill/>
                    </a:lnTlToBr>
                    <a:lnBlToTr>
                      <a:noFill/>
                    </a:lnBlToTr>
                    <a:solidFill>
                      <a:srgbClr val="9999FF"/>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自身整体仓位</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lvl="0" indent="0" algn="ctr" eaLnBrk="0" fontAlgn="auto" hangingPunct="0">
                        <a:lnSpc>
                          <a:spcPct val="120000"/>
                        </a:lnSpc>
                        <a:spcBef>
                          <a:spcPts val="0"/>
                        </a:spcBef>
                        <a:spcAft>
                          <a:spcPts val="0"/>
                        </a:spcAft>
                        <a:buNone/>
                      </a:pPr>
                      <a:r>
                        <a:rPr lang="zh-CN" altLang="en-US" sz="2000" b="1" spc="120" dirty="0">
                          <a:solidFill>
                            <a:schemeClr val="tx1"/>
                          </a:solidFill>
                          <a:uFillTx/>
                          <a:latin typeface="思源黑体 CN Heavy" panose="020B0A00000000000000" charset="-122"/>
                          <a:ea typeface="思源黑体 CN Heavy" panose="020B0A00000000000000" charset="-122"/>
                        </a:rPr>
                        <a:t>不超适配仓位</a:t>
                      </a:r>
                      <a:endParaRPr lang="zh-CN" altLang="en-US" sz="2000" b="1" spc="120" dirty="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风险承受能力</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lvl="0" indent="0" algn="ctr" eaLnBrk="0" fontAlgn="auto" hangingPunct="0">
                        <a:lnSpc>
                          <a:spcPct val="120000"/>
                        </a:lnSpc>
                        <a:spcBef>
                          <a:spcPts val="0"/>
                        </a:spcBef>
                        <a:spcAft>
                          <a:spcPts val="0"/>
                        </a:spcAft>
                        <a:buNone/>
                      </a:pPr>
                      <a:r>
                        <a:rPr lang="zh-CN" altLang="en-US" sz="2000" b="1" spc="60" dirty="0">
                          <a:solidFill>
                            <a:schemeClr val="tx1"/>
                          </a:solidFill>
                          <a:uFillTx/>
                          <a:latin typeface="思源黑体 CN Heavy" panose="020B0A00000000000000" charset="-122"/>
                          <a:ea typeface="思源黑体 CN Heavy" panose="020B0A00000000000000" charset="-122"/>
                        </a:rPr>
                        <a:t>家里没矿就消停点</a:t>
                      </a:r>
                      <a:endParaRPr lang="zh-CN" altLang="en-US" sz="2000" b="1" spc="60" dirty="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股票管理</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indent="0" algn="ctr" fontAlgn="auto">
                        <a:lnSpc>
                          <a:spcPct val="120000"/>
                        </a:lnSpc>
                        <a:spcBef>
                          <a:spcPts val="0"/>
                        </a:spcBef>
                        <a:spcAft>
                          <a:spcPts val="0"/>
                        </a:spcAft>
                        <a:buNone/>
                      </a:pPr>
                      <a:r>
                        <a:rPr lang="en-US" altLang="zh-CN" sz="2000" b="1">
                          <a:sym typeface="+mn-ea"/>
                        </a:rPr>
                        <a:t>0</a:t>
                      </a:r>
                      <a:r>
                        <a:rPr lang="zh-CN" altLang="en-US" sz="2000" b="1">
                          <a:sym typeface="+mn-ea"/>
                        </a:rPr>
                        <a:t>成本底仓，滚动操作！</a:t>
                      </a:r>
                      <a:endParaRPr lang="zh-CN" altLang="en-US" sz="2000" b="1" spc="6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bl>
          </a:graphicData>
        </a:graphic>
      </p:graphicFrame>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2360930" y="5357495"/>
            <a:ext cx="8375015" cy="650240"/>
          </a:xfrm>
          <a:prstGeom prst="rect">
            <a:avLst/>
          </a:prstGeom>
          <a:noFill/>
        </p:spPr>
        <p:txBody>
          <a:bodyPr wrap="square" rtlCol="0">
            <a:noAutofit/>
          </a:bodyPr>
          <a:p>
            <a:r>
              <a:rPr lang="zh-CN" altLang="en-US" sz="2000"/>
              <a:t>上证指数：捕捞季节进入死叉绿柱区域，神奇色阶第一色阶到红绿</a:t>
            </a:r>
            <a:r>
              <a:rPr lang="zh-CN" altLang="en-US" sz="2000"/>
              <a:t>临界点</a:t>
            </a:r>
            <a:endParaRPr lang="zh-CN" altLang="en-US" sz="2000"/>
          </a:p>
          <a:p>
            <a:r>
              <a:rPr lang="zh-CN" altLang="en-US" sz="2000"/>
              <a:t>平均股价：流动资金绿，观察是否能延续红柱上行</a:t>
            </a:r>
            <a:r>
              <a:rPr lang="zh-CN" altLang="en-US" sz="2000"/>
              <a:t>趋势</a:t>
            </a:r>
            <a:endParaRPr lang="zh-CN" altLang="en-US" sz="2000"/>
          </a:p>
          <a:p>
            <a:r>
              <a:rPr lang="zh-CN" altLang="en-US" sz="2000"/>
              <a:t>大盘平均股价双死叉信号，控制仓位，无需担忧，节奏把握好</a:t>
            </a:r>
            <a:r>
              <a:rPr lang="zh-CN" altLang="en-US" sz="2000"/>
              <a:t>即可</a:t>
            </a:r>
            <a:endParaRPr lang="zh-CN" altLang="en-US" sz="2000"/>
          </a:p>
          <a:p>
            <a:endParaRPr lang="zh-CN" altLang="en-US" sz="2000"/>
          </a:p>
          <a:p>
            <a:endParaRPr lang="zh-CN" altLang="en-US" sz="2000"/>
          </a:p>
        </p:txBody>
      </p:sp>
      <p:pic>
        <p:nvPicPr>
          <p:cNvPr id="5" name="图片 4"/>
          <p:cNvPicPr>
            <a:picLocks noChangeAspect="1"/>
          </p:cNvPicPr>
          <p:nvPr/>
        </p:nvPicPr>
        <p:blipFill>
          <a:blip r:embed="rId2"/>
          <a:stretch>
            <a:fillRect/>
          </a:stretch>
        </p:blipFill>
        <p:spPr>
          <a:xfrm>
            <a:off x="1063625" y="866140"/>
            <a:ext cx="5257165" cy="4392930"/>
          </a:xfrm>
          <a:prstGeom prst="rect">
            <a:avLst/>
          </a:prstGeom>
        </p:spPr>
      </p:pic>
      <p:pic>
        <p:nvPicPr>
          <p:cNvPr id="7" name="图片 6"/>
          <p:cNvPicPr>
            <a:picLocks noChangeAspect="1"/>
          </p:cNvPicPr>
          <p:nvPr/>
        </p:nvPicPr>
        <p:blipFill>
          <a:blip r:embed="rId3"/>
          <a:stretch>
            <a:fillRect/>
          </a:stretch>
        </p:blipFill>
        <p:spPr>
          <a:xfrm>
            <a:off x="6388100" y="866775"/>
            <a:ext cx="4566285" cy="4392295"/>
          </a:xfrm>
          <a:prstGeom prst="rect">
            <a:avLst/>
          </a:prstGeom>
        </p:spPr>
      </p:pic>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风格</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1163955" y="768350"/>
            <a:ext cx="10316210" cy="1586230"/>
          </a:xfrm>
          <a:prstGeom prst="rect">
            <a:avLst/>
          </a:prstGeom>
        </p:spPr>
      </p:pic>
      <p:pic>
        <p:nvPicPr>
          <p:cNvPr id="6" name="图片 5"/>
          <p:cNvPicPr>
            <a:picLocks noChangeAspect="1"/>
          </p:cNvPicPr>
          <p:nvPr/>
        </p:nvPicPr>
        <p:blipFill>
          <a:blip r:embed="rId3"/>
          <a:stretch>
            <a:fillRect/>
          </a:stretch>
        </p:blipFill>
        <p:spPr>
          <a:xfrm>
            <a:off x="1163955" y="2437130"/>
            <a:ext cx="4093210" cy="3966210"/>
          </a:xfrm>
          <a:prstGeom prst="rect">
            <a:avLst/>
          </a:prstGeom>
        </p:spPr>
      </p:pic>
      <p:pic>
        <p:nvPicPr>
          <p:cNvPr id="8" name="图片 7"/>
          <p:cNvPicPr>
            <a:picLocks noChangeAspect="1"/>
          </p:cNvPicPr>
          <p:nvPr/>
        </p:nvPicPr>
        <p:blipFill>
          <a:blip r:embed="rId4"/>
          <a:stretch>
            <a:fillRect/>
          </a:stretch>
        </p:blipFill>
        <p:spPr>
          <a:xfrm>
            <a:off x="5364480" y="2437765"/>
            <a:ext cx="3665220" cy="3965575"/>
          </a:xfrm>
          <a:prstGeom prst="rect">
            <a:avLst/>
          </a:prstGeom>
        </p:spPr>
      </p:pic>
      <p:sp>
        <p:nvSpPr>
          <p:cNvPr id="9" name="文本框 8"/>
          <p:cNvSpPr txBox="1"/>
          <p:nvPr/>
        </p:nvSpPr>
        <p:spPr>
          <a:xfrm>
            <a:off x="9341485" y="3804920"/>
            <a:ext cx="2332990" cy="1339850"/>
          </a:xfrm>
          <a:prstGeom prst="rect">
            <a:avLst/>
          </a:prstGeom>
          <a:noFill/>
        </p:spPr>
        <p:txBody>
          <a:bodyPr wrap="square" rtlCol="0">
            <a:noAutofit/>
          </a:bodyPr>
          <a:p>
            <a:r>
              <a:rPr lang="zh-CN" altLang="en-US" sz="2000"/>
              <a:t>中线上攻数值走平向下趋势；短线上攻</a:t>
            </a:r>
            <a:r>
              <a:rPr lang="zh-CN" altLang="en-US" sz="2000"/>
              <a:t>有数值</a:t>
            </a:r>
            <a:r>
              <a:rPr lang="zh-CN" altLang="en-US" sz="2000"/>
              <a:t>增加苗头</a:t>
            </a:r>
            <a:endParaRPr lang="zh-CN" altLang="en-US" sz="2000"/>
          </a:p>
        </p:txBody>
      </p:sp>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短线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热点</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nvPicPr>
        <p:blipFill>
          <a:blip r:embed="rId2"/>
          <a:stretch>
            <a:fillRect/>
          </a:stretch>
        </p:blipFill>
        <p:spPr>
          <a:xfrm>
            <a:off x="529590" y="1127125"/>
            <a:ext cx="11325225" cy="4991100"/>
          </a:xfrm>
          <a:prstGeom prst="rect">
            <a:avLst/>
          </a:prstGeom>
        </p:spPr>
      </p:pic>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短线热点</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nvPicPr>
        <p:blipFill>
          <a:blip r:embed="rId2"/>
          <a:stretch>
            <a:fillRect/>
          </a:stretch>
        </p:blipFill>
        <p:spPr>
          <a:xfrm>
            <a:off x="962025" y="1033145"/>
            <a:ext cx="10267950" cy="4791075"/>
          </a:xfrm>
          <a:prstGeom prst="rect">
            <a:avLst/>
          </a:prstGeom>
        </p:spPr>
      </p:pic>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42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短线留意反复活跃的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主题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8" name="文本框 7"/>
          <p:cNvSpPr txBox="1"/>
          <p:nvPr/>
        </p:nvSpPr>
        <p:spPr>
          <a:xfrm>
            <a:off x="8271510" y="1576070"/>
            <a:ext cx="1743075" cy="650240"/>
          </a:xfrm>
          <a:prstGeom prst="rect">
            <a:avLst/>
          </a:prstGeom>
          <a:noFill/>
        </p:spPr>
        <p:txBody>
          <a:bodyPr wrap="square" rtlCol="0">
            <a:noAutofit/>
          </a:bodyPr>
          <a:p>
            <a:endParaRPr lang="zh-CN" altLang="en-US" sz="2000"/>
          </a:p>
        </p:txBody>
      </p:sp>
      <p:sp>
        <p:nvSpPr>
          <p:cNvPr id="9" name="文本框 8"/>
          <p:cNvSpPr txBox="1"/>
          <p:nvPr/>
        </p:nvSpPr>
        <p:spPr>
          <a:xfrm>
            <a:off x="8271510" y="2226310"/>
            <a:ext cx="3581400" cy="1955800"/>
          </a:xfrm>
          <a:prstGeom prst="rect">
            <a:avLst/>
          </a:prstGeom>
          <a:noFill/>
        </p:spPr>
        <p:txBody>
          <a:bodyPr wrap="square" rtlCol="0">
            <a:noAutofit/>
          </a:bodyPr>
          <a:p>
            <a:r>
              <a:rPr lang="en-US" altLang="zh-CN" sz="2000"/>
              <a:t>1</a:t>
            </a:r>
            <a:r>
              <a:rPr lang="zh-CN" altLang="en-US" sz="2000"/>
              <a:t>、主题持续性</a:t>
            </a:r>
            <a:r>
              <a:rPr lang="zh-CN" altLang="en-US" sz="2000"/>
              <a:t>好了</a:t>
            </a:r>
            <a:endParaRPr lang="zh-CN" altLang="en-US" sz="2000"/>
          </a:p>
          <a:p>
            <a:endParaRPr lang="zh-CN" altLang="en-US" sz="2000"/>
          </a:p>
          <a:p>
            <a:r>
              <a:rPr lang="en-US" altLang="zh-CN" sz="2000"/>
              <a:t>2</a:t>
            </a:r>
            <a:r>
              <a:rPr lang="zh-CN" altLang="en-US" sz="2000"/>
              <a:t>、</a:t>
            </a:r>
            <a:r>
              <a:rPr lang="zh-CN" altLang="en-US" sz="2000"/>
              <a:t>实战中观察主题指数与个股的趋势强度对比</a:t>
            </a:r>
            <a:r>
              <a:rPr lang="zh-CN" altLang="en-US" sz="2000"/>
              <a:t>情况</a:t>
            </a:r>
            <a:endParaRPr lang="zh-CN" altLang="en-US" sz="2000"/>
          </a:p>
        </p:txBody>
      </p:sp>
      <p:pic>
        <p:nvPicPr>
          <p:cNvPr id="3" name="图片 2"/>
          <p:cNvPicPr>
            <a:picLocks noChangeAspect="1"/>
          </p:cNvPicPr>
          <p:nvPr/>
        </p:nvPicPr>
        <p:blipFill>
          <a:blip r:embed="rId2"/>
          <a:stretch>
            <a:fillRect/>
          </a:stretch>
        </p:blipFill>
        <p:spPr>
          <a:xfrm>
            <a:off x="612140" y="768350"/>
            <a:ext cx="7428230" cy="5032375"/>
          </a:xfrm>
          <a:prstGeom prst="rect">
            <a:avLst/>
          </a:prstGeom>
        </p:spPr>
      </p:pic>
    </p:spTree>
    <p:custDataLst>
      <p:tags r:id="rId3"/>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101.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102.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wm#"/>
  <p:tag name="KSO_WM_TEMPLATE_CATEGORY" val="custom"/>
  <p:tag name="KSO_WM_TEMPLATE_INDEX" val="20205081"/>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wm#"/>
  <p:tag name="KSO_WM_TEMPLATE_CATEGORY" val="custom"/>
  <p:tag name="KSO_WM_TEMPLATE_INDEX" val="20205081"/>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TEMPLATE_CATEGORY" val="custom"/>
  <p:tag name="KSO_WM_TEMPLATE_INDEX" val="20205081"/>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wm#"/>
  <p:tag name="KSO_WM_TEMPLATE_CATEGORY" val="custom"/>
  <p:tag name="KSO_WM_TEMPLATE_INDEX" val="20205081"/>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wm#"/>
  <p:tag name="KSO_WM_TEMPLATE_CATEGORY" val="custom"/>
  <p:tag name="KSO_WM_TEMPLATE_INDEX" val="20205081"/>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wm#"/>
  <p:tag name="KSO_WM_TEMPLATE_CATEGORY" val="custom"/>
  <p:tag name="KSO_WM_TEMPLATE_INDEX" val="20205081"/>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wm#"/>
  <p:tag name="KSO_WM_TEMPLATE_CATEGORY" val="custom"/>
  <p:tag name="KSO_WM_TEMPLATE_INDEX" val="20205081"/>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wm#"/>
  <p:tag name="KSO_WM_TEMPLATE_CATEGORY" val="custom"/>
  <p:tag name="KSO_WM_TEMPLATE_INDEX" val="20205081"/>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wm#"/>
  <p:tag name="KSO_WM_TEMPLATE_CATEGORY" val="custom"/>
  <p:tag name="KSO_WM_TEMPLATE_INDEX" val="20205081"/>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UNIT_PLACING_PICTURE_USER_VIEWPORT" val="{&quot;height&quot;:1539,&quot;width&quot;:39003}"/>
  <p:tag name="KSO_WM_BEAUTIFY_FLAG" val=""/>
</p:tagLst>
</file>

<file path=ppt/tags/tag142.xml><?xml version="1.0" encoding="utf-8"?>
<p:tagLst xmlns:p="http://schemas.openxmlformats.org/presentationml/2006/main">
  <p:tag name="KSO_WM_BEAUTIFY_FLAG" val="#wm#"/>
  <p:tag name="KSO_WM_TEMPLATE_CATEGORY" val="custom"/>
  <p:tag name="KSO_WM_TEMPLATE_INDEX" val="20205081"/>
</p:tagLst>
</file>

<file path=ppt/tags/tag143.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UNIT_TABLE_BEAUTIFY" val="smartTable{ff40530e-4194-423b-b95d-8966d4381768}"/>
  <p:tag name="TABLE_SKINIDX" val="2"/>
  <p:tag name="TABLE_ENCOLOR" val="#FFFFFF"/>
  <p:tag name="KSO_WM_UNIT_VALUE" val="1309*2531"/>
  <p:tag name="KSO_WM_UNIT_HIGHLIGHT" val="0"/>
  <p:tag name="KSO_WM_UNIT_COMPATIBLE" val="0"/>
  <p:tag name="KSO_WM_UNIT_DIAGRAM_ISNUMVISUAL" val="0"/>
  <p:tag name="KSO_WM_UNIT_DIAGRAM_ISREFERUNIT" val="0"/>
  <p:tag name="KSO_WM_UNIT_TYPE" val="β"/>
  <p:tag name="KSO_WM_UNIT_INDEX" val="1"/>
  <p:tag name="KSO_WM_UNIT_ID" val="mixed20203806_1*β*1"/>
  <p:tag name="KSO_WM_TEMPLATE_CATEGORY" val="mixed"/>
  <p:tag name="KSO_WM_TEMPLATE_INDEX" val="20203806"/>
  <p:tag name="KSO_WM_UNIT_LAYERLEVEL" val="1"/>
  <p:tag name="KSO_WM_TAG_VERSION" val="1.0"/>
  <p:tag name="KSO_WM_BEAUTIFY_FLAG" val="#wm#"/>
  <p:tag name="TABLE_ENDDRAG_ORIGIN_RECT" val="702*383"/>
  <p:tag name="TABLE_ENDDRAG_RECT" val="119*71*702*383"/>
</p:tagLst>
</file>

<file path=ppt/tags/tag49.xml><?xml version="1.0" encoding="utf-8"?>
<p:tagLst xmlns:p="http://schemas.openxmlformats.org/presentationml/2006/main">
  <p:tag name="KSO_WM_UNIT_TABLE_BEAUTIFY" val="smartTable{3dfd1e6e-2edb-40f6-904d-7f66f4de339f}"/>
  <p:tag name="TABLE_SKINIDX" val="2"/>
  <p:tag name="TABLE_ENCOLOR" val="#FFFFFF"/>
  <p:tag name="KSO_WM_UNIT_VALUE" val="1309*2531"/>
  <p:tag name="KSO_WM_UNIT_HIGHLIGHT" val="0"/>
  <p:tag name="KSO_WM_UNIT_COMPATIBLE" val="0"/>
  <p:tag name="KSO_WM_UNIT_DIAGRAM_ISNUMVISUAL" val="0"/>
  <p:tag name="KSO_WM_UNIT_DIAGRAM_ISREFERUNIT" val="0"/>
  <p:tag name="KSO_WM_UNIT_TYPE" val="β"/>
  <p:tag name="KSO_WM_UNIT_INDEX" val="1"/>
  <p:tag name="KSO_WM_UNIT_ID" val="mixed20203806_1*β*1"/>
  <p:tag name="KSO_WM_TEMPLATE_CATEGORY" val="mixed"/>
  <p:tag name="KSO_WM_TEMPLATE_INDEX" val="20203806"/>
  <p:tag name="KSO_WM_UNIT_LAYERLEVEL" val="1"/>
  <p:tag name="KSO_WM_TAG_VERSION" val="1.0"/>
  <p:tag name="KSO_WM_BEAUTIFY_FLAG" val=""/>
  <p:tag name="TABLE_ENDDRAG_ORIGIN_RECT" val="702*383"/>
  <p:tag name="TABLE_ENDDRAG_RECT" val="119*71*702*383"/>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wm#"/>
  <p:tag name="KSO_WM_TEMPLATE_CATEGORY" val="custom"/>
  <p:tag name="KSO_WM_TEMPLATE_INDEX" val="20205081"/>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wm#"/>
  <p:tag name="KSO_WM_TEMPLATE_CATEGORY" val="custom"/>
  <p:tag name="KSO_WM_TEMPLATE_INDEX" val="20205081"/>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wm#"/>
  <p:tag name="KSO_WM_TEMPLATE_CATEGORY" val="custom"/>
  <p:tag name="KSO_WM_TEMPLATE_INDEX" val="20205081"/>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7.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7.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2047</Words>
  <Application>WPS 演示</Application>
  <PresentationFormat>宽屏</PresentationFormat>
  <Paragraphs>231</Paragraphs>
  <Slides>24</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24</vt:i4>
      </vt:variant>
    </vt:vector>
  </HeadingPairs>
  <TitlesOfParts>
    <vt:vector size="39" baseType="lpstr">
      <vt:lpstr>Arial</vt:lpstr>
      <vt:lpstr>宋体</vt:lpstr>
      <vt:lpstr>Wingdings</vt:lpstr>
      <vt:lpstr>Wingdings</vt:lpstr>
      <vt:lpstr>思源黑体 CN Bold</vt:lpstr>
      <vt:lpstr>黑体</vt:lpstr>
      <vt:lpstr>思源黑体 CN Medium</vt:lpstr>
      <vt:lpstr>思源黑体 CN Normal</vt:lpstr>
      <vt:lpstr>思源黑体 CN Heavy</vt:lpstr>
      <vt:lpstr>微软雅黑</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284</cp:revision>
  <dcterms:created xsi:type="dcterms:W3CDTF">2019-06-19T02:08:00Z</dcterms:created>
  <dcterms:modified xsi:type="dcterms:W3CDTF">2025-06-16T12:46:42Z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2052-12.1.0.21171</vt:lpwstr>
  </property>
  <property fmtid="{D5CDD505-2E9C-101B-9397-08002B2CF9AE}" pid="3" name="ICV">
    <vt:lpwstr>1AD5D797B13648A2958FC4A66325288A_13</vt:lpwstr>
  </property>
</Properties>
</file>