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37" r:id="rId7"/>
    <p:sldId id="341" r:id="rId8"/>
    <p:sldId id="355" r:id="rId9"/>
    <p:sldId id="353" r:id="rId10"/>
    <p:sldId id="354" r:id="rId11"/>
    <p:sldId id="348" r:id="rId12"/>
    <p:sldId id="352" r:id="rId13"/>
    <p:sldId id="278" r:id="rId14"/>
    <p:sldId id="326" r:id="rId15"/>
    <p:sldId id="277" r:id="rId16"/>
    <p:sldId id="325" r:id="rId17"/>
    <p:sldId id="335" r:id="rId18"/>
    <p:sldId id="336" r:id="rId19"/>
    <p:sldId id="332" r:id="rId20"/>
    <p:sldId id="331" r:id="rId21"/>
    <p:sldId id="345" r:id="rId22"/>
    <p:sldId id="330" r:id="rId23"/>
    <p:sldId id="350" r:id="rId24"/>
    <p:sldId id="276"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4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media/image17.png"/><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18.png"/><Relationship Id="rId2" Type="http://schemas.openxmlformats.org/officeDocument/2006/relationships/tags" Target="../tags/tag109.xml"/><Relationship Id="rId1" Type="http://schemas.openxmlformats.org/officeDocument/2006/relationships/tags" Target="../tags/tag108.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image" Target="../media/image19.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2.xml"/><Relationship Id="rId5" Type="http://schemas.openxmlformats.org/officeDocument/2006/relationships/image" Target="../media/image21.png"/><Relationship Id="rId4" Type="http://schemas.openxmlformats.org/officeDocument/2006/relationships/tags" Target="../tags/tag121.xml"/><Relationship Id="rId3" Type="http://schemas.openxmlformats.org/officeDocument/2006/relationships/image" Target="../media/image20.png"/><Relationship Id="rId2" Type="http://schemas.openxmlformats.org/officeDocument/2006/relationships/tags" Target="../tags/tag120.xml"/><Relationship Id="rId1" Type="http://schemas.openxmlformats.org/officeDocument/2006/relationships/tags" Target="../tags/tag119.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image" Target="../media/image23.png"/><Relationship Id="rId4" Type="http://schemas.openxmlformats.org/officeDocument/2006/relationships/tags" Target="../tags/tag125.xml"/><Relationship Id="rId3" Type="http://schemas.openxmlformats.org/officeDocument/2006/relationships/image" Target="../media/image22.png"/><Relationship Id="rId2" Type="http://schemas.openxmlformats.org/officeDocument/2006/relationships/tags" Target="../tags/tag124.xml"/><Relationship Id="rId1" Type="http://schemas.openxmlformats.org/officeDocument/2006/relationships/tags" Target="../tags/tag12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2.xml"/><Relationship Id="rId2" Type="http://schemas.openxmlformats.org/officeDocument/2006/relationships/image" Target="../media/image24.png"/><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4.xml"/><Relationship Id="rId2" Type="http://schemas.openxmlformats.org/officeDocument/2006/relationships/image" Target="../media/image25.png"/><Relationship Id="rId1" Type="http://schemas.openxmlformats.org/officeDocument/2006/relationships/tags" Target="../tags/tag13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image" Target="../media/image26.png"/><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1.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12.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618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限时补贴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大行动</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28420" y="768350"/>
            <a:ext cx="9883775" cy="5557520"/>
          </a:xfrm>
          <a:prstGeom prst="rect">
            <a:avLst/>
          </a:prstGeom>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618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限时补贴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大行动</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9840" y="768350"/>
            <a:ext cx="9863455" cy="5546725"/>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360930" y="5357495"/>
            <a:ext cx="8375015" cy="650240"/>
          </a:xfrm>
          <a:prstGeom prst="rect">
            <a:avLst/>
          </a:prstGeom>
          <a:noFill/>
        </p:spPr>
        <p:txBody>
          <a:bodyPr wrap="square" rtlCol="0">
            <a:noAutofit/>
          </a:bodyPr>
          <a:p>
            <a:r>
              <a:rPr lang="zh-CN" altLang="en-US" sz="2000"/>
              <a:t>上证指数：捕捞季节进入死叉绿柱区域，围绕中期生命线</a:t>
            </a:r>
            <a:r>
              <a:rPr lang="zh-CN" altLang="en-US" sz="2000"/>
              <a:t>争夺</a:t>
            </a:r>
            <a:endParaRPr lang="zh-CN" altLang="en-US" sz="2000"/>
          </a:p>
          <a:p>
            <a:r>
              <a:rPr lang="zh-CN" altLang="en-US" sz="2000"/>
              <a:t>平均股价：流动资金继续绿，短中线上攻数值都有小幅</a:t>
            </a:r>
            <a:r>
              <a:rPr lang="zh-CN" altLang="en-US" sz="2000"/>
              <a:t>下降</a:t>
            </a:r>
            <a:endParaRPr lang="zh-CN" altLang="en-US" sz="2000"/>
          </a:p>
          <a:p>
            <a:r>
              <a:rPr lang="zh-CN" altLang="en-US" sz="2000"/>
              <a:t>大盘平均股价双死叉信号，控制仓位，聚焦趋势抱团的</a:t>
            </a:r>
            <a:r>
              <a:rPr lang="zh-CN" altLang="en-US" sz="2000"/>
              <a:t>标的</a:t>
            </a:r>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1119505" y="768350"/>
            <a:ext cx="5208905" cy="4457065"/>
          </a:xfrm>
          <a:prstGeom prst="rect">
            <a:avLst/>
          </a:prstGeom>
        </p:spPr>
      </p:pic>
      <p:pic>
        <p:nvPicPr>
          <p:cNvPr id="6" name="图片 5"/>
          <p:cNvPicPr>
            <a:picLocks noChangeAspect="1"/>
          </p:cNvPicPr>
          <p:nvPr/>
        </p:nvPicPr>
        <p:blipFill>
          <a:blip r:embed="rId3"/>
          <a:stretch>
            <a:fillRect/>
          </a:stretch>
        </p:blipFill>
        <p:spPr>
          <a:xfrm>
            <a:off x="6800215" y="768350"/>
            <a:ext cx="4559935" cy="4457065"/>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9" name="文本框 8"/>
          <p:cNvSpPr txBox="1"/>
          <p:nvPr/>
        </p:nvSpPr>
        <p:spPr>
          <a:xfrm>
            <a:off x="7673340" y="3429000"/>
            <a:ext cx="3381375" cy="1339850"/>
          </a:xfrm>
          <a:prstGeom prst="rect">
            <a:avLst/>
          </a:prstGeom>
          <a:noFill/>
        </p:spPr>
        <p:txBody>
          <a:bodyPr wrap="square" rtlCol="0">
            <a:noAutofit/>
          </a:bodyPr>
          <a:p>
            <a:r>
              <a:rPr lang="zh-CN" altLang="en-US" sz="2000"/>
              <a:t>伊以局势影响短期</a:t>
            </a:r>
            <a:r>
              <a:rPr lang="zh-CN" altLang="en-US" sz="2000"/>
              <a:t>走势；</a:t>
            </a:r>
            <a:endParaRPr lang="zh-CN" altLang="en-US" sz="2000"/>
          </a:p>
          <a:p>
            <a:r>
              <a:rPr lang="zh-CN" altLang="en-US" sz="2000"/>
              <a:t>压力测试下</a:t>
            </a:r>
            <a:r>
              <a:rPr lang="en-US" altLang="zh-CN" sz="2000"/>
              <a:t>A</a:t>
            </a:r>
            <a:r>
              <a:rPr lang="zh-CN" altLang="en-US" sz="2000"/>
              <a:t>股依然</a:t>
            </a:r>
            <a:r>
              <a:rPr lang="zh-CN" altLang="en-US" sz="2000"/>
              <a:t>抗揍！</a:t>
            </a:r>
            <a:endParaRPr lang="zh-CN" altLang="en-US" sz="2000"/>
          </a:p>
        </p:txBody>
      </p:sp>
      <p:pic>
        <p:nvPicPr>
          <p:cNvPr id="2" name="图片 1"/>
          <p:cNvPicPr>
            <a:picLocks noChangeAspect="1"/>
          </p:cNvPicPr>
          <p:nvPr/>
        </p:nvPicPr>
        <p:blipFill>
          <a:blip r:embed="rId2"/>
          <a:stretch>
            <a:fillRect/>
          </a:stretch>
        </p:blipFill>
        <p:spPr>
          <a:xfrm>
            <a:off x="1132205" y="1073150"/>
            <a:ext cx="6457950" cy="2876550"/>
          </a:xfrm>
          <a:prstGeom prst="rect">
            <a:avLst/>
          </a:prstGeom>
        </p:spPr>
      </p:pic>
      <p:pic>
        <p:nvPicPr>
          <p:cNvPr id="5" name="图片 4"/>
          <p:cNvPicPr>
            <a:picLocks noChangeAspect="1"/>
          </p:cNvPicPr>
          <p:nvPr/>
        </p:nvPicPr>
        <p:blipFill>
          <a:blip r:embed="rId3"/>
          <a:stretch>
            <a:fillRect/>
          </a:stretch>
        </p:blipFill>
        <p:spPr>
          <a:xfrm>
            <a:off x="1420495" y="4254500"/>
            <a:ext cx="6276975" cy="179070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短线热点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962025" y="1033145"/>
            <a:ext cx="10267950" cy="479107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42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短线事件</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催化的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主题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8271510" y="1576070"/>
            <a:ext cx="1743075" cy="650240"/>
          </a:xfrm>
          <a:prstGeom prst="rect">
            <a:avLst/>
          </a:prstGeom>
          <a:noFill/>
        </p:spPr>
        <p:txBody>
          <a:bodyPr wrap="square" rtlCol="0">
            <a:noAutofit/>
          </a:bodyPr>
          <a:p>
            <a:endParaRPr lang="zh-CN" altLang="en-US" sz="2000"/>
          </a:p>
        </p:txBody>
      </p:sp>
      <p:sp>
        <p:nvSpPr>
          <p:cNvPr id="9" name="文本框 8"/>
          <p:cNvSpPr txBox="1"/>
          <p:nvPr/>
        </p:nvSpPr>
        <p:spPr>
          <a:xfrm>
            <a:off x="8271510" y="2226310"/>
            <a:ext cx="3581400" cy="1955800"/>
          </a:xfrm>
          <a:prstGeom prst="rect">
            <a:avLst/>
          </a:prstGeom>
          <a:noFill/>
        </p:spPr>
        <p:txBody>
          <a:bodyPr wrap="square" rtlCol="0">
            <a:noAutofit/>
          </a:bodyPr>
          <a:p>
            <a:r>
              <a:rPr lang="zh-CN" altLang="en-US" sz="2000"/>
              <a:t>新主题；反复活跃的</a:t>
            </a:r>
            <a:r>
              <a:rPr lang="zh-CN" altLang="en-US" sz="2000"/>
              <a:t>主题</a:t>
            </a:r>
            <a:endParaRPr lang="zh-CN" altLang="en-US" sz="2000"/>
          </a:p>
          <a:p>
            <a:endParaRPr lang="zh-CN" altLang="en-US" sz="2000"/>
          </a:p>
          <a:p>
            <a:r>
              <a:rPr lang="zh-CN" altLang="en-US" sz="2000"/>
              <a:t>新主题着重事件</a:t>
            </a:r>
            <a:r>
              <a:rPr lang="zh-CN" altLang="en-US" sz="2000"/>
              <a:t>催化</a:t>
            </a:r>
            <a:endParaRPr lang="zh-CN" altLang="en-US" sz="2000"/>
          </a:p>
          <a:p>
            <a:endParaRPr lang="zh-CN" altLang="en-US" sz="2000"/>
          </a:p>
          <a:p>
            <a:r>
              <a:rPr lang="zh-CN" altLang="en-US" sz="2000"/>
              <a:t>反复活跃的主题着重资金</a:t>
            </a:r>
            <a:r>
              <a:rPr lang="zh-CN" altLang="en-US" sz="2000"/>
              <a:t>流</a:t>
            </a:r>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556895" y="1380490"/>
            <a:ext cx="7714615" cy="423862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4803140" y="5948045"/>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pic>
        <p:nvPicPr>
          <p:cNvPr id="2" name="图片 1"/>
          <p:cNvPicPr>
            <a:picLocks noChangeAspect="1"/>
          </p:cNvPicPr>
          <p:nvPr/>
        </p:nvPicPr>
        <p:blipFill>
          <a:blip r:embed="rId2"/>
          <a:stretch>
            <a:fillRect/>
          </a:stretch>
        </p:blipFill>
        <p:spPr>
          <a:xfrm>
            <a:off x="291465" y="840740"/>
            <a:ext cx="3993515" cy="4964430"/>
          </a:xfrm>
          <a:prstGeom prst="rect">
            <a:avLst/>
          </a:prstGeom>
        </p:spPr>
      </p:pic>
      <p:pic>
        <p:nvPicPr>
          <p:cNvPr id="7" name="图片 6"/>
          <p:cNvPicPr>
            <a:picLocks noChangeAspect="1"/>
          </p:cNvPicPr>
          <p:nvPr/>
        </p:nvPicPr>
        <p:blipFill>
          <a:blip r:embed="rId3"/>
          <a:stretch>
            <a:fillRect/>
          </a:stretch>
        </p:blipFill>
        <p:spPr>
          <a:xfrm>
            <a:off x="8154670" y="768350"/>
            <a:ext cx="3768090" cy="5037455"/>
          </a:xfrm>
          <a:prstGeom prst="rect">
            <a:avLst/>
          </a:prstGeom>
        </p:spPr>
      </p:pic>
      <p:pic>
        <p:nvPicPr>
          <p:cNvPr id="8" name="图片 7"/>
          <p:cNvPicPr>
            <a:picLocks noChangeAspect="1"/>
          </p:cNvPicPr>
          <p:nvPr/>
        </p:nvPicPr>
        <p:blipFill>
          <a:blip r:embed="rId4"/>
          <a:stretch>
            <a:fillRect/>
          </a:stretch>
        </p:blipFill>
        <p:spPr>
          <a:xfrm>
            <a:off x="4284980" y="768350"/>
            <a:ext cx="3853815" cy="5036820"/>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2033</Words>
  <Application>WPS 演示</Application>
  <PresentationFormat>宽屏</PresentationFormat>
  <Paragraphs>234</Paragraphs>
  <Slides>23</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Wingdings</vt:lpstr>
      <vt:lpstr>思源黑体 CN Bold</vt:lpstr>
      <vt:lpstr>黑体</vt:lpstr>
      <vt:lpstr>思源黑体 CN Medium</vt:lpstr>
      <vt:lpstr>思源黑体 CN Normal</vt:lpstr>
      <vt:lpstr>思源黑体 CN Heavy</vt:lpstr>
      <vt:lpstr>微软雅黑</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286</cp:revision>
  <dcterms:created xsi:type="dcterms:W3CDTF">2019-06-19T02:08:00Z</dcterms:created>
  <dcterms:modified xsi:type="dcterms:W3CDTF">2025-06-17T05:43:28Z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1AD5D797B13648A2958FC4A66325288A_13</vt:lpwstr>
  </property>
</Properties>
</file>