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37" r:id="rId7"/>
    <p:sldId id="341" r:id="rId8"/>
    <p:sldId id="353" r:id="rId9"/>
    <p:sldId id="354" r:id="rId10"/>
    <p:sldId id="348" r:id="rId11"/>
    <p:sldId id="352" r:id="rId12"/>
    <p:sldId id="278" r:id="rId13"/>
    <p:sldId id="326" r:id="rId14"/>
    <p:sldId id="277" r:id="rId15"/>
    <p:sldId id="325" r:id="rId16"/>
    <p:sldId id="335" r:id="rId17"/>
    <p:sldId id="336" r:id="rId18"/>
    <p:sldId id="332" r:id="rId19"/>
    <p:sldId id="331" r:id="rId20"/>
    <p:sldId id="345" r:id="rId21"/>
    <p:sldId id="330" r:id="rId22"/>
    <p:sldId id="350" r:id="rId23"/>
    <p:sldId id="276"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39.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6" Type="http://schemas.openxmlformats.org/officeDocument/2006/relationships/slideLayout" Target="../slideLayouts/slideLayout2.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4.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image" Target="../media/image16.png"/><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17.png"/><Relationship Id="rId2" Type="http://schemas.openxmlformats.org/officeDocument/2006/relationships/tags" Target="../tags/tag107.xml"/><Relationship Id="rId1" Type="http://schemas.openxmlformats.org/officeDocument/2006/relationships/tags" Target="../tags/tag106.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4.xml"/><Relationship Id="rId4" Type="http://schemas.openxmlformats.org/officeDocument/2006/relationships/image" Target="../media/image18.png"/><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0.xml"/><Relationship Id="rId5" Type="http://schemas.openxmlformats.org/officeDocument/2006/relationships/image" Target="../media/image20.png"/><Relationship Id="rId4" Type="http://schemas.openxmlformats.org/officeDocument/2006/relationships/tags" Target="../tags/tag119.xml"/><Relationship Id="rId3" Type="http://schemas.openxmlformats.org/officeDocument/2006/relationships/image" Target="../media/image19.png"/><Relationship Id="rId2" Type="http://schemas.openxmlformats.org/officeDocument/2006/relationships/tags" Target="../tags/tag118.xml"/><Relationship Id="rId1" Type="http://schemas.openxmlformats.org/officeDocument/2006/relationships/tags" Target="../tags/tag117.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image" Target="../media/image22.png"/><Relationship Id="rId4" Type="http://schemas.openxmlformats.org/officeDocument/2006/relationships/tags" Target="../tags/tag123.xml"/><Relationship Id="rId3" Type="http://schemas.openxmlformats.org/officeDocument/2006/relationships/image" Target="../media/image21.png"/><Relationship Id="rId2" Type="http://schemas.openxmlformats.org/officeDocument/2006/relationships/tags" Target="../tags/tag122.xml"/><Relationship Id="rId1" Type="http://schemas.openxmlformats.org/officeDocument/2006/relationships/tags" Target="../tags/tag1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0.xml"/><Relationship Id="rId2" Type="http://schemas.openxmlformats.org/officeDocument/2006/relationships/image" Target="../media/image23.png"/><Relationship Id="rId1" Type="http://schemas.openxmlformats.org/officeDocument/2006/relationships/tags" Target="../tags/tag12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2.xml"/><Relationship Id="rId2" Type="http://schemas.openxmlformats.org/officeDocument/2006/relationships/image" Target="../media/image24.png"/><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4.xml"/><Relationship Id="rId2" Type="http://schemas.openxmlformats.org/officeDocument/2006/relationships/image" Target="../media/image25.png"/><Relationship Id="rId1" Type="http://schemas.openxmlformats.org/officeDocument/2006/relationships/tags" Target="../tags/tag133.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13.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image" Target="../media/image14.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4" Type="http://schemas.openxmlformats.org/officeDocument/2006/relationships/slideLayout" Target="../slideLayouts/slideLayout2.xml"/><Relationship Id="rId23" Type="http://schemas.openxmlformats.org/officeDocument/2006/relationships/tags" Target="../tags/tag83.xml"/><Relationship Id="rId22" Type="http://schemas.openxmlformats.org/officeDocument/2006/relationships/image" Target="../media/image15.png"/><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tags" Target="../tags/tag63.xml"/><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618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限时补贴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大行动</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28420" y="768350"/>
            <a:ext cx="9883775" cy="5557520"/>
          </a:xfrm>
          <a:prstGeom prst="rect">
            <a:avLst/>
          </a:prstGeom>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618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限时补贴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大行动</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9840" y="768350"/>
            <a:ext cx="9863455" cy="5546725"/>
          </a:xfrm>
          <a:prstGeom prst="rect">
            <a:avLst/>
          </a:prstGeom>
        </p:spPr>
      </p:pic>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640330" y="5427345"/>
            <a:ext cx="8375015" cy="650240"/>
          </a:xfrm>
          <a:prstGeom prst="rect">
            <a:avLst/>
          </a:prstGeom>
          <a:noFill/>
        </p:spPr>
        <p:txBody>
          <a:bodyPr wrap="square" rtlCol="0">
            <a:noAutofit/>
          </a:bodyPr>
          <a:p>
            <a:r>
              <a:rPr lang="zh-CN" altLang="en-US" sz="2000"/>
              <a:t>上证指数：跌破中期生命线，神奇</a:t>
            </a:r>
            <a:r>
              <a:rPr lang="en-US" altLang="zh-CN" sz="2000"/>
              <a:t>K</a:t>
            </a:r>
            <a:r>
              <a:rPr lang="zh-CN" altLang="en-US" sz="2000"/>
              <a:t>线绿，神奇色阶第一色阶</a:t>
            </a:r>
            <a:r>
              <a:rPr lang="zh-CN" altLang="en-US" sz="2000"/>
              <a:t>绿</a:t>
            </a:r>
            <a:endParaRPr lang="zh-CN" altLang="en-US" sz="2000"/>
          </a:p>
          <a:p>
            <a:r>
              <a:rPr lang="zh-CN" altLang="en-US" sz="2000"/>
              <a:t>平均股价：中短线上攻都在下移，出</a:t>
            </a:r>
            <a:r>
              <a:rPr lang="en-US" altLang="zh-CN" sz="2000"/>
              <a:t>S</a:t>
            </a:r>
            <a:r>
              <a:rPr lang="zh-CN" altLang="en-US" sz="2000"/>
              <a:t>点</a:t>
            </a:r>
            <a:endParaRPr lang="zh-CN" altLang="en-US" sz="2000"/>
          </a:p>
          <a:p>
            <a:r>
              <a:rPr lang="zh-CN" altLang="en-US" sz="2000"/>
              <a:t>上证指数和平均股价双死叉阶段，保持仓位控制，迷你仓</a:t>
            </a:r>
            <a:r>
              <a:rPr lang="zh-CN" altLang="en-US" sz="2000"/>
              <a:t>应对</a:t>
            </a:r>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1577340" y="768350"/>
            <a:ext cx="4932045" cy="4658995"/>
          </a:xfrm>
          <a:prstGeom prst="rect">
            <a:avLst/>
          </a:prstGeom>
        </p:spPr>
      </p:pic>
      <p:pic>
        <p:nvPicPr>
          <p:cNvPr id="6" name="图片 5"/>
          <p:cNvPicPr>
            <a:picLocks noChangeAspect="1"/>
          </p:cNvPicPr>
          <p:nvPr/>
        </p:nvPicPr>
        <p:blipFill>
          <a:blip r:embed="rId3"/>
          <a:stretch>
            <a:fillRect/>
          </a:stretch>
        </p:blipFill>
        <p:spPr>
          <a:xfrm>
            <a:off x="6695440" y="768350"/>
            <a:ext cx="4394835" cy="465899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9" name="文本框 8"/>
          <p:cNvSpPr txBox="1"/>
          <p:nvPr/>
        </p:nvSpPr>
        <p:spPr>
          <a:xfrm>
            <a:off x="3034030" y="5528310"/>
            <a:ext cx="6703695" cy="687705"/>
          </a:xfrm>
          <a:prstGeom prst="rect">
            <a:avLst/>
          </a:prstGeom>
          <a:noFill/>
        </p:spPr>
        <p:txBody>
          <a:bodyPr wrap="square" rtlCol="0">
            <a:noAutofit/>
          </a:bodyPr>
          <a:p>
            <a:r>
              <a:rPr lang="zh-CN" altLang="en-US" sz="2400"/>
              <a:t>伊以冲突影响短期盘面；科技企业资金</a:t>
            </a:r>
            <a:r>
              <a:rPr lang="zh-CN" altLang="en-US" sz="2400"/>
              <a:t>回流</a:t>
            </a:r>
            <a:endParaRPr lang="zh-CN" altLang="en-US" sz="2400"/>
          </a:p>
        </p:txBody>
      </p:sp>
      <p:pic>
        <p:nvPicPr>
          <p:cNvPr id="2" name="图片 1"/>
          <p:cNvPicPr>
            <a:picLocks noChangeAspect="1"/>
          </p:cNvPicPr>
          <p:nvPr/>
        </p:nvPicPr>
        <p:blipFill>
          <a:blip r:embed="rId2"/>
          <a:stretch>
            <a:fillRect/>
          </a:stretch>
        </p:blipFill>
        <p:spPr>
          <a:xfrm>
            <a:off x="6436995" y="1173480"/>
            <a:ext cx="5461000" cy="4067810"/>
          </a:xfrm>
          <a:prstGeom prst="rect">
            <a:avLst/>
          </a:prstGeom>
        </p:spPr>
      </p:pic>
      <p:pic>
        <p:nvPicPr>
          <p:cNvPr id="3" name="图片 2"/>
          <p:cNvPicPr>
            <a:picLocks noChangeAspect="1"/>
          </p:cNvPicPr>
          <p:nvPr/>
        </p:nvPicPr>
        <p:blipFill>
          <a:blip r:embed="rId3"/>
          <a:stretch>
            <a:fillRect/>
          </a:stretch>
        </p:blipFill>
        <p:spPr>
          <a:xfrm>
            <a:off x="497840" y="1149350"/>
            <a:ext cx="5939155" cy="1468755"/>
          </a:xfrm>
          <a:prstGeom prst="rect">
            <a:avLst/>
          </a:prstGeom>
        </p:spPr>
      </p:pic>
      <p:pic>
        <p:nvPicPr>
          <p:cNvPr id="5" name="图片 4"/>
          <p:cNvPicPr>
            <a:picLocks noChangeAspect="1"/>
          </p:cNvPicPr>
          <p:nvPr/>
        </p:nvPicPr>
        <p:blipFill>
          <a:blip r:embed="rId4"/>
          <a:stretch>
            <a:fillRect/>
          </a:stretch>
        </p:blipFill>
        <p:spPr>
          <a:xfrm>
            <a:off x="342900" y="2802890"/>
            <a:ext cx="5961380" cy="1135380"/>
          </a:xfrm>
          <a:prstGeom prst="rect">
            <a:avLst/>
          </a:prstGeom>
        </p:spPr>
      </p:pic>
      <p:pic>
        <p:nvPicPr>
          <p:cNvPr id="7" name="图片 6"/>
          <p:cNvPicPr>
            <a:picLocks noChangeAspect="1"/>
          </p:cNvPicPr>
          <p:nvPr/>
        </p:nvPicPr>
        <p:blipFill>
          <a:blip r:embed="rId5"/>
          <a:stretch>
            <a:fillRect/>
          </a:stretch>
        </p:blipFill>
        <p:spPr>
          <a:xfrm>
            <a:off x="342900" y="4239260"/>
            <a:ext cx="5961380" cy="1105535"/>
          </a:xfrm>
          <a:prstGeom prst="rect">
            <a:avLst/>
          </a:prstGeom>
        </p:spPr>
      </p:pic>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965200" y="832485"/>
            <a:ext cx="5814060" cy="546163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758440" y="5513070"/>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sp>
        <p:nvSpPr>
          <p:cNvPr id="9" name="文本框 8"/>
          <p:cNvSpPr txBox="1"/>
          <p:nvPr/>
        </p:nvSpPr>
        <p:spPr>
          <a:xfrm>
            <a:off x="5909945" y="5513070"/>
            <a:ext cx="4599305" cy="640080"/>
          </a:xfrm>
          <a:prstGeom prst="rect">
            <a:avLst/>
          </a:prstGeom>
          <a:noFill/>
        </p:spPr>
        <p:txBody>
          <a:bodyPr wrap="square" rtlCol="0">
            <a:noAutofit/>
          </a:bodyPr>
          <a:p>
            <a:r>
              <a:rPr lang="zh-CN" altLang="en-US" sz="2000"/>
              <a:t>伊以冲突、稳定币、固态电池、</a:t>
            </a:r>
            <a:r>
              <a:rPr lang="zh-CN" altLang="en-US" sz="2000"/>
              <a:t>业绩</a:t>
            </a:r>
            <a:endParaRPr lang="zh-CN" altLang="en-US" sz="2000"/>
          </a:p>
        </p:txBody>
      </p:sp>
      <p:pic>
        <p:nvPicPr>
          <p:cNvPr id="2" name="图片 1"/>
          <p:cNvPicPr>
            <a:picLocks noChangeAspect="1"/>
          </p:cNvPicPr>
          <p:nvPr/>
        </p:nvPicPr>
        <p:blipFill>
          <a:blip r:embed="rId2"/>
          <a:stretch>
            <a:fillRect/>
          </a:stretch>
        </p:blipFill>
        <p:spPr>
          <a:xfrm>
            <a:off x="504825" y="1227455"/>
            <a:ext cx="11182350" cy="401002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2049</Words>
  <Application>WPS 演示</Application>
  <PresentationFormat>宽屏</PresentationFormat>
  <Paragraphs>232</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思源黑体 CN Heavy</vt:lpstr>
      <vt:lpstr>微软雅黑</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293</cp:revision>
  <dcterms:created xsi:type="dcterms:W3CDTF">2019-06-19T02:08:00Z</dcterms:created>
  <dcterms:modified xsi:type="dcterms:W3CDTF">2025-06-19T05:43:20Z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1AD5D797B13648A2958FC4A66325288A_13</vt:lpwstr>
  </property>
</Properties>
</file>