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57" r:id="rId8"/>
    <p:sldId id="359" r:id="rId9"/>
    <p:sldId id="325" r:id="rId10"/>
    <p:sldId id="353" r:id="rId11"/>
    <p:sldId id="354" r:id="rId12"/>
    <p:sldId id="352" r:id="rId13"/>
    <p:sldId id="345" r:id="rId14"/>
    <p:sldId id="355" r:id="rId15"/>
    <p:sldId id="348" r:id="rId16"/>
    <p:sldId id="278" r:id="rId17"/>
    <p:sldId id="326" r:id="rId18"/>
    <p:sldId id="277" r:id="rId19"/>
    <p:sldId id="335" r:id="rId20"/>
    <p:sldId id="336" r:id="rId21"/>
    <p:sldId id="332" r:id="rId22"/>
    <p:sldId id="331" r:id="rId23"/>
    <p:sldId id="350" r:id="rId24"/>
    <p:sldId id="276"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4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2.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slideLayout" Target="../slideLayouts/slideLayout2.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13.png"/><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4.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4" Type="http://schemas.openxmlformats.org/officeDocument/2006/relationships/slideLayout" Target="../slideLayouts/slideLayout2.xml"/><Relationship Id="rId23" Type="http://schemas.openxmlformats.org/officeDocument/2006/relationships/tags" Target="../tags/tag106.xml"/><Relationship Id="rId22" Type="http://schemas.openxmlformats.org/officeDocument/2006/relationships/image" Target="../media/image16.png"/><Relationship Id="rId21" Type="http://schemas.openxmlformats.org/officeDocument/2006/relationships/tags" Target="../tags/tag105.xml"/><Relationship Id="rId20" Type="http://schemas.openxmlformats.org/officeDocument/2006/relationships/tags" Target="../tags/tag104.xml"/><Relationship Id="rId2" Type="http://schemas.openxmlformats.org/officeDocument/2006/relationships/tags" Target="../tags/tag86.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tags" Target="../tags/tag85.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image" Target="../media/image17.png"/><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18.png"/><Relationship Id="rId2" Type="http://schemas.openxmlformats.org/officeDocument/2006/relationships/tags" Target="../tags/tag115.xml"/><Relationship Id="rId1" Type="http://schemas.openxmlformats.org/officeDocument/2006/relationships/tags" Target="../tags/tag114.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image" Target="../media/image19.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image" Target="../media/image21.png"/><Relationship Id="rId4" Type="http://schemas.openxmlformats.org/officeDocument/2006/relationships/tags" Target="../tags/tag125.xml"/><Relationship Id="rId3" Type="http://schemas.openxmlformats.org/officeDocument/2006/relationships/image" Target="../media/image20.png"/><Relationship Id="rId2" Type="http://schemas.openxmlformats.org/officeDocument/2006/relationships/tags" Target="../tags/tag124.xml"/><Relationship Id="rId1" Type="http://schemas.openxmlformats.org/officeDocument/2006/relationships/tags" Target="../tags/tag123.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3.png"/><Relationship Id="rId4" Type="http://schemas.openxmlformats.org/officeDocument/2006/relationships/tags" Target="../tags/tag129.xml"/><Relationship Id="rId3" Type="http://schemas.openxmlformats.org/officeDocument/2006/relationships/image" Target="../media/image22.png"/><Relationship Id="rId2" Type="http://schemas.openxmlformats.org/officeDocument/2006/relationships/tags" Target="../tags/tag128.xml"/><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24.png"/><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7.xml"/><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0.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1.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58440" y="578866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09945" y="5788660"/>
            <a:ext cx="4599305" cy="640080"/>
          </a:xfrm>
          <a:prstGeom prst="rect">
            <a:avLst/>
          </a:prstGeom>
          <a:noFill/>
        </p:spPr>
        <p:txBody>
          <a:bodyPr wrap="square" rtlCol="0">
            <a:noAutofit/>
          </a:bodyPr>
          <a:p>
            <a:r>
              <a:rPr lang="zh-CN" altLang="en-US" sz="2000"/>
              <a:t>金融、稳定币、固态电池、</a:t>
            </a:r>
            <a:r>
              <a:rPr lang="zh-CN" altLang="en-US" sz="2000"/>
              <a:t>芯片</a:t>
            </a:r>
            <a:endParaRPr lang="zh-CN" altLang="en-US" sz="2000"/>
          </a:p>
        </p:txBody>
      </p:sp>
      <p:pic>
        <p:nvPicPr>
          <p:cNvPr id="5" name="图片 4"/>
          <p:cNvPicPr>
            <a:picLocks noChangeAspect="1"/>
          </p:cNvPicPr>
          <p:nvPr/>
        </p:nvPicPr>
        <p:blipFill>
          <a:blip r:embed="rId2"/>
          <a:stretch>
            <a:fillRect/>
          </a:stretch>
        </p:blipFill>
        <p:spPr>
          <a:xfrm>
            <a:off x="2501265" y="799465"/>
            <a:ext cx="7520940" cy="495808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约惠盛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夏</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109345" y="768350"/>
            <a:ext cx="9942830" cy="559308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56310" y="5744210"/>
            <a:ext cx="10934065" cy="511810"/>
          </a:xfrm>
          <a:prstGeom prst="rect">
            <a:avLst/>
          </a:prstGeom>
          <a:noFill/>
        </p:spPr>
        <p:txBody>
          <a:bodyPr wrap="square" rtlCol="0">
            <a:noAutofit/>
          </a:bodyPr>
          <a:p>
            <a:r>
              <a:rPr lang="zh-CN" altLang="en-US" sz="2000"/>
              <a:t>上证指数、平均股价红柱金叉第三天，持筹者留意红柱延长，出击则以轮动补涨为主或者</a:t>
            </a:r>
            <a:r>
              <a:rPr lang="zh-CN" altLang="en-US" sz="2000"/>
              <a:t>新启动</a:t>
            </a:r>
            <a:endParaRPr lang="zh-CN" altLang="en-US" sz="2000"/>
          </a:p>
        </p:txBody>
      </p:sp>
      <p:pic>
        <p:nvPicPr>
          <p:cNvPr id="2" name="图片 1"/>
          <p:cNvPicPr>
            <a:picLocks noChangeAspect="1"/>
          </p:cNvPicPr>
          <p:nvPr/>
        </p:nvPicPr>
        <p:blipFill>
          <a:blip r:embed="rId2"/>
          <a:stretch>
            <a:fillRect/>
          </a:stretch>
        </p:blipFill>
        <p:spPr>
          <a:xfrm>
            <a:off x="1610360" y="768350"/>
            <a:ext cx="4693285" cy="4715510"/>
          </a:xfrm>
          <a:prstGeom prst="rect">
            <a:avLst/>
          </a:prstGeom>
        </p:spPr>
      </p:pic>
      <p:pic>
        <p:nvPicPr>
          <p:cNvPr id="6" name="图片 5"/>
          <p:cNvPicPr>
            <a:picLocks noChangeAspect="1"/>
          </p:cNvPicPr>
          <p:nvPr/>
        </p:nvPicPr>
        <p:blipFill>
          <a:blip r:embed="rId3"/>
          <a:stretch>
            <a:fillRect/>
          </a:stretch>
        </p:blipFill>
        <p:spPr>
          <a:xfrm>
            <a:off x="6583680" y="768350"/>
            <a:ext cx="4924425" cy="471551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994535" y="1258570"/>
            <a:ext cx="8394065" cy="381571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1796415" y="5368290"/>
            <a:ext cx="9560560" cy="511810"/>
          </a:xfrm>
          <a:prstGeom prst="rect">
            <a:avLst/>
          </a:prstGeom>
          <a:noFill/>
        </p:spPr>
        <p:txBody>
          <a:bodyPr wrap="square" rtlCol="0">
            <a:noAutofit/>
          </a:bodyPr>
          <a:p>
            <a:r>
              <a:rPr lang="zh-CN" altLang="en-US" sz="2000"/>
              <a:t>神奇</a:t>
            </a:r>
            <a:r>
              <a:rPr lang="en-US" altLang="zh-CN" sz="2000"/>
              <a:t>k</a:t>
            </a:r>
            <a:r>
              <a:rPr lang="zh-CN" altLang="en-US" sz="2000"/>
              <a:t>线红、中期生命线红、成交量红肥绿瘦、捕捞季节红柱、神奇色阶</a:t>
            </a:r>
            <a:r>
              <a:rPr lang="zh-CN" altLang="en-US" sz="2000"/>
              <a:t>红色</a:t>
            </a:r>
            <a:endParaRPr lang="zh-CN" altLang="en-US" sz="2000"/>
          </a:p>
        </p:txBody>
      </p:sp>
      <p:pic>
        <p:nvPicPr>
          <p:cNvPr id="2" name="图片 1"/>
          <p:cNvPicPr>
            <a:picLocks noChangeAspect="1"/>
          </p:cNvPicPr>
          <p:nvPr/>
        </p:nvPicPr>
        <p:blipFill>
          <a:blip r:embed="rId2"/>
          <a:stretch>
            <a:fillRect/>
          </a:stretch>
        </p:blipFill>
        <p:spPr>
          <a:xfrm>
            <a:off x="647700" y="1111885"/>
            <a:ext cx="10895965" cy="403034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3" name="图片 2"/>
          <p:cNvPicPr>
            <a:picLocks noChangeAspect="1"/>
          </p:cNvPicPr>
          <p:nvPr/>
        </p:nvPicPr>
        <p:blipFill>
          <a:blip r:embed="rId2"/>
          <a:stretch>
            <a:fillRect/>
          </a:stretch>
        </p:blipFill>
        <p:spPr>
          <a:xfrm>
            <a:off x="1060450" y="857250"/>
            <a:ext cx="5601335" cy="544639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10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9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2031</Words>
  <Application>WPS 演示</Application>
  <PresentationFormat>宽屏</PresentationFormat>
  <Paragraphs>231</Paragraphs>
  <Slides>23</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Wingdings</vt:lpstr>
      <vt:lpstr>思源黑体 CN Bold</vt:lpstr>
      <vt:lpstr>黑体</vt:lpstr>
      <vt:lpstr>思源黑体 CN Medium</vt:lpstr>
      <vt:lpstr>思源黑体 CN Normal</vt:lpstr>
      <vt:lpstr>思源黑体 CN Heavy</vt:lpstr>
      <vt:lpstr>思源宋体 CN</vt:lpstr>
      <vt:lpstr>微软雅黑</vt:lpstr>
      <vt:lpstr>Arial Unicode MS</vt:lpstr>
      <vt:lpstr>Calibri</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307</cp:revision>
  <dcterms:created xsi:type="dcterms:W3CDTF">2019-06-19T02:08:00Z</dcterms:created>
  <dcterms:modified xsi:type="dcterms:W3CDTF">2025-06-26T05:36:38Z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