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60" r:id="rId4"/>
    <p:sldId id="329" r:id="rId5"/>
    <p:sldId id="333" r:id="rId6"/>
    <p:sldId id="360" r:id="rId7"/>
    <p:sldId id="357" r:id="rId8"/>
    <p:sldId id="362" r:id="rId9"/>
    <p:sldId id="365" r:id="rId10"/>
    <p:sldId id="348" r:id="rId11"/>
    <p:sldId id="352" r:id="rId12"/>
    <p:sldId id="354" r:id="rId13"/>
    <p:sldId id="359" r:id="rId14"/>
    <p:sldId id="325" r:id="rId15"/>
    <p:sldId id="353" r:id="rId16"/>
    <p:sldId id="364" r:id="rId17"/>
    <p:sldId id="331" r:id="rId18"/>
    <p:sldId id="345" r:id="rId19"/>
    <p:sldId id="355" r:id="rId20"/>
    <p:sldId id="278" r:id="rId21"/>
    <p:sldId id="326" r:id="rId22"/>
    <p:sldId id="277" r:id="rId23"/>
    <p:sldId id="335" r:id="rId24"/>
    <p:sldId id="336" r:id="rId25"/>
    <p:sldId id="332" r:id="rId26"/>
    <p:sldId id="350" r:id="rId27"/>
    <p:sldId id="276"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7.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6" Type="http://schemas.openxmlformats.org/officeDocument/2006/relationships/slideLayout" Target="../slideLayouts/slideLayout2.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tags" Target="../tags/tag84.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0.xml"/><Relationship Id="rId2" Type="http://schemas.openxmlformats.org/officeDocument/2006/relationships/image" Target="../media/image16.png"/><Relationship Id="rId1" Type="http://schemas.openxmlformats.org/officeDocument/2006/relationships/tags" Target="../tags/tag9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2.xml"/><Relationship Id="rId2" Type="http://schemas.openxmlformats.org/officeDocument/2006/relationships/image" Target="../media/image17.png"/><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image" Target="../media/image18.png"/><Relationship Id="rId1" Type="http://schemas.openxmlformats.org/officeDocument/2006/relationships/tags" Target="../tags/tag10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19.png"/><Relationship Id="rId1" Type="http://schemas.openxmlformats.org/officeDocument/2006/relationships/tags" Target="../tags/tag10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2.xml"/><Relationship Id="rId2" Type="http://schemas.openxmlformats.org/officeDocument/2006/relationships/image" Target="../media/image20.png"/><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4.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13.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media/image23.png"/><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4.png"/><Relationship Id="rId2" Type="http://schemas.openxmlformats.org/officeDocument/2006/relationships/tags" Target="../tags/tag123.xml"/><Relationship Id="rId1" Type="http://schemas.openxmlformats.org/officeDocument/2006/relationships/tags" Target="../tags/tag122.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30.xml"/><Relationship Id="rId4" Type="http://schemas.openxmlformats.org/officeDocument/2006/relationships/image" Target="../media/image25.png"/><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4.xml"/><Relationship Id="rId5" Type="http://schemas.openxmlformats.org/officeDocument/2006/relationships/image" Target="../media/image27.png"/><Relationship Id="rId4" Type="http://schemas.openxmlformats.org/officeDocument/2006/relationships/tags" Target="../tags/tag133.xml"/><Relationship Id="rId3" Type="http://schemas.openxmlformats.org/officeDocument/2006/relationships/image" Target="../media/image26.png"/><Relationship Id="rId2" Type="http://schemas.openxmlformats.org/officeDocument/2006/relationships/tags" Target="../tags/tag132.xml"/><Relationship Id="rId1" Type="http://schemas.openxmlformats.org/officeDocument/2006/relationships/tags" Target="../tags/tag131.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8.xml"/><Relationship Id="rId5" Type="http://schemas.openxmlformats.org/officeDocument/2006/relationships/image" Target="../media/image29.png"/><Relationship Id="rId4" Type="http://schemas.openxmlformats.org/officeDocument/2006/relationships/tags" Target="../tags/tag137.xml"/><Relationship Id="rId3" Type="http://schemas.openxmlformats.org/officeDocument/2006/relationships/image" Target="../media/image28.png"/><Relationship Id="rId2" Type="http://schemas.openxmlformats.org/officeDocument/2006/relationships/tags" Target="../tags/tag136.xml"/><Relationship Id="rId1" Type="http://schemas.openxmlformats.org/officeDocument/2006/relationships/tags" Target="../tags/tag13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image" Target="../media/image30.png"/><Relationship Id="rId1" Type="http://schemas.openxmlformats.org/officeDocument/2006/relationships/tags" Target="../tags/tag141.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6.png"/><Relationship Id="rId2" Type="http://schemas.openxmlformats.org/officeDocument/2006/relationships/tags" Target="../tags/tag5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9.xml"/><Relationship Id="rId2" Type="http://schemas.openxmlformats.org/officeDocument/2006/relationships/image" Target="../media/image11.png"/><Relationship Id="rId1" Type="http://schemas.openxmlformats.org/officeDocument/2006/relationships/tags" Target="../tags/tag58.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4" Type="http://schemas.openxmlformats.org/officeDocument/2006/relationships/slideLayout" Target="../slideLayouts/slideLayout2.xml"/><Relationship Id="rId23" Type="http://schemas.openxmlformats.org/officeDocument/2006/relationships/tags" Target="../tags/tag83.xml"/><Relationship Id="rId22" Type="http://schemas.openxmlformats.org/officeDocument/2006/relationships/image" Target="../media/image15.png"/><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tags" Target="../tags/tag63.xml"/><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823720" y="5377815"/>
            <a:ext cx="3609975" cy="640080"/>
          </a:xfrm>
          <a:prstGeom prst="rect">
            <a:avLst/>
          </a:prstGeom>
          <a:noFill/>
        </p:spPr>
        <p:txBody>
          <a:bodyPr wrap="square" rtlCol="0">
            <a:noAutofit/>
          </a:bodyPr>
          <a:p>
            <a:r>
              <a:rPr lang="zh-CN" altLang="en-US" sz="2000"/>
              <a:t>逻辑</a:t>
            </a:r>
            <a:r>
              <a:rPr lang="en-US" altLang="zh-CN" sz="2000"/>
              <a:t>+</a:t>
            </a:r>
            <a:r>
              <a:rPr lang="zh-CN" altLang="en-US" sz="2000"/>
              <a:t>趋势</a:t>
            </a:r>
            <a:r>
              <a:rPr lang="en-US" altLang="zh-CN" sz="2000"/>
              <a:t>+</a:t>
            </a:r>
            <a:r>
              <a:rPr lang="zh-CN" altLang="en-US" sz="2000"/>
              <a:t>资金</a:t>
            </a:r>
            <a:r>
              <a:rPr lang="en-US" altLang="zh-CN" sz="2000"/>
              <a:t>+</a:t>
            </a:r>
            <a:r>
              <a:rPr lang="zh-CN" altLang="en-US" sz="2000"/>
              <a:t>买卖点</a:t>
            </a:r>
            <a:endParaRPr lang="zh-CN" altLang="en-US" sz="2000"/>
          </a:p>
        </p:txBody>
      </p:sp>
      <p:sp>
        <p:nvSpPr>
          <p:cNvPr id="9" name="文本框 8"/>
          <p:cNvSpPr txBox="1"/>
          <p:nvPr/>
        </p:nvSpPr>
        <p:spPr>
          <a:xfrm>
            <a:off x="5935345" y="5323205"/>
            <a:ext cx="4599305" cy="640080"/>
          </a:xfrm>
          <a:prstGeom prst="rect">
            <a:avLst/>
          </a:prstGeom>
          <a:noFill/>
        </p:spPr>
        <p:txBody>
          <a:bodyPr wrap="square" rtlCol="0">
            <a:noAutofit/>
          </a:bodyPr>
          <a:p>
            <a:r>
              <a:rPr lang="zh-CN" altLang="en-US" sz="2000"/>
              <a:t>分为打野主题，和反复活跃</a:t>
            </a:r>
            <a:r>
              <a:rPr lang="zh-CN" altLang="en-US" sz="2000"/>
              <a:t>主题！</a:t>
            </a:r>
            <a:endParaRPr lang="zh-CN" altLang="en-US" sz="2000"/>
          </a:p>
        </p:txBody>
      </p:sp>
      <p:pic>
        <p:nvPicPr>
          <p:cNvPr id="2" name="图片 1"/>
          <p:cNvPicPr>
            <a:picLocks noChangeAspect="1"/>
          </p:cNvPicPr>
          <p:nvPr/>
        </p:nvPicPr>
        <p:blipFill>
          <a:blip r:embed="rId2"/>
          <a:stretch>
            <a:fillRect/>
          </a:stretch>
        </p:blipFill>
        <p:spPr>
          <a:xfrm>
            <a:off x="1755140" y="1021715"/>
            <a:ext cx="8420100" cy="4048125"/>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347075" y="2240280"/>
            <a:ext cx="4505325" cy="511810"/>
          </a:xfrm>
          <a:prstGeom prst="rect">
            <a:avLst/>
          </a:prstGeom>
          <a:noFill/>
        </p:spPr>
        <p:txBody>
          <a:bodyPr wrap="square" rtlCol="0">
            <a:noAutofit/>
          </a:bodyPr>
          <a:p>
            <a:r>
              <a:rPr lang="zh-CN" altLang="en-US" sz="2000"/>
              <a:t>主升浪：</a:t>
            </a:r>
            <a:endParaRPr lang="en-US" altLang="zh-CN" sz="2000"/>
          </a:p>
          <a:p>
            <a:r>
              <a:rPr lang="en-US" altLang="zh-CN" sz="2000"/>
              <a:t>1</a:t>
            </a:r>
            <a:r>
              <a:rPr lang="zh-CN" altLang="en-US" sz="2000"/>
              <a:t>、神奇</a:t>
            </a:r>
            <a:r>
              <a:rPr lang="en-US" altLang="zh-CN" sz="2000"/>
              <a:t>k</a:t>
            </a:r>
            <a:r>
              <a:rPr lang="zh-CN" altLang="en-US" sz="2000"/>
              <a:t>线红</a:t>
            </a:r>
            <a:endParaRPr lang="zh-CN" altLang="en-US" sz="2000"/>
          </a:p>
          <a:p>
            <a:r>
              <a:rPr lang="en-US" altLang="zh-CN" sz="2000"/>
              <a:t>2</a:t>
            </a:r>
            <a:r>
              <a:rPr lang="zh-CN" altLang="en-US" sz="2000"/>
              <a:t>、中期生命线红</a:t>
            </a:r>
            <a:endParaRPr lang="zh-CN" altLang="en-US" sz="2000"/>
          </a:p>
          <a:p>
            <a:r>
              <a:rPr lang="en-US" altLang="zh-CN" sz="2000"/>
              <a:t>3</a:t>
            </a:r>
            <a:r>
              <a:rPr lang="zh-CN" altLang="en-US" sz="2000"/>
              <a:t>、成交量红肥绿瘦</a:t>
            </a:r>
            <a:endParaRPr lang="zh-CN" altLang="en-US" sz="2000"/>
          </a:p>
          <a:p>
            <a:r>
              <a:rPr lang="en-US" altLang="zh-CN" sz="2000"/>
              <a:t>4</a:t>
            </a:r>
            <a:r>
              <a:rPr lang="zh-CN" altLang="en-US" sz="2000"/>
              <a:t>、捕捞季节红柱</a:t>
            </a:r>
            <a:r>
              <a:rPr lang="zh-CN" altLang="en-US" sz="2000"/>
              <a:t>为主</a:t>
            </a:r>
            <a:endParaRPr lang="zh-CN" altLang="en-US" sz="2000"/>
          </a:p>
          <a:p>
            <a:r>
              <a:rPr lang="en-US" altLang="zh-CN" sz="2000"/>
              <a:t>5</a:t>
            </a:r>
            <a:r>
              <a:rPr lang="zh-CN" altLang="en-US" sz="2000"/>
              <a:t>、神奇色阶至少前三阶红</a:t>
            </a:r>
            <a:r>
              <a:rPr lang="zh-CN" altLang="en-US" sz="2000"/>
              <a:t>为主</a:t>
            </a:r>
            <a:endParaRPr lang="zh-CN" altLang="en-US" sz="2000"/>
          </a:p>
        </p:txBody>
      </p:sp>
      <p:pic>
        <p:nvPicPr>
          <p:cNvPr id="3" name="图片 2"/>
          <p:cNvPicPr>
            <a:picLocks noChangeAspect="1"/>
          </p:cNvPicPr>
          <p:nvPr/>
        </p:nvPicPr>
        <p:blipFill>
          <a:blip r:embed="rId2"/>
          <a:stretch>
            <a:fillRect/>
          </a:stretch>
        </p:blipFill>
        <p:spPr>
          <a:xfrm>
            <a:off x="347980" y="1194435"/>
            <a:ext cx="7999095" cy="4801235"/>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神奇好股平台</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行业</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个股</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6779260" y="2310765"/>
            <a:ext cx="4904740" cy="650240"/>
          </a:xfrm>
          <a:prstGeom prst="rect">
            <a:avLst/>
          </a:prstGeom>
          <a:noFill/>
        </p:spPr>
        <p:txBody>
          <a:bodyPr wrap="square" rtlCol="0">
            <a:noAutofit/>
          </a:bodyPr>
          <a:p>
            <a:r>
              <a:rPr lang="zh-CN" altLang="en-US" sz="2000"/>
              <a:t>资金流观察</a:t>
            </a:r>
            <a:r>
              <a:rPr lang="zh-CN" altLang="en-US" sz="2000"/>
              <a:t>要点：</a:t>
            </a:r>
            <a:endParaRPr lang="zh-CN" altLang="en-US" sz="2000"/>
          </a:p>
          <a:p>
            <a:endParaRPr lang="zh-CN" altLang="en-US" sz="2000"/>
          </a:p>
          <a:p>
            <a:r>
              <a:rPr lang="en-US" altLang="zh-CN" sz="2000"/>
              <a:t>1</a:t>
            </a:r>
            <a:r>
              <a:rPr lang="zh-CN" altLang="en-US" sz="2000"/>
              <a:t>、板块资金流与大盘背离（</a:t>
            </a:r>
            <a:r>
              <a:rPr lang="zh-CN" altLang="en-US" sz="2000"/>
              <a:t>观察）</a:t>
            </a:r>
            <a:endParaRPr lang="zh-CN" altLang="en-US" sz="2000"/>
          </a:p>
          <a:p>
            <a:endParaRPr lang="zh-CN" altLang="en-US" sz="2000"/>
          </a:p>
          <a:p>
            <a:r>
              <a:rPr lang="en-US" altLang="zh-CN" sz="2000"/>
              <a:t>2</a:t>
            </a:r>
            <a:r>
              <a:rPr lang="zh-CN" altLang="en-US" sz="2000"/>
              <a:t>、</a:t>
            </a:r>
            <a:r>
              <a:rPr lang="zh-CN" altLang="en-US" sz="2000">
                <a:sym typeface="+mn-ea"/>
              </a:rPr>
              <a:t>板块资金流与大盘共振（</a:t>
            </a:r>
            <a:r>
              <a:rPr lang="zh-CN" altLang="en-US" sz="2000">
                <a:sym typeface="+mn-ea"/>
              </a:rPr>
              <a:t>积极）</a:t>
            </a:r>
            <a:endParaRPr lang="zh-CN" altLang="en-US" sz="2000">
              <a:sym typeface="+mn-ea"/>
            </a:endParaRPr>
          </a:p>
          <a:p>
            <a:endParaRPr lang="zh-CN" altLang="en-US" sz="2000"/>
          </a:p>
          <a:p>
            <a:endParaRPr lang="zh-CN" altLang="en-US" sz="2000"/>
          </a:p>
        </p:txBody>
      </p:sp>
      <p:pic>
        <p:nvPicPr>
          <p:cNvPr id="2" name="图片 1"/>
          <p:cNvPicPr>
            <a:picLocks noChangeAspect="1"/>
          </p:cNvPicPr>
          <p:nvPr/>
        </p:nvPicPr>
        <p:blipFill>
          <a:blip r:embed="rId2"/>
          <a:stretch>
            <a:fillRect/>
          </a:stretch>
        </p:blipFill>
        <p:spPr>
          <a:xfrm>
            <a:off x="965835" y="956945"/>
            <a:ext cx="5729605" cy="525018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高控盘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92195" y="768350"/>
            <a:ext cx="6417945" cy="5569585"/>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354965" y="868680"/>
            <a:ext cx="6012815" cy="3959225"/>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68415" y="868680"/>
            <a:ext cx="5245735" cy="3959225"/>
          </a:xfrm>
          <a:prstGeom prst="rect">
            <a:avLst/>
          </a:prstGeom>
          <a:ln>
            <a:solidFill>
              <a:schemeClr val="accent1"/>
            </a:solidFill>
          </a:ln>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火热招募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435735" y="768350"/>
            <a:ext cx="10070465" cy="5664835"/>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神奇战法分析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aphicFrame>
        <p:nvGraphicFramePr>
          <p:cNvPr id="5" name="表格 4"/>
          <p:cNvGraphicFramePr/>
          <p:nvPr>
            <p:custDataLst>
              <p:tags r:id="rId2"/>
            </p:custDataLst>
          </p:nvPr>
        </p:nvGraphicFramePr>
        <p:xfrm>
          <a:off x="1755140" y="107378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分析体系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大盘分析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明晰趋势，控制仓位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资金流分析（赛道、行业）</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找到好的方向</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个股技术分析</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zh-CN" altLang="en-US" sz="2000" b="1" spc="60">
                          <a:solidFill>
                            <a:schemeClr val="tx1"/>
                          </a:solidFill>
                          <a:uFillTx/>
                          <a:latin typeface="思源黑体 CN Heavy" panose="020B0A00000000000000" charset="-122"/>
                          <a:ea typeface="思源黑体 CN Heavy" panose="020B0A00000000000000" charset="-122"/>
                        </a:rPr>
                        <a:t>判断买点与卖点</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格 7"/>
          <p:cNvGraphicFramePr/>
          <p:nvPr>
            <p:custDataLst>
              <p:tags r:id="rId3"/>
            </p:custDataLst>
          </p:nvPr>
        </p:nvGraphicFramePr>
        <p:xfrm>
          <a:off x="1758950" y="3590925"/>
          <a:ext cx="8924290" cy="4871085"/>
        </p:xfrm>
        <a:graphic>
          <a:graphicData uri="http://schemas.openxmlformats.org/drawingml/2006/table">
            <a:tbl>
              <a:tblPr>
                <a:tableStyleId>{E8B1032C-EA38-4F05-BA0D-38AFFFC7BED3}</a:tableStyleId>
              </a:tblPr>
              <a:tblGrid>
                <a:gridCol w="4334510"/>
                <a:gridCol w="4589780"/>
              </a:tblGrid>
              <a:tr h="704215">
                <a:tc gridSpan="2">
                  <a:txBody>
                    <a:bodyPr/>
                    <a:p>
                      <a:pPr lvl="0" indent="0" algn="ctr" eaLnBrk="0" hangingPunct="0">
                        <a:lnSpc>
                          <a:spcPct val="120000"/>
                        </a:lnSpc>
                        <a:spcBef>
                          <a:spcPts val="0"/>
                        </a:spcBef>
                        <a:spcAft>
                          <a:spcPts val="0"/>
                        </a:spcAft>
                        <a:buNone/>
                      </a:pPr>
                      <a:r>
                        <a:rPr lang="zh-CN" altLang="en-US" sz="2800" b="1" spc="130" dirty="0">
                          <a:solidFill>
                            <a:schemeClr val="bg1"/>
                          </a:solidFill>
                          <a:uFillTx/>
                          <a:latin typeface="思源黑体 CN Heavy" panose="020B0A00000000000000" charset="-122"/>
                          <a:ea typeface="思源黑体 CN Heavy" panose="020B0A00000000000000" charset="-122"/>
                        </a:rPr>
                        <a:t>投资体系</a:t>
                      </a:r>
                      <a:endParaRPr lang="zh-CN" altLang="en-US" sz="2800" b="1" spc="13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solidFill>
                  </a:tcPr>
                </a:tc>
                <a:tc hMerge="1">
                  <a:tcPr marL="82917" marR="82917" marT="41458" marB="41458"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9525">
                      <a:solidFill>
                        <a:schemeClr val="tx1">
                          <a:lumMod val="95000"/>
                          <a:lumOff val="5000"/>
                        </a:schemeClr>
                      </a:solidFill>
                      <a:prstDash val="solid"/>
                    </a:lnT>
                    <a:lnB w="9525">
                      <a:solidFill>
                        <a:srgbClr val="B28E4E"/>
                      </a:solidFill>
                      <a:prstDash val="dash"/>
                    </a:lnB>
                    <a:lnTlToBr>
                      <a:noFill/>
                    </a:lnTlToBr>
                    <a:lnBlToTr>
                      <a:noFill/>
                    </a:lnBlToTr>
                    <a:solidFill>
                      <a:srgbClr val="9999FF"/>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自身整体仓位</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120" dirty="0">
                          <a:solidFill>
                            <a:schemeClr val="tx1"/>
                          </a:solidFill>
                          <a:uFillTx/>
                          <a:latin typeface="思源黑体 CN Heavy" panose="020B0A00000000000000" charset="-122"/>
                          <a:ea typeface="思源黑体 CN Heavy" panose="020B0A00000000000000" charset="-122"/>
                        </a:rPr>
                        <a:t>不超适配仓位</a:t>
                      </a:r>
                      <a:endParaRPr lang="zh-CN" altLang="en-US" sz="2000" b="1" spc="12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风险承受能力</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lvl="0" indent="0" algn="ctr" eaLnBrk="0" fontAlgn="auto" hangingPunct="0">
                        <a:lnSpc>
                          <a:spcPct val="120000"/>
                        </a:lnSpc>
                        <a:spcBef>
                          <a:spcPts val="0"/>
                        </a:spcBef>
                        <a:spcAft>
                          <a:spcPts val="0"/>
                        </a:spcAft>
                        <a:buNone/>
                      </a:pPr>
                      <a:r>
                        <a:rPr lang="zh-CN" altLang="en-US" sz="2000" b="1" spc="60" dirty="0">
                          <a:solidFill>
                            <a:schemeClr val="tx1"/>
                          </a:solidFill>
                          <a:uFillTx/>
                          <a:latin typeface="思源黑体 CN Heavy" panose="020B0A00000000000000" charset="-122"/>
                          <a:ea typeface="思源黑体 CN Heavy" panose="020B0A00000000000000" charset="-122"/>
                        </a:rPr>
                        <a:t>家里没矿就消停点</a:t>
                      </a:r>
                      <a:endParaRPr lang="zh-CN" altLang="en-US" sz="2000" b="1" spc="60" dirty="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r>
              <a:tr h="520700">
                <a:tc>
                  <a:txBody>
                    <a:bodyPr/>
                    <a:p>
                      <a:pPr lvl="0" indent="0" algn="ctr" eaLnBrk="0" fontAlgn="auto" hangingPunct="0">
                        <a:lnSpc>
                          <a:spcPct val="120000"/>
                        </a:lnSpc>
                        <a:spcBef>
                          <a:spcPts val="0"/>
                        </a:spcBef>
                        <a:spcAft>
                          <a:spcPts val="0"/>
                        </a:spcAft>
                        <a:buNone/>
                      </a:pPr>
                      <a:r>
                        <a:rPr lang="zh-CN" altLang="en-US" sz="2000" b="1" spc="120" dirty="0">
                          <a:solidFill>
                            <a:schemeClr val="bg1"/>
                          </a:solidFill>
                          <a:uFillTx/>
                          <a:latin typeface="思源黑体 CN Heavy" panose="020B0A00000000000000" charset="-122"/>
                          <a:ea typeface="思源黑体 CN Heavy" panose="020B0A00000000000000" charset="-122"/>
                        </a:rPr>
                        <a:t>股票管理</a:t>
                      </a:r>
                      <a:endParaRPr lang="zh-CN" altLang="en-US" sz="2000" b="1" spc="120" dirty="0">
                        <a:solidFill>
                          <a:schemeClr val="bg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50000"/>
                      </a:schemeClr>
                    </a:solidFill>
                  </a:tcPr>
                </a:tc>
                <a:tc>
                  <a:txBody>
                    <a:bodyPr/>
                    <a:p>
                      <a:pPr indent="0" algn="ctr" fontAlgn="auto">
                        <a:lnSpc>
                          <a:spcPct val="120000"/>
                        </a:lnSpc>
                        <a:spcBef>
                          <a:spcPts val="0"/>
                        </a:spcBef>
                        <a:spcAft>
                          <a:spcPts val="0"/>
                        </a:spcAft>
                        <a:buNone/>
                      </a:pPr>
                      <a:r>
                        <a:rPr lang="en-US" altLang="zh-CN" sz="2000" b="1">
                          <a:sym typeface="+mn-ea"/>
                        </a:rPr>
                        <a:t>0</a:t>
                      </a:r>
                      <a:r>
                        <a:rPr lang="zh-CN" altLang="en-US" sz="2000" b="1">
                          <a:sym typeface="+mn-ea"/>
                        </a:rPr>
                        <a:t>成本底仓，滚动操作！</a:t>
                      </a:r>
                      <a:endParaRPr lang="zh-CN" altLang="en-US" sz="2000" b="1" spc="60">
                        <a:solidFill>
                          <a:schemeClr val="tx1"/>
                        </a:solidFill>
                        <a:uFillTx/>
                        <a:latin typeface="思源黑体 CN Heavy" panose="020B0A00000000000000" charset="-122"/>
                        <a:ea typeface="思源黑体 CN Heavy" panose="020B0A00000000000000" charset="-122"/>
                      </a:endParaRPr>
                    </a:p>
                  </a:txBody>
                  <a:tcPr marL="88900" marR="88900" marT="47625" marB="47625"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bl>
          </a:graphicData>
        </a:graphic>
      </p:graphicFrame>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659890" y="5714365"/>
            <a:ext cx="9862820" cy="511810"/>
          </a:xfrm>
          <a:prstGeom prst="rect">
            <a:avLst/>
          </a:prstGeom>
          <a:noFill/>
        </p:spPr>
        <p:txBody>
          <a:bodyPr wrap="square" rtlCol="0">
            <a:noAutofit/>
          </a:bodyPr>
          <a:p>
            <a:r>
              <a:rPr lang="zh-CN" altLang="en-US" sz="2000"/>
              <a:t>上证指数和平均股价双死叉，缩量</a:t>
            </a:r>
            <a:r>
              <a:rPr lang="en-US" altLang="zh-CN" sz="2000"/>
              <a:t>2199</a:t>
            </a:r>
            <a:r>
              <a:rPr lang="zh-CN" altLang="en-US" sz="2000"/>
              <a:t>亿，明日是关键分水岭！</a:t>
            </a:r>
            <a:r>
              <a:rPr lang="zh-CN" altLang="en-US" sz="2000"/>
              <a:t>周线趋势</a:t>
            </a:r>
            <a:r>
              <a:rPr lang="zh-CN" altLang="en-US" sz="2000"/>
              <a:t>上行！</a:t>
            </a:r>
            <a:endParaRPr lang="zh-CN" altLang="en-US" sz="2000"/>
          </a:p>
        </p:txBody>
      </p:sp>
      <p:pic>
        <p:nvPicPr>
          <p:cNvPr id="5" name="图片 4"/>
          <p:cNvPicPr>
            <a:picLocks noChangeAspect="1"/>
          </p:cNvPicPr>
          <p:nvPr/>
        </p:nvPicPr>
        <p:blipFill>
          <a:blip r:embed="rId2"/>
          <a:stretch>
            <a:fillRect/>
          </a:stretch>
        </p:blipFill>
        <p:spPr>
          <a:xfrm>
            <a:off x="1390650" y="864235"/>
            <a:ext cx="4747260" cy="4596765"/>
          </a:xfrm>
          <a:prstGeom prst="rect">
            <a:avLst/>
          </a:prstGeom>
        </p:spPr>
      </p:pic>
      <p:pic>
        <p:nvPicPr>
          <p:cNvPr id="7" name="图片 6"/>
          <p:cNvPicPr>
            <a:picLocks noChangeAspect="1"/>
          </p:cNvPicPr>
          <p:nvPr/>
        </p:nvPicPr>
        <p:blipFill>
          <a:blip r:embed="rId3"/>
          <a:stretch>
            <a:fillRect/>
          </a:stretch>
        </p:blipFill>
        <p:spPr>
          <a:xfrm>
            <a:off x="6260465" y="864235"/>
            <a:ext cx="4965065" cy="4596130"/>
          </a:xfrm>
          <a:prstGeom prst="rect">
            <a:avLst/>
          </a:prstGeom>
        </p:spPr>
      </p:pic>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905635" y="972185"/>
            <a:ext cx="8677275" cy="847725"/>
          </a:xfrm>
          <a:prstGeom prst="rect">
            <a:avLst/>
          </a:prstGeom>
        </p:spPr>
      </p:pic>
      <p:pic>
        <p:nvPicPr>
          <p:cNvPr id="5" name="图片 4"/>
          <p:cNvPicPr>
            <a:picLocks noChangeAspect="1"/>
          </p:cNvPicPr>
          <p:nvPr/>
        </p:nvPicPr>
        <p:blipFill>
          <a:blip r:embed="rId3"/>
          <a:stretch>
            <a:fillRect/>
          </a:stretch>
        </p:blipFill>
        <p:spPr>
          <a:xfrm>
            <a:off x="3267710" y="2023745"/>
            <a:ext cx="6267450" cy="2600325"/>
          </a:xfrm>
          <a:prstGeom prst="rect">
            <a:avLst/>
          </a:prstGeom>
        </p:spPr>
      </p:pic>
      <p:sp>
        <p:nvSpPr>
          <p:cNvPr id="6" name="文本框 5"/>
          <p:cNvSpPr txBox="1"/>
          <p:nvPr/>
        </p:nvSpPr>
        <p:spPr>
          <a:xfrm>
            <a:off x="2183765" y="5202555"/>
            <a:ext cx="9084945" cy="511810"/>
          </a:xfrm>
          <a:prstGeom prst="rect">
            <a:avLst/>
          </a:prstGeom>
          <a:noFill/>
        </p:spPr>
        <p:txBody>
          <a:bodyPr wrap="square" rtlCol="0">
            <a:noAutofit/>
          </a:bodyPr>
          <a:p>
            <a:r>
              <a:rPr lang="zh-CN" altLang="en-US" sz="2000"/>
              <a:t>缩量，源自于对新一轮关税措施的观察！待靴子落地！中美</a:t>
            </a:r>
            <a:r>
              <a:rPr lang="en-US" altLang="zh-CN" sz="2000"/>
              <a:t>8</a:t>
            </a:r>
            <a:r>
              <a:rPr lang="zh-CN" altLang="en-US" sz="2000"/>
              <a:t>月</a:t>
            </a:r>
            <a:r>
              <a:rPr lang="en-US" altLang="zh-CN" sz="2000"/>
              <a:t>12</a:t>
            </a:r>
            <a:r>
              <a:rPr lang="zh-CN" altLang="en-US" sz="2000"/>
              <a:t>日新一轮</a:t>
            </a:r>
            <a:r>
              <a:rPr lang="zh-CN" altLang="en-US" sz="2000"/>
              <a:t>措施！</a:t>
            </a:r>
            <a:endParaRPr lang="zh-CN" altLang="en-US" sz="2000"/>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业绩披露</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窗口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11580" y="842010"/>
            <a:ext cx="9961245" cy="538670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业绩</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07060" y="848360"/>
            <a:ext cx="4678045" cy="4265930"/>
          </a:xfrm>
          <a:prstGeom prst="rect">
            <a:avLst/>
          </a:prstGeom>
        </p:spPr>
      </p:pic>
      <p:sp>
        <p:nvSpPr>
          <p:cNvPr id="6" name="文本框 5"/>
          <p:cNvSpPr txBox="1"/>
          <p:nvPr/>
        </p:nvSpPr>
        <p:spPr>
          <a:xfrm>
            <a:off x="1448435" y="5473065"/>
            <a:ext cx="2995295" cy="511810"/>
          </a:xfrm>
          <a:prstGeom prst="rect">
            <a:avLst/>
          </a:prstGeom>
          <a:noFill/>
        </p:spPr>
        <p:txBody>
          <a:bodyPr wrap="square" rtlCol="0">
            <a:noAutofit/>
          </a:bodyPr>
          <a:p>
            <a:r>
              <a:rPr lang="zh-CN" altLang="en-US" sz="2000"/>
              <a:t>反面教材：连续</a:t>
            </a:r>
            <a:r>
              <a:rPr lang="en-US" altLang="zh-CN" sz="2000"/>
              <a:t>3</a:t>
            </a:r>
            <a:r>
              <a:rPr lang="zh-CN" altLang="en-US" sz="2000"/>
              <a:t>年</a:t>
            </a:r>
            <a:r>
              <a:rPr lang="zh-CN" altLang="en-US" sz="2000"/>
              <a:t>亏损</a:t>
            </a:r>
            <a:endParaRPr lang="zh-CN" altLang="en-US" sz="2000"/>
          </a:p>
        </p:txBody>
      </p:sp>
      <p:pic>
        <p:nvPicPr>
          <p:cNvPr id="5" name="图片 4"/>
          <p:cNvPicPr>
            <a:picLocks noChangeAspect="1"/>
          </p:cNvPicPr>
          <p:nvPr/>
        </p:nvPicPr>
        <p:blipFill>
          <a:blip r:embed="rId3"/>
          <a:stretch>
            <a:fillRect/>
          </a:stretch>
        </p:blipFill>
        <p:spPr>
          <a:xfrm>
            <a:off x="5741035" y="848995"/>
            <a:ext cx="2927985" cy="4265295"/>
          </a:xfrm>
          <a:prstGeom prst="rect">
            <a:avLst/>
          </a:prstGeom>
        </p:spPr>
      </p:pic>
      <p:pic>
        <p:nvPicPr>
          <p:cNvPr id="7" name="图片 6"/>
          <p:cNvPicPr>
            <a:picLocks noChangeAspect="1"/>
          </p:cNvPicPr>
          <p:nvPr/>
        </p:nvPicPr>
        <p:blipFill>
          <a:blip r:embed="rId4"/>
          <a:stretch>
            <a:fillRect/>
          </a:stretch>
        </p:blipFill>
        <p:spPr>
          <a:xfrm>
            <a:off x="8669020" y="848360"/>
            <a:ext cx="3281680" cy="4246245"/>
          </a:xfrm>
          <a:prstGeom prst="rect">
            <a:avLst/>
          </a:prstGeom>
        </p:spPr>
      </p:pic>
      <p:sp>
        <p:nvSpPr>
          <p:cNvPr id="8" name="文本框 7"/>
          <p:cNvSpPr txBox="1"/>
          <p:nvPr/>
        </p:nvSpPr>
        <p:spPr>
          <a:xfrm>
            <a:off x="7813040" y="5407660"/>
            <a:ext cx="2995295" cy="511810"/>
          </a:xfrm>
          <a:prstGeom prst="rect">
            <a:avLst/>
          </a:prstGeom>
          <a:noFill/>
        </p:spPr>
        <p:txBody>
          <a:bodyPr wrap="square" rtlCol="0">
            <a:noAutofit/>
          </a:bodyPr>
          <a:p>
            <a:r>
              <a:rPr lang="zh-CN" altLang="en-US" sz="2000"/>
              <a:t>有业绩，配合热点，</a:t>
            </a:r>
            <a:r>
              <a:rPr lang="zh-CN" altLang="en-US" sz="2000"/>
              <a:t>爆发！</a:t>
            </a:r>
            <a:endParaRPr lang="zh-CN" altLang="en-US" sz="2000"/>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wm#"/>
  <p:tag name="KSO_WM_TEMPLATE_CATEGORY" val="custom"/>
  <p:tag name="KSO_WM_TEMPLATE_INDEX" val="20205081"/>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wm#"/>
  <p:tag name="KSO_WM_TEMPLATE_CATEGORY" val="custom"/>
  <p:tag name="KSO_WM_TEMPLATE_INDEX" val="20205081"/>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UNIT_PLACING_PICTURE_USER_VIEWPORT" val="{&quot;height&quot;:1539,&quot;width&quot;:39003}"/>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TABLE_BEAUTIFY" val="smartTable{ff40530e-4194-423b-b95d-8966d4381768}"/>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wm#"/>
  <p:tag name="TABLE_ENDDRAG_ORIGIN_RECT" val="702*383"/>
  <p:tag name="TABLE_ENDDRAG_RECT" val="119*71*702*383"/>
</p:tagLst>
</file>

<file path=ppt/tags/tag49.xml><?xml version="1.0" encoding="utf-8"?>
<p:tagLst xmlns:p="http://schemas.openxmlformats.org/presentationml/2006/main">
  <p:tag name="KSO_WM_UNIT_TABLE_BEAUTIFY" val="smartTable{3dfd1e6e-2edb-40f6-904d-7f66f4de339f}"/>
  <p:tag name="TABLE_SKINIDX" val="2"/>
  <p:tag name="TABLE_ENCOLOR" val="#FFFFFF"/>
  <p:tag name="KSO_WM_UNIT_VALUE" val="1309*2531"/>
  <p:tag name="KSO_WM_UNIT_HIGHLIGHT" val="0"/>
  <p:tag name="KSO_WM_UNIT_COMPATIBLE" val="0"/>
  <p:tag name="KSO_WM_UNIT_DIAGRAM_ISNUMVISUAL" val="0"/>
  <p:tag name="KSO_WM_UNIT_DIAGRAM_ISREFERUNIT" val="0"/>
  <p:tag name="KSO_WM_UNIT_TYPE" val="β"/>
  <p:tag name="KSO_WM_UNIT_INDEX" val="1"/>
  <p:tag name="KSO_WM_UNIT_ID" val="mixed20203806_1*β*1"/>
  <p:tag name="KSO_WM_TEMPLATE_CATEGORY" val="mixed"/>
  <p:tag name="KSO_WM_TEMPLATE_INDEX" val="20203806"/>
  <p:tag name="KSO_WM_UNIT_LAYERLEVEL" val="1"/>
  <p:tag name="KSO_WM_TAG_VERSION" val="1.0"/>
  <p:tag name="KSO_WM_BEAUTIFY_FLAG" val=""/>
  <p:tag name="TABLE_ENDDRAG_ORIGIN_RECT" val="702*383"/>
  <p:tag name="TABLE_ENDDRAG_RECT" val="119*71*702*3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wm#"/>
  <p:tag name="KSO_WM_TEMPLATE_CATEGORY" val="custom"/>
  <p:tag name="KSO_WM_TEMPLATE_INDEX" val="2020508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2126</Words>
  <Application>WPS 演示</Application>
  <PresentationFormat>宽屏</PresentationFormat>
  <Paragraphs>248</Paragraphs>
  <Slides>26</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Wingdings</vt:lpstr>
      <vt:lpstr>思源黑体 CN Bold</vt:lpstr>
      <vt:lpstr>黑体</vt:lpstr>
      <vt:lpstr>思源黑体 CN Medium</vt:lpstr>
      <vt:lpstr>思源黑体 CN Normal</vt:lpstr>
      <vt:lpstr>思源黑体 CN Heavy</vt:lpstr>
      <vt:lpstr>思源宋体 CN</vt:lpstr>
      <vt:lpstr>微软雅黑</vt:lpstr>
      <vt:lpstr>Arial Unicode MS</vt:lpstr>
      <vt:lpstr>Calibri</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333</cp:revision>
  <dcterms:created xsi:type="dcterms:W3CDTF">2019-06-19T02:08:00Z</dcterms:created>
  <dcterms:modified xsi:type="dcterms:W3CDTF">2025-07-07T09:23:45Z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1AD5D797B13648A2958FC4A66325288A_13</vt:lpwstr>
  </property>
</Properties>
</file>