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33" r:id="rId6"/>
    <p:sldId id="360" r:id="rId7"/>
    <p:sldId id="357" r:id="rId8"/>
    <p:sldId id="362" r:id="rId9"/>
    <p:sldId id="365" r:id="rId10"/>
    <p:sldId id="348" r:id="rId11"/>
    <p:sldId id="352" r:id="rId12"/>
    <p:sldId id="354" r:id="rId13"/>
    <p:sldId id="359" r:id="rId14"/>
    <p:sldId id="325" r:id="rId15"/>
    <p:sldId id="353" r:id="rId16"/>
    <p:sldId id="364" r:id="rId17"/>
    <p:sldId id="331" r:id="rId18"/>
    <p:sldId id="345" r:id="rId19"/>
    <p:sldId id="355" r:id="rId20"/>
    <p:sldId id="278" r:id="rId21"/>
    <p:sldId id="326" r:id="rId22"/>
    <p:sldId id="277" r:id="rId23"/>
    <p:sldId id="335" r:id="rId24"/>
    <p:sldId id="336" r:id="rId25"/>
    <p:sldId id="332" r:id="rId26"/>
    <p:sldId id="350" r:id="rId27"/>
    <p:sldId id="276"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7.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6" Type="http://schemas.openxmlformats.org/officeDocument/2006/relationships/slideLayout" Target="../slideLayouts/slideLayout2.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tags" Target="../tags/tag8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0.xml"/><Relationship Id="rId2" Type="http://schemas.openxmlformats.org/officeDocument/2006/relationships/image" Target="../media/image16.png"/><Relationship Id="rId1" Type="http://schemas.openxmlformats.org/officeDocument/2006/relationships/tags" Target="../tags/tag9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2.xml"/><Relationship Id="rId2" Type="http://schemas.openxmlformats.org/officeDocument/2006/relationships/image" Target="../media/image17.png"/><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image" Target="../media/image18.png"/><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19.png"/><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2.xml"/><Relationship Id="rId2" Type="http://schemas.openxmlformats.org/officeDocument/2006/relationships/image" Target="../media/image20.png"/><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4.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13.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3.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4.png"/><Relationship Id="rId2" Type="http://schemas.openxmlformats.org/officeDocument/2006/relationships/tags" Target="../tags/tag123.xml"/><Relationship Id="rId1" Type="http://schemas.openxmlformats.org/officeDocument/2006/relationships/tags" Target="../tags/tag122.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30.xml"/><Relationship Id="rId4" Type="http://schemas.openxmlformats.org/officeDocument/2006/relationships/image" Target="../media/image25.png"/><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7.png"/><Relationship Id="rId4" Type="http://schemas.openxmlformats.org/officeDocument/2006/relationships/tags" Target="../tags/tag133.xml"/><Relationship Id="rId3" Type="http://schemas.openxmlformats.org/officeDocument/2006/relationships/image" Target="../media/image26.png"/><Relationship Id="rId2" Type="http://schemas.openxmlformats.org/officeDocument/2006/relationships/tags" Target="../tags/tag132.xml"/><Relationship Id="rId1" Type="http://schemas.openxmlformats.org/officeDocument/2006/relationships/tags" Target="../tags/tag131.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8.xml"/><Relationship Id="rId5" Type="http://schemas.openxmlformats.org/officeDocument/2006/relationships/image" Target="../media/image29.png"/><Relationship Id="rId4" Type="http://schemas.openxmlformats.org/officeDocument/2006/relationships/tags" Target="../tags/tag137.xml"/><Relationship Id="rId3" Type="http://schemas.openxmlformats.org/officeDocument/2006/relationships/image" Target="../media/image28.png"/><Relationship Id="rId2" Type="http://schemas.openxmlformats.org/officeDocument/2006/relationships/tags" Target="../tags/tag136.xml"/><Relationship Id="rId1" Type="http://schemas.openxmlformats.org/officeDocument/2006/relationships/tags" Target="../tags/tag13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2.xml"/><Relationship Id="rId2" Type="http://schemas.openxmlformats.org/officeDocument/2006/relationships/image" Target="../media/image30.png"/><Relationship Id="rId1" Type="http://schemas.openxmlformats.org/officeDocument/2006/relationships/tags" Target="../tags/tag141.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image" Target="../media/image11.png"/><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4" Type="http://schemas.openxmlformats.org/officeDocument/2006/relationships/slideLayout" Target="../slideLayouts/slideLayout2.xml"/><Relationship Id="rId23" Type="http://schemas.openxmlformats.org/officeDocument/2006/relationships/tags" Target="../tags/tag83.xml"/><Relationship Id="rId22" Type="http://schemas.openxmlformats.org/officeDocument/2006/relationships/image" Target="../media/image15.png"/><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tags" Target="../tags/tag63.xml"/><Relationship Id="rId19" Type="http://schemas.openxmlformats.org/officeDocument/2006/relationships/tags" Target="../tags/tag8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823720" y="5520690"/>
            <a:ext cx="3609975" cy="640080"/>
          </a:xfrm>
          <a:prstGeom prst="rect">
            <a:avLst/>
          </a:prstGeom>
          <a:noFill/>
        </p:spPr>
        <p:txBody>
          <a:bodyPr wrap="square" rtlCol="0">
            <a:noAutofit/>
          </a:bodyPr>
          <a:p>
            <a:r>
              <a:rPr lang="zh-CN" altLang="en-US" sz="2000"/>
              <a:t>逻辑</a:t>
            </a:r>
            <a:r>
              <a:rPr lang="en-US" altLang="zh-CN" sz="2000"/>
              <a:t>+</a:t>
            </a:r>
            <a:r>
              <a:rPr lang="zh-CN" altLang="en-US" sz="2000"/>
              <a:t>趋势</a:t>
            </a:r>
            <a:r>
              <a:rPr lang="en-US" altLang="zh-CN" sz="2000"/>
              <a:t>+</a:t>
            </a:r>
            <a:r>
              <a:rPr lang="zh-CN" altLang="en-US" sz="2000"/>
              <a:t>资金</a:t>
            </a:r>
            <a:r>
              <a:rPr lang="en-US" altLang="zh-CN" sz="2000"/>
              <a:t>+</a:t>
            </a:r>
            <a:r>
              <a:rPr lang="zh-CN" altLang="en-US" sz="2000"/>
              <a:t>买卖点</a:t>
            </a:r>
            <a:endParaRPr lang="zh-CN" altLang="en-US" sz="2000"/>
          </a:p>
        </p:txBody>
      </p:sp>
      <p:sp>
        <p:nvSpPr>
          <p:cNvPr id="9" name="文本框 8"/>
          <p:cNvSpPr txBox="1"/>
          <p:nvPr/>
        </p:nvSpPr>
        <p:spPr>
          <a:xfrm>
            <a:off x="5935345" y="5520690"/>
            <a:ext cx="4599305" cy="640080"/>
          </a:xfrm>
          <a:prstGeom prst="rect">
            <a:avLst/>
          </a:prstGeom>
          <a:noFill/>
        </p:spPr>
        <p:txBody>
          <a:bodyPr wrap="square" rtlCol="0">
            <a:noAutofit/>
          </a:bodyPr>
          <a:p>
            <a:r>
              <a:rPr lang="zh-CN" altLang="en-US" sz="2000"/>
              <a:t>从热点中寻找中报</a:t>
            </a:r>
            <a:r>
              <a:rPr lang="zh-CN" altLang="en-US" sz="2000"/>
              <a:t>业绩向好预期的</a:t>
            </a:r>
            <a:r>
              <a:rPr lang="zh-CN" altLang="en-US" sz="2000"/>
              <a:t>个股</a:t>
            </a:r>
            <a:endParaRPr lang="zh-CN" altLang="en-US" sz="2000"/>
          </a:p>
        </p:txBody>
      </p:sp>
      <p:pic>
        <p:nvPicPr>
          <p:cNvPr id="5" name="图片 4"/>
          <p:cNvPicPr>
            <a:picLocks noChangeAspect="1"/>
          </p:cNvPicPr>
          <p:nvPr/>
        </p:nvPicPr>
        <p:blipFill>
          <a:blip r:embed="rId2"/>
          <a:stretch>
            <a:fillRect/>
          </a:stretch>
        </p:blipFill>
        <p:spPr>
          <a:xfrm>
            <a:off x="2537460" y="691515"/>
            <a:ext cx="7635875" cy="4686300"/>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347075" y="2240280"/>
            <a:ext cx="4505325" cy="511810"/>
          </a:xfrm>
          <a:prstGeom prst="rect">
            <a:avLst/>
          </a:prstGeom>
          <a:noFill/>
        </p:spPr>
        <p:txBody>
          <a:bodyPr wrap="square" rtlCol="0">
            <a:noAutofit/>
          </a:bodyPr>
          <a:p>
            <a:r>
              <a:rPr lang="zh-CN" altLang="en-US" sz="2000"/>
              <a:t>主升浪：</a:t>
            </a:r>
            <a:endParaRPr lang="en-US" altLang="zh-CN" sz="2000"/>
          </a:p>
          <a:p>
            <a:r>
              <a:rPr lang="en-US" altLang="zh-CN" sz="2000"/>
              <a:t>1</a:t>
            </a:r>
            <a:r>
              <a:rPr lang="zh-CN" altLang="en-US" sz="2000"/>
              <a:t>、神奇</a:t>
            </a:r>
            <a:r>
              <a:rPr lang="en-US" altLang="zh-CN" sz="2000"/>
              <a:t>k</a:t>
            </a:r>
            <a:r>
              <a:rPr lang="zh-CN" altLang="en-US" sz="2000"/>
              <a:t>线红</a:t>
            </a:r>
            <a:endParaRPr lang="zh-CN" altLang="en-US" sz="2000"/>
          </a:p>
          <a:p>
            <a:r>
              <a:rPr lang="en-US" altLang="zh-CN" sz="2000"/>
              <a:t>2</a:t>
            </a:r>
            <a:r>
              <a:rPr lang="zh-CN" altLang="en-US" sz="2000"/>
              <a:t>、中期生命线红</a:t>
            </a:r>
            <a:endParaRPr lang="zh-CN" altLang="en-US" sz="2000"/>
          </a:p>
          <a:p>
            <a:r>
              <a:rPr lang="en-US" altLang="zh-CN" sz="2000"/>
              <a:t>3</a:t>
            </a:r>
            <a:r>
              <a:rPr lang="zh-CN" altLang="en-US" sz="2000"/>
              <a:t>、成交量红肥绿瘦</a:t>
            </a:r>
            <a:endParaRPr lang="zh-CN" altLang="en-US" sz="2000"/>
          </a:p>
          <a:p>
            <a:r>
              <a:rPr lang="en-US" altLang="zh-CN" sz="2000"/>
              <a:t>4</a:t>
            </a:r>
            <a:r>
              <a:rPr lang="zh-CN" altLang="en-US" sz="2000"/>
              <a:t>、捕捞季节红柱</a:t>
            </a:r>
            <a:r>
              <a:rPr lang="zh-CN" altLang="en-US" sz="2000"/>
              <a:t>为主</a:t>
            </a:r>
            <a:endParaRPr lang="zh-CN" altLang="en-US" sz="2000"/>
          </a:p>
          <a:p>
            <a:r>
              <a:rPr lang="en-US" altLang="zh-CN" sz="2000"/>
              <a:t>5</a:t>
            </a:r>
            <a:r>
              <a:rPr lang="zh-CN" altLang="en-US" sz="2000"/>
              <a:t>、神奇色阶至少前三阶红</a:t>
            </a:r>
            <a:r>
              <a:rPr lang="zh-CN" altLang="en-US" sz="2000"/>
              <a:t>为主</a:t>
            </a:r>
            <a:endParaRPr lang="zh-CN" altLang="en-US" sz="2000"/>
          </a:p>
        </p:txBody>
      </p:sp>
      <p:pic>
        <p:nvPicPr>
          <p:cNvPr id="5" name="图片 4"/>
          <p:cNvPicPr>
            <a:picLocks noChangeAspect="1"/>
          </p:cNvPicPr>
          <p:nvPr/>
        </p:nvPicPr>
        <p:blipFill>
          <a:blip r:embed="rId2"/>
          <a:stretch>
            <a:fillRect/>
          </a:stretch>
        </p:blipFill>
        <p:spPr>
          <a:xfrm>
            <a:off x="812165" y="961390"/>
            <a:ext cx="7372350" cy="524764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神奇好股平台</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个股</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6779260" y="2310765"/>
            <a:ext cx="4904740" cy="650240"/>
          </a:xfrm>
          <a:prstGeom prst="rect">
            <a:avLst/>
          </a:prstGeom>
          <a:noFill/>
        </p:spPr>
        <p:txBody>
          <a:bodyPr wrap="square" rtlCol="0">
            <a:noAutofit/>
          </a:bodyPr>
          <a:p>
            <a:r>
              <a:rPr lang="zh-CN" altLang="en-US" sz="2000"/>
              <a:t>资金流观察</a:t>
            </a:r>
            <a:r>
              <a:rPr lang="zh-CN" altLang="en-US" sz="2000"/>
              <a:t>要点：</a:t>
            </a:r>
            <a:endParaRPr lang="zh-CN" altLang="en-US" sz="2000"/>
          </a:p>
          <a:p>
            <a:endParaRPr lang="zh-CN" altLang="en-US" sz="2000"/>
          </a:p>
          <a:p>
            <a:r>
              <a:rPr lang="en-US" altLang="zh-CN" sz="2000"/>
              <a:t>1</a:t>
            </a:r>
            <a:r>
              <a:rPr lang="zh-CN" altLang="en-US" sz="2000"/>
              <a:t>、板块资金流与大盘背离（</a:t>
            </a:r>
            <a:r>
              <a:rPr lang="zh-CN" altLang="en-US" sz="2000"/>
              <a:t>观察）</a:t>
            </a:r>
            <a:endParaRPr lang="zh-CN" altLang="en-US" sz="2000"/>
          </a:p>
          <a:p>
            <a:endParaRPr lang="zh-CN" altLang="en-US" sz="2000"/>
          </a:p>
          <a:p>
            <a:r>
              <a:rPr lang="en-US" altLang="zh-CN" sz="2000"/>
              <a:t>2</a:t>
            </a:r>
            <a:r>
              <a:rPr lang="zh-CN" altLang="en-US" sz="2000"/>
              <a:t>、</a:t>
            </a:r>
            <a:r>
              <a:rPr lang="zh-CN" altLang="en-US" sz="2000">
                <a:sym typeface="+mn-ea"/>
              </a:rPr>
              <a:t>板块资金流与大盘共振（</a:t>
            </a:r>
            <a:r>
              <a:rPr lang="zh-CN" altLang="en-US" sz="2000">
                <a:sym typeface="+mn-ea"/>
              </a:rPr>
              <a:t>积极）</a:t>
            </a:r>
            <a:endParaRPr lang="zh-CN" altLang="en-US" sz="2000">
              <a:sym typeface="+mn-ea"/>
            </a:endParaRPr>
          </a:p>
          <a:p>
            <a:endParaRPr lang="zh-CN" altLang="en-US" sz="2000"/>
          </a:p>
          <a:p>
            <a:endParaRPr lang="zh-CN" altLang="en-US" sz="2000"/>
          </a:p>
        </p:txBody>
      </p:sp>
      <p:pic>
        <p:nvPicPr>
          <p:cNvPr id="3" name="图片 2"/>
          <p:cNvPicPr>
            <a:picLocks noChangeAspect="1"/>
          </p:cNvPicPr>
          <p:nvPr/>
        </p:nvPicPr>
        <p:blipFill>
          <a:blip r:embed="rId2"/>
          <a:stretch>
            <a:fillRect/>
          </a:stretch>
        </p:blipFill>
        <p:spPr>
          <a:xfrm>
            <a:off x="1141730" y="768350"/>
            <a:ext cx="5015230" cy="551180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高控盘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3806190" y="768350"/>
            <a:ext cx="6210300" cy="5525135"/>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火热招募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435735" y="768350"/>
            <a:ext cx="10070465" cy="5664835"/>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神奇战法分析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aphicFrame>
        <p:nvGraphicFramePr>
          <p:cNvPr id="5" name="表格 4"/>
          <p:cNvGraphicFramePr/>
          <p:nvPr>
            <p:custDataLst>
              <p:tags r:id="rId2"/>
            </p:custDataLst>
          </p:nvPr>
        </p:nvGraphicFramePr>
        <p:xfrm>
          <a:off x="1755140" y="107378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分析体系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大盘分析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明晰趋势，控制仓位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资金流分析（赛道、行业）</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找到好的方向</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个股技术分析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zh-CN" altLang="en-US" sz="2000" b="1" spc="60">
                          <a:solidFill>
                            <a:schemeClr val="tx1"/>
                          </a:solidFill>
                          <a:uFillTx/>
                          <a:latin typeface="思源黑体 CN Heavy" panose="020B0A00000000000000" charset="-122"/>
                          <a:ea typeface="思源黑体 CN Heavy" panose="020B0A00000000000000" charset="-122"/>
                        </a:rPr>
                        <a:t>判断买点与卖点</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格 7"/>
          <p:cNvGraphicFramePr/>
          <p:nvPr>
            <p:custDataLst>
              <p:tags r:id="rId3"/>
            </p:custDataLst>
          </p:nvPr>
        </p:nvGraphicFramePr>
        <p:xfrm>
          <a:off x="1758950" y="359092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投资体系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自身整体仓位</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不超适配仓位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风险承受能力</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家里没矿就消停点</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股票管理</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en-US" altLang="zh-CN" sz="2000" b="1">
                          <a:sym typeface="+mn-ea"/>
                        </a:rPr>
                        <a:t>0</a:t>
                      </a:r>
                      <a:r>
                        <a:rPr lang="zh-CN" altLang="en-US" sz="2000" b="1">
                          <a:sym typeface="+mn-ea"/>
                        </a:rPr>
                        <a:t>成本底仓，滚动操作！</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437255" y="5714365"/>
            <a:ext cx="7673975" cy="511810"/>
          </a:xfrm>
          <a:prstGeom prst="rect">
            <a:avLst/>
          </a:prstGeom>
          <a:noFill/>
        </p:spPr>
        <p:txBody>
          <a:bodyPr wrap="square" rtlCol="0">
            <a:noAutofit/>
          </a:bodyPr>
          <a:p>
            <a:r>
              <a:rPr lang="zh-CN" altLang="en-US" sz="2000"/>
              <a:t>上证指数和平均股价双金叉，放量，上行趋势，慢牛</a:t>
            </a:r>
            <a:r>
              <a:rPr lang="zh-CN" altLang="en-US" sz="2000"/>
              <a:t>格局！</a:t>
            </a:r>
            <a:endParaRPr lang="zh-CN" altLang="en-US" sz="2000"/>
          </a:p>
        </p:txBody>
      </p:sp>
      <p:pic>
        <p:nvPicPr>
          <p:cNvPr id="2" name="图片 1"/>
          <p:cNvPicPr>
            <a:picLocks noChangeAspect="1"/>
          </p:cNvPicPr>
          <p:nvPr/>
        </p:nvPicPr>
        <p:blipFill>
          <a:blip r:embed="rId2"/>
          <a:stretch>
            <a:fillRect/>
          </a:stretch>
        </p:blipFill>
        <p:spPr>
          <a:xfrm>
            <a:off x="1659890" y="851535"/>
            <a:ext cx="4674870" cy="4512945"/>
          </a:xfrm>
          <a:prstGeom prst="rect">
            <a:avLst/>
          </a:prstGeom>
        </p:spPr>
      </p:pic>
      <p:pic>
        <p:nvPicPr>
          <p:cNvPr id="6" name="图片 5"/>
          <p:cNvPicPr>
            <a:picLocks noChangeAspect="1"/>
          </p:cNvPicPr>
          <p:nvPr/>
        </p:nvPicPr>
        <p:blipFill>
          <a:blip r:embed="rId3"/>
          <a:stretch>
            <a:fillRect/>
          </a:stretch>
        </p:blipFill>
        <p:spPr>
          <a:xfrm>
            <a:off x="6630670" y="851535"/>
            <a:ext cx="4117340" cy="4862195"/>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6717665" y="5839460"/>
            <a:ext cx="4323715" cy="511810"/>
          </a:xfrm>
          <a:prstGeom prst="rect">
            <a:avLst/>
          </a:prstGeom>
          <a:noFill/>
        </p:spPr>
        <p:txBody>
          <a:bodyPr wrap="square" rtlCol="0">
            <a:noAutofit/>
          </a:bodyPr>
          <a:p>
            <a:r>
              <a:rPr lang="zh-CN" altLang="en-US" sz="2000"/>
              <a:t>科技里面有业绩的方向，值得</a:t>
            </a:r>
            <a:r>
              <a:rPr lang="zh-CN" altLang="en-US" sz="2000"/>
              <a:t>留意</a:t>
            </a:r>
            <a:endParaRPr lang="zh-CN" altLang="en-US" sz="2000"/>
          </a:p>
        </p:txBody>
      </p:sp>
      <p:pic>
        <p:nvPicPr>
          <p:cNvPr id="3" name="图片 2"/>
          <p:cNvPicPr>
            <a:picLocks noChangeAspect="1"/>
          </p:cNvPicPr>
          <p:nvPr/>
        </p:nvPicPr>
        <p:blipFill>
          <a:blip r:embed="rId2"/>
          <a:stretch>
            <a:fillRect/>
          </a:stretch>
        </p:blipFill>
        <p:spPr>
          <a:xfrm>
            <a:off x="5638165" y="839470"/>
            <a:ext cx="5993765" cy="4928870"/>
          </a:xfrm>
          <a:prstGeom prst="rect">
            <a:avLst/>
          </a:prstGeom>
        </p:spPr>
      </p:pic>
      <p:pic>
        <p:nvPicPr>
          <p:cNvPr id="7" name="图片 6"/>
          <p:cNvPicPr>
            <a:picLocks noChangeAspect="1"/>
          </p:cNvPicPr>
          <p:nvPr/>
        </p:nvPicPr>
        <p:blipFill>
          <a:blip r:embed="rId3"/>
          <a:stretch>
            <a:fillRect/>
          </a:stretch>
        </p:blipFill>
        <p:spPr>
          <a:xfrm>
            <a:off x="306705" y="1520825"/>
            <a:ext cx="5331460" cy="2800350"/>
          </a:xfrm>
          <a:prstGeom prst="rect">
            <a:avLst/>
          </a:prstGeom>
        </p:spPr>
      </p:pic>
      <p:sp>
        <p:nvSpPr>
          <p:cNvPr id="8" name="文本框 7"/>
          <p:cNvSpPr txBox="1"/>
          <p:nvPr/>
        </p:nvSpPr>
        <p:spPr>
          <a:xfrm>
            <a:off x="720725" y="4464685"/>
            <a:ext cx="4147820" cy="706755"/>
          </a:xfrm>
          <a:prstGeom prst="rect">
            <a:avLst/>
          </a:prstGeom>
        </p:spPr>
        <p:txBody>
          <a:bodyPr wrap="square">
            <a:spAutoFit/>
          </a:bodyPr>
          <a:p>
            <a:pPr algn="ctr"/>
            <a:r>
              <a:rPr lang="zh-CN" altLang="en-US" sz="2000"/>
              <a:t>承接海外资金的蓄水池</a:t>
            </a:r>
            <a:endParaRPr lang="zh-CN" altLang="en-US" sz="2000"/>
          </a:p>
          <a:p>
            <a:pPr algn="ctr"/>
            <a:r>
              <a:rPr lang="zh-CN" altLang="en-US" sz="2000"/>
              <a:t>人民币出海的桥头堡</a:t>
            </a:r>
            <a:endParaRPr lang="zh-CN" altLang="en-US" sz="2000"/>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1448435" y="5473065"/>
            <a:ext cx="2995295" cy="511810"/>
          </a:xfrm>
          <a:prstGeom prst="rect">
            <a:avLst/>
          </a:prstGeom>
          <a:noFill/>
        </p:spPr>
        <p:txBody>
          <a:bodyPr wrap="square" rtlCol="0">
            <a:noAutofit/>
          </a:bodyPr>
          <a:p>
            <a:r>
              <a:rPr lang="zh-CN" altLang="en-US" sz="2000"/>
              <a:t>反面教材：连续</a:t>
            </a:r>
            <a:r>
              <a:rPr lang="en-US" altLang="zh-CN" sz="2000"/>
              <a:t>3</a:t>
            </a:r>
            <a:r>
              <a:rPr lang="zh-CN" altLang="en-US" sz="2000"/>
              <a:t>年</a:t>
            </a:r>
            <a:r>
              <a:rPr lang="zh-CN" altLang="en-US" sz="2000"/>
              <a:t>亏损</a:t>
            </a:r>
            <a:endParaRPr lang="zh-CN" altLang="en-US" sz="2000"/>
          </a:p>
        </p:txBody>
      </p:sp>
      <p:pic>
        <p:nvPicPr>
          <p:cNvPr id="5" name="图片 4"/>
          <p:cNvPicPr>
            <a:picLocks noChangeAspect="1"/>
          </p:cNvPicPr>
          <p:nvPr/>
        </p:nvPicPr>
        <p:blipFill>
          <a:blip r:embed="rId2"/>
          <a:stretch>
            <a:fillRect/>
          </a:stretch>
        </p:blipFill>
        <p:spPr>
          <a:xfrm>
            <a:off x="5627370" y="848995"/>
            <a:ext cx="2927985" cy="4265295"/>
          </a:xfrm>
          <a:prstGeom prst="rect">
            <a:avLst/>
          </a:prstGeom>
        </p:spPr>
      </p:pic>
      <p:sp>
        <p:nvSpPr>
          <p:cNvPr id="8" name="文本框 7"/>
          <p:cNvSpPr txBox="1"/>
          <p:nvPr/>
        </p:nvSpPr>
        <p:spPr>
          <a:xfrm>
            <a:off x="7813040" y="5407660"/>
            <a:ext cx="2995295" cy="511810"/>
          </a:xfrm>
          <a:prstGeom prst="rect">
            <a:avLst/>
          </a:prstGeom>
          <a:noFill/>
        </p:spPr>
        <p:txBody>
          <a:bodyPr wrap="square" rtlCol="0">
            <a:noAutofit/>
          </a:bodyPr>
          <a:p>
            <a:r>
              <a:rPr lang="zh-CN" altLang="en-US" sz="2000"/>
              <a:t>有业绩，配合热点，</a:t>
            </a:r>
            <a:r>
              <a:rPr lang="zh-CN" altLang="en-US" sz="2000"/>
              <a:t>爆发！</a:t>
            </a:r>
            <a:endParaRPr lang="zh-CN" altLang="en-US" sz="2000"/>
          </a:p>
        </p:txBody>
      </p:sp>
      <p:pic>
        <p:nvPicPr>
          <p:cNvPr id="3" name="图片 2"/>
          <p:cNvPicPr>
            <a:picLocks noChangeAspect="1"/>
          </p:cNvPicPr>
          <p:nvPr/>
        </p:nvPicPr>
        <p:blipFill>
          <a:blip r:embed="rId3"/>
          <a:stretch>
            <a:fillRect/>
          </a:stretch>
        </p:blipFill>
        <p:spPr>
          <a:xfrm>
            <a:off x="8555355" y="848995"/>
            <a:ext cx="3366770" cy="4265930"/>
          </a:xfrm>
          <a:prstGeom prst="rect">
            <a:avLst/>
          </a:prstGeom>
        </p:spPr>
      </p:pic>
      <p:pic>
        <p:nvPicPr>
          <p:cNvPr id="9" name="图片 8"/>
          <p:cNvPicPr>
            <a:picLocks noChangeAspect="1"/>
          </p:cNvPicPr>
          <p:nvPr/>
        </p:nvPicPr>
        <p:blipFill>
          <a:blip r:embed="rId4"/>
          <a:stretch>
            <a:fillRect/>
          </a:stretch>
        </p:blipFill>
        <p:spPr>
          <a:xfrm>
            <a:off x="290830" y="848995"/>
            <a:ext cx="5152390" cy="4265930"/>
          </a:xfrm>
          <a:prstGeom prst="rect">
            <a:avLst/>
          </a:prstGeom>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UNIT_PLACING_PICTURE_USER_VIEWPORT" val="{&quot;height&quot;:1539,&quot;width&quot;:39003}"/>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ABLE_BEAUTIFY" val="smartTable{ff40530e-4194-423b-b95d-8966d4381768}"/>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wm#"/>
  <p:tag name="TABLE_ENDDRAG_ORIGIN_RECT" val="702*383"/>
  <p:tag name="TABLE_ENDDRAG_RECT" val="119*71*702*383"/>
</p:tagLst>
</file>

<file path=ppt/tags/tag49.xml><?xml version="1.0" encoding="utf-8"?>
<p:tagLst xmlns:p="http://schemas.openxmlformats.org/presentationml/2006/main">
  <p:tag name="KSO_WM_UNIT_TABLE_BEAUTIFY" val="smartTable{3dfd1e6e-2edb-40f6-904d-7f66f4de339f}"/>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
  <p:tag name="TABLE_ENDDRAG_ORIGIN_RECT" val="702*383"/>
  <p:tag name="TABLE_ENDDRAG_RECT" val="119*71*702*38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2114</Words>
  <Application>WPS 演示</Application>
  <PresentationFormat>宽屏</PresentationFormat>
  <Paragraphs>251</Paragraphs>
  <Slides>26</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Wingdings</vt:lpstr>
      <vt:lpstr>思源黑体 CN Bold</vt:lpstr>
      <vt:lpstr>黑体</vt:lpstr>
      <vt:lpstr>思源黑体 CN Medium</vt:lpstr>
      <vt:lpstr>思源黑体 CN Normal</vt:lpstr>
      <vt:lpstr>思源黑体 CN Heavy</vt:lpstr>
      <vt:lpstr>思源宋体 CN</vt:lpstr>
      <vt:lpstr>微软雅黑</vt:lpstr>
      <vt:lpstr>Arial Unicode MS</vt:lpstr>
      <vt:lpstr>Calibri</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336</cp:revision>
  <dcterms:created xsi:type="dcterms:W3CDTF">2019-06-19T02:08:00Z</dcterms:created>
  <dcterms:modified xsi:type="dcterms:W3CDTF">2025-07-08T05:37:32Z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1AD5D797B13648A2958FC4A66325288A_13</vt:lpwstr>
  </property>
</Properties>
</file>