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60" r:id="rId9"/>
    <p:sldId id="333" r:id="rId10"/>
    <p:sldId id="357" r:id="rId11"/>
    <p:sldId id="362" r:id="rId12"/>
    <p:sldId id="348" r:id="rId13"/>
    <p:sldId id="352" r:id="rId14"/>
    <p:sldId id="353" r:id="rId15"/>
    <p:sldId id="366" r:id="rId16"/>
    <p:sldId id="359" r:id="rId17"/>
    <p:sldId id="325" r:id="rId18"/>
    <p:sldId id="364" r:id="rId19"/>
    <p:sldId id="331" r:id="rId20"/>
    <p:sldId id="345" r:id="rId21"/>
    <p:sldId id="355" r:id="rId22"/>
    <p:sldId id="278" r:id="rId23"/>
    <p:sldId id="326" r:id="rId24"/>
    <p:sldId id="335" r:id="rId25"/>
    <p:sldId id="336" r:id="rId26"/>
    <p:sldId id="332" r:id="rId27"/>
    <p:sldId id="350" r:id="rId28"/>
    <p:sldId id="367" r:id="rId29"/>
    <p:sldId id="27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4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18.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19.png"/><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20.png"/><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21.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2.png"/><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17.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25.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26.png"/><Relationship Id="rId2" Type="http://schemas.openxmlformats.org/officeDocument/2006/relationships/tags" Target="../tags/tag127.xml"/><Relationship Id="rId1" Type="http://schemas.openxmlformats.org/officeDocument/2006/relationships/tags" Target="../tags/tag126.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8.png"/><Relationship Id="rId4" Type="http://schemas.openxmlformats.org/officeDocument/2006/relationships/tags" Target="../tags/tag133.xml"/><Relationship Id="rId3" Type="http://schemas.openxmlformats.org/officeDocument/2006/relationships/image" Target="../media/image27.png"/><Relationship Id="rId2" Type="http://schemas.openxmlformats.org/officeDocument/2006/relationships/tags" Target="../tags/tag132.xml"/><Relationship Id="rId1" Type="http://schemas.openxmlformats.org/officeDocument/2006/relationships/tags" Target="../tags/tag131.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8.xml"/><Relationship Id="rId5" Type="http://schemas.openxmlformats.org/officeDocument/2006/relationships/image" Target="../media/image30.png"/><Relationship Id="rId4" Type="http://schemas.openxmlformats.org/officeDocument/2006/relationships/tags" Target="../tags/tag137.xml"/><Relationship Id="rId3" Type="http://schemas.openxmlformats.org/officeDocument/2006/relationships/image" Target="../media/image29.png"/><Relationship Id="rId2" Type="http://schemas.openxmlformats.org/officeDocument/2006/relationships/tags" Target="../tags/tag136.xml"/><Relationship Id="rId1"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image" Target="../media/image31.png"/><Relationship Id="rId1" Type="http://schemas.openxmlformats.org/officeDocument/2006/relationships/tags" Target="../tags/tag141.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image" Target="../media/image32.png"/><Relationship Id="rId1" Type="http://schemas.openxmlformats.org/officeDocument/2006/relationships/tags" Target="../tags/tag14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tags" Target="../tags/tag60.xml"/><Relationship Id="rId1" Type="http://schemas.openxmlformats.org/officeDocument/2006/relationships/tags" Target="../tags/tag59.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1198880" y="966470"/>
            <a:ext cx="5440045" cy="5143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3100070" y="768350"/>
            <a:ext cx="7141210" cy="5540375"/>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461250" y="2240280"/>
            <a:ext cx="4505325" cy="511810"/>
          </a:xfrm>
          <a:prstGeom prst="rect">
            <a:avLst/>
          </a:prstGeom>
          <a:noFill/>
        </p:spPr>
        <p:txBody>
          <a:bodyPr wrap="square" rtlCol="0">
            <a:noAutofit/>
          </a:bodyPr>
          <a:p>
            <a:r>
              <a:rPr lang="zh-CN" altLang="en-US" sz="2000"/>
              <a:t>主升浪：</a:t>
            </a:r>
            <a:endParaRPr lang="en-US" altLang="zh-CN" sz="2000"/>
          </a:p>
          <a:p>
            <a:r>
              <a:rPr lang="en-US" altLang="zh-CN" sz="2000"/>
              <a:t>1</a:t>
            </a:r>
            <a:r>
              <a:rPr lang="zh-CN" altLang="en-US" sz="2000"/>
              <a:t>、神奇</a:t>
            </a:r>
            <a:r>
              <a:rPr lang="en-US" altLang="zh-CN" sz="2000"/>
              <a:t>k</a:t>
            </a:r>
            <a:r>
              <a:rPr lang="zh-CN" altLang="en-US" sz="2000"/>
              <a:t>线红</a:t>
            </a:r>
            <a:endParaRPr lang="zh-CN" altLang="en-US" sz="2000"/>
          </a:p>
          <a:p>
            <a:r>
              <a:rPr lang="en-US" altLang="zh-CN" sz="2000"/>
              <a:t>2</a:t>
            </a:r>
            <a:r>
              <a:rPr lang="zh-CN" altLang="en-US" sz="2000"/>
              <a:t>、中期生命线红</a:t>
            </a:r>
            <a:endParaRPr lang="zh-CN" altLang="en-US" sz="2000"/>
          </a:p>
          <a:p>
            <a:r>
              <a:rPr lang="en-US" altLang="zh-CN" sz="2000"/>
              <a:t>3</a:t>
            </a:r>
            <a:r>
              <a:rPr lang="zh-CN" altLang="en-US" sz="2000"/>
              <a:t>、成交量红肥绿瘦</a:t>
            </a:r>
            <a:endParaRPr lang="zh-CN" altLang="en-US" sz="2000"/>
          </a:p>
          <a:p>
            <a:r>
              <a:rPr lang="en-US" altLang="zh-CN" sz="2000"/>
              <a:t>4</a:t>
            </a:r>
            <a:r>
              <a:rPr lang="zh-CN" altLang="en-US" sz="2000"/>
              <a:t>、捕捞季节红柱</a:t>
            </a:r>
            <a:r>
              <a:rPr lang="zh-CN" altLang="en-US" sz="2000"/>
              <a:t>为主</a:t>
            </a:r>
            <a:endParaRPr lang="zh-CN" altLang="en-US" sz="2000"/>
          </a:p>
          <a:p>
            <a:r>
              <a:rPr lang="en-US" altLang="zh-CN" sz="2000"/>
              <a:t>5</a:t>
            </a:r>
            <a:r>
              <a:rPr lang="zh-CN" altLang="en-US" sz="2000"/>
              <a:t>、神奇色阶至少前三阶红</a:t>
            </a:r>
            <a:r>
              <a:rPr lang="zh-CN" altLang="en-US" sz="2000"/>
              <a:t>为主</a:t>
            </a:r>
            <a:endParaRPr lang="zh-CN" altLang="en-US" sz="2000"/>
          </a:p>
        </p:txBody>
      </p:sp>
      <p:pic>
        <p:nvPicPr>
          <p:cNvPr id="2" name="图片 1"/>
          <p:cNvPicPr>
            <a:picLocks noChangeAspect="1"/>
          </p:cNvPicPr>
          <p:nvPr/>
        </p:nvPicPr>
        <p:blipFill>
          <a:blip r:embed="rId2"/>
          <a:stretch>
            <a:fillRect/>
          </a:stretch>
        </p:blipFill>
        <p:spPr>
          <a:xfrm>
            <a:off x="2218690" y="768350"/>
            <a:ext cx="4880610" cy="5534025"/>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036695" y="768350"/>
            <a:ext cx="5230495" cy="560324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5875" y="768350"/>
            <a:ext cx="9977755" cy="561276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85845" y="683260"/>
            <a:ext cx="6047105" cy="5968365"/>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60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355215" y="5692775"/>
            <a:ext cx="8075930" cy="511810"/>
          </a:xfrm>
          <a:prstGeom prst="rect">
            <a:avLst/>
          </a:prstGeom>
          <a:noFill/>
        </p:spPr>
        <p:txBody>
          <a:bodyPr wrap="square" rtlCol="0">
            <a:noAutofit/>
          </a:bodyPr>
          <a:p>
            <a:r>
              <a:rPr lang="zh-CN" altLang="en-US" sz="2000"/>
              <a:t>平均股价金叉第二天，上证指数今日死叉，分化行情，低位有</a:t>
            </a:r>
            <a:r>
              <a:rPr lang="zh-CN" altLang="en-US" sz="2000"/>
              <a:t>优势！</a:t>
            </a:r>
            <a:endParaRPr lang="zh-CN" altLang="en-US" sz="2000"/>
          </a:p>
        </p:txBody>
      </p:sp>
      <p:pic>
        <p:nvPicPr>
          <p:cNvPr id="2" name="图片 1"/>
          <p:cNvPicPr>
            <a:picLocks noChangeAspect="1"/>
          </p:cNvPicPr>
          <p:nvPr/>
        </p:nvPicPr>
        <p:blipFill>
          <a:blip r:embed="rId2"/>
          <a:stretch>
            <a:fillRect/>
          </a:stretch>
        </p:blipFill>
        <p:spPr>
          <a:xfrm>
            <a:off x="1671955" y="768350"/>
            <a:ext cx="4424045" cy="4736465"/>
          </a:xfrm>
          <a:prstGeom prst="rect">
            <a:avLst/>
          </a:prstGeom>
        </p:spPr>
      </p:pic>
      <p:pic>
        <p:nvPicPr>
          <p:cNvPr id="6" name="图片 5"/>
          <p:cNvPicPr>
            <a:picLocks noChangeAspect="1"/>
          </p:cNvPicPr>
          <p:nvPr/>
        </p:nvPicPr>
        <p:blipFill>
          <a:blip r:embed="rId3"/>
          <a:stretch>
            <a:fillRect/>
          </a:stretch>
        </p:blipFill>
        <p:spPr>
          <a:xfrm>
            <a:off x="6414770" y="768350"/>
            <a:ext cx="4288790" cy="4735830"/>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4930140" y="5647055"/>
            <a:ext cx="3388995" cy="511810"/>
          </a:xfrm>
          <a:prstGeom prst="rect">
            <a:avLst/>
          </a:prstGeom>
          <a:noFill/>
        </p:spPr>
        <p:txBody>
          <a:bodyPr wrap="square" rtlCol="0">
            <a:noAutofit/>
          </a:bodyPr>
          <a:p>
            <a:r>
              <a:rPr lang="zh-CN" altLang="en-US" sz="2000"/>
              <a:t>反内卷，存在政策</a:t>
            </a:r>
            <a:r>
              <a:rPr lang="zh-CN" altLang="en-US" sz="2000"/>
              <a:t>预期！</a:t>
            </a:r>
            <a:endParaRPr lang="zh-CN" altLang="en-US" sz="2000"/>
          </a:p>
        </p:txBody>
      </p:sp>
      <p:pic>
        <p:nvPicPr>
          <p:cNvPr id="3" name="图片 2"/>
          <p:cNvPicPr>
            <a:picLocks noChangeAspect="1"/>
          </p:cNvPicPr>
          <p:nvPr/>
        </p:nvPicPr>
        <p:blipFill>
          <a:blip r:embed="rId2"/>
          <a:stretch>
            <a:fillRect/>
          </a:stretch>
        </p:blipFill>
        <p:spPr>
          <a:xfrm>
            <a:off x="3106420" y="1069975"/>
            <a:ext cx="6305550" cy="443865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PLACING_PICTURE_USER_VIEWPORT" val="{&quot;height&quot;:1539,&quot;width&quot;:39003}"/>
  <p:tag name="KSO_WM_BEAUTIFY_FLAG" val=""/>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2197</Words>
  <Application>WPS 演示</Application>
  <PresentationFormat>宽屏</PresentationFormat>
  <Paragraphs>227</Paragraphs>
  <Slides>28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Arial Unicode MS</vt:lpstr>
      <vt:lpstr>Calibri</vt:lpstr>
      <vt:lpstr>思源宋体 CN</vt:lpstr>
      <vt:lpstr>思源黑体 CN Heavy</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350</cp:revision>
  <dcterms:created xsi:type="dcterms:W3CDTF">2019-06-19T02:08:00Z</dcterms:created>
  <dcterms:modified xsi:type="dcterms:W3CDTF">2025-07-14T12:22:44Z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