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9" r:id="rId3"/>
    <p:sldId id="260" r:id="rId4"/>
    <p:sldId id="329" r:id="rId5"/>
    <p:sldId id="368" r:id="rId6"/>
    <p:sldId id="369" r:id="rId7"/>
    <p:sldId id="277" r:id="rId8"/>
    <p:sldId id="360" r:id="rId9"/>
    <p:sldId id="333" r:id="rId10"/>
    <p:sldId id="357" r:id="rId11"/>
    <p:sldId id="362" r:id="rId12"/>
    <p:sldId id="348" r:id="rId13"/>
    <p:sldId id="352" r:id="rId14"/>
    <p:sldId id="366" r:id="rId15"/>
    <p:sldId id="353" r:id="rId16"/>
    <p:sldId id="325" r:id="rId17"/>
    <p:sldId id="359" r:id="rId18"/>
    <p:sldId id="364" r:id="rId19"/>
    <p:sldId id="331" r:id="rId20"/>
    <p:sldId id="345" r:id="rId21"/>
    <p:sldId id="355" r:id="rId22"/>
    <p:sldId id="278" r:id="rId23"/>
    <p:sldId id="326" r:id="rId24"/>
    <p:sldId id="335" r:id="rId25"/>
    <p:sldId id="336" r:id="rId26"/>
    <p:sldId id="332" r:id="rId27"/>
    <p:sldId id="350" r:id="rId28"/>
    <p:sldId id="367" r:id="rId29"/>
    <p:sldId id="276" r:id="rId30"/>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39"/>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tags" Target="tags/tag149.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5.xml"/><Relationship Id="rId2" Type="http://schemas.openxmlformats.org/officeDocument/2006/relationships/image" Target="../media/image16.png"/><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4" Type="http://schemas.openxmlformats.org/officeDocument/2006/relationships/slideLayout" Target="../slideLayouts/slideLayout2.xml"/><Relationship Id="rId23" Type="http://schemas.openxmlformats.org/officeDocument/2006/relationships/tags" Target="../tags/tag87.xml"/><Relationship Id="rId22" Type="http://schemas.openxmlformats.org/officeDocument/2006/relationships/image" Target="../media/image17.png"/><Relationship Id="rId21" Type="http://schemas.openxmlformats.org/officeDocument/2006/relationships/tags" Target="../tags/tag86.xml"/><Relationship Id="rId20" Type="http://schemas.openxmlformats.org/officeDocument/2006/relationships/tags" Target="../tags/tag85.xml"/><Relationship Id="rId2" Type="http://schemas.openxmlformats.org/officeDocument/2006/relationships/tags" Target="../tags/tag67.xml"/><Relationship Id="rId19" Type="http://schemas.openxmlformats.org/officeDocument/2006/relationships/tags" Target="../tags/tag84.xml"/><Relationship Id="rId18" Type="http://schemas.openxmlformats.org/officeDocument/2006/relationships/tags" Target="../tags/tag83.xml"/><Relationship Id="rId17" Type="http://schemas.openxmlformats.org/officeDocument/2006/relationships/tags" Target="../tags/tag82.xml"/><Relationship Id="rId16" Type="http://schemas.openxmlformats.org/officeDocument/2006/relationships/tags" Target="../tags/tag81.xml"/><Relationship Id="rId15" Type="http://schemas.openxmlformats.org/officeDocument/2006/relationships/tags" Target="../tags/tag80.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6.xml"/></Relationships>
</file>

<file path=ppt/slides/_rels/slide12.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6" Type="http://schemas.openxmlformats.org/officeDocument/2006/relationships/slideLayout" Target="../slideLayouts/slideLayout2.xml"/><Relationship Id="rId15" Type="http://schemas.openxmlformats.org/officeDocument/2006/relationships/tags" Target="../tags/tag102.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tags" Target="../tags/tag88.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4.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tags" Target="../tags/tag103.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6.xml"/><Relationship Id="rId2" Type="http://schemas.openxmlformats.org/officeDocument/2006/relationships/image" Target="../media/image20.png"/><Relationship Id="rId1" Type="http://schemas.openxmlformats.org/officeDocument/2006/relationships/tags" Target="../tags/tag10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8.xml"/><Relationship Id="rId1" Type="http://schemas.openxmlformats.org/officeDocument/2006/relationships/tags" Target="../tags/tag107.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0.xml"/><Relationship Id="rId2" Type="http://schemas.openxmlformats.org/officeDocument/2006/relationships/image" Target="../media/image21.png"/><Relationship Id="rId1" Type="http://schemas.openxmlformats.org/officeDocument/2006/relationships/tags" Target="../tags/tag109.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2.xml"/><Relationship Id="rId2" Type="http://schemas.openxmlformats.org/officeDocument/2006/relationships/image" Target="../media/image22.png"/><Relationship Id="rId1" Type="http://schemas.openxmlformats.org/officeDocument/2006/relationships/tags" Target="../tags/tag11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4.xml"/><Relationship Id="rId1" Type="http://schemas.openxmlformats.org/officeDocument/2006/relationships/tags" Target="../tags/tag113.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6.xml"/><Relationship Id="rId2" Type="http://schemas.openxmlformats.org/officeDocument/2006/relationships/image" Target="../media/image23.png"/><Relationship Id="rId1" Type="http://schemas.openxmlformats.org/officeDocument/2006/relationships/tags" Target="../tags/tag115.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18.xml"/><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tags" Target="../tags/tag117.xml"/></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5.xml"/><Relationship Id="rId7" Type="http://schemas.openxmlformats.org/officeDocument/2006/relationships/tags" Target="../tags/tag124.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image" Target="../media/image26.png"/><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 Id="rId3" Type="http://schemas.openxmlformats.org/officeDocument/2006/relationships/image" Target="../media/image27.png"/><Relationship Id="rId2" Type="http://schemas.openxmlformats.org/officeDocument/2006/relationships/tags" Target="../tags/tag127.xml"/><Relationship Id="rId1" Type="http://schemas.openxmlformats.org/officeDocument/2006/relationships/tags" Target="../tags/tag126.xml"/></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4.xml"/><Relationship Id="rId5" Type="http://schemas.openxmlformats.org/officeDocument/2006/relationships/image" Target="../media/image29.png"/><Relationship Id="rId4" Type="http://schemas.openxmlformats.org/officeDocument/2006/relationships/tags" Target="../tags/tag133.xml"/><Relationship Id="rId3" Type="http://schemas.openxmlformats.org/officeDocument/2006/relationships/image" Target="../media/image28.png"/><Relationship Id="rId2" Type="http://schemas.openxmlformats.org/officeDocument/2006/relationships/tags" Target="../tags/tag132.xml"/><Relationship Id="rId1" Type="http://schemas.openxmlformats.org/officeDocument/2006/relationships/tags" Target="../tags/tag131.xml"/></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8.xml"/><Relationship Id="rId5" Type="http://schemas.openxmlformats.org/officeDocument/2006/relationships/image" Target="../media/image31.png"/><Relationship Id="rId4" Type="http://schemas.openxmlformats.org/officeDocument/2006/relationships/tags" Target="../tags/tag137.xml"/><Relationship Id="rId3" Type="http://schemas.openxmlformats.org/officeDocument/2006/relationships/image" Target="../media/image30.png"/><Relationship Id="rId2" Type="http://schemas.openxmlformats.org/officeDocument/2006/relationships/tags" Target="../tags/tag136.xml"/><Relationship Id="rId1" Type="http://schemas.openxmlformats.org/officeDocument/2006/relationships/tags" Target="../tags/tag135.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0.xml"/><Relationship Id="rId1" Type="http://schemas.openxmlformats.org/officeDocument/2006/relationships/tags" Target="../tags/tag139.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2.xml"/><Relationship Id="rId2" Type="http://schemas.openxmlformats.org/officeDocument/2006/relationships/image" Target="../media/image32.png"/><Relationship Id="rId1" Type="http://schemas.openxmlformats.org/officeDocument/2006/relationships/tags" Target="../tags/tag141.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4.xml"/><Relationship Id="rId2" Type="http://schemas.openxmlformats.org/officeDocument/2006/relationships/image" Target="../media/image33.png"/><Relationship Id="rId1" Type="http://schemas.openxmlformats.org/officeDocument/2006/relationships/tags" Target="../tags/tag143.xml"/></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8.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tags" Target="../tags/tag60.xml"/><Relationship Id="rId1" Type="http://schemas.openxmlformats.org/officeDocument/2006/relationships/tags" Target="../tags/tag59.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3.xml"/><Relationship Id="rId2" Type="http://schemas.openxmlformats.org/officeDocument/2006/relationships/image" Target="../media/image15.png"/><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041650" y="3896360"/>
            <a:ext cx="6108700" cy="337185"/>
            <a:chOff x="4585" y="6136"/>
            <a:chExt cx="9620" cy="531"/>
          </a:xfrm>
        </p:grpSpPr>
        <p:sp>
          <p:nvSpPr>
            <p:cNvPr id="12" name="文本框 11"/>
            <p:cNvSpPr txBox="1"/>
            <p:nvPr>
              <p:custDataLst>
                <p:tags r:id="rId3"/>
              </p:custDataLst>
            </p:nvPr>
          </p:nvSpPr>
          <p:spPr>
            <a:xfrm>
              <a:off x="9547"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业绩披露</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窗口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1211580" y="842010"/>
            <a:ext cx="9961245" cy="5386705"/>
          </a:xfrm>
          <a:prstGeom prst="rect">
            <a:avLst/>
          </a:prstGeom>
        </p:spPr>
      </p:pic>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五红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p:nvPr/>
        </p:nvPicPr>
        <p:blipFill>
          <a:blip r:embed="rId2"/>
          <a:stretch>
            <a:fillRect/>
          </a:stretch>
        </p:blipFill>
        <p:spPr>
          <a:xfrm>
            <a:off x="493395" y="768350"/>
            <a:ext cx="6014085" cy="4608830"/>
          </a:xfrm>
          <a:prstGeom prst="rect">
            <a:avLst/>
          </a:prstGeom>
        </p:spPr>
      </p:pic>
      <p:pic>
        <p:nvPicPr>
          <p:cNvPr id="5" name="图片 4"/>
          <p:cNvPicPr>
            <a:picLocks noChangeAspect="1"/>
          </p:cNvPicPr>
          <p:nvPr/>
        </p:nvPicPr>
        <p:blipFill>
          <a:blip r:embed="rId3"/>
          <a:stretch>
            <a:fillRect/>
          </a:stretch>
        </p:blipFill>
        <p:spPr>
          <a:xfrm>
            <a:off x="6729730" y="768350"/>
            <a:ext cx="5064760" cy="4615180"/>
          </a:xfrm>
          <a:prstGeom prst="rect">
            <a:avLst/>
          </a:prstGeom>
        </p:spPr>
      </p:pic>
      <p:sp>
        <p:nvSpPr>
          <p:cNvPr id="6" name="文本框 5"/>
          <p:cNvSpPr txBox="1"/>
          <p:nvPr/>
        </p:nvSpPr>
        <p:spPr>
          <a:xfrm>
            <a:off x="1731645" y="5631180"/>
            <a:ext cx="9431655" cy="511810"/>
          </a:xfrm>
          <a:prstGeom prst="rect">
            <a:avLst/>
          </a:prstGeom>
          <a:noFill/>
        </p:spPr>
        <p:txBody>
          <a:bodyPr wrap="square" rtlCol="0">
            <a:noAutofit/>
          </a:bodyPr>
          <a:p>
            <a:r>
              <a:rPr lang="zh-CN" altLang="en-US" sz="2000"/>
              <a:t>神奇五红状态，此前出神奇三板斧信号，回踩过程不变色不破位，趋势延续，业绩增长加持，直接</a:t>
            </a:r>
            <a:r>
              <a:rPr lang="zh-CN" altLang="en-US" sz="2000"/>
              <a:t>起飞！</a:t>
            </a:r>
            <a:endParaRPr lang="zh-CN" altLang="en-US" sz="2000"/>
          </a:p>
        </p:txBody>
      </p:sp>
    </p:spTree>
    <p:custDataLst>
      <p:tags r:id="rId4"/>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87971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神奇好股平台</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行业</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个股</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8" name="文本框 7"/>
          <p:cNvSpPr txBox="1"/>
          <p:nvPr/>
        </p:nvSpPr>
        <p:spPr>
          <a:xfrm>
            <a:off x="6779260" y="2310765"/>
            <a:ext cx="4904740" cy="650240"/>
          </a:xfrm>
          <a:prstGeom prst="rect">
            <a:avLst/>
          </a:prstGeom>
          <a:noFill/>
        </p:spPr>
        <p:txBody>
          <a:bodyPr wrap="square" rtlCol="0">
            <a:noAutofit/>
          </a:bodyPr>
          <a:p>
            <a:r>
              <a:rPr lang="zh-CN" altLang="en-US" sz="2000"/>
              <a:t>资金流观察</a:t>
            </a:r>
            <a:r>
              <a:rPr lang="zh-CN" altLang="en-US" sz="2000"/>
              <a:t>要点：</a:t>
            </a:r>
            <a:endParaRPr lang="zh-CN" altLang="en-US" sz="2000"/>
          </a:p>
          <a:p>
            <a:endParaRPr lang="zh-CN" altLang="en-US" sz="2000"/>
          </a:p>
          <a:p>
            <a:r>
              <a:rPr lang="en-US" altLang="zh-CN" sz="2000"/>
              <a:t>1</a:t>
            </a:r>
            <a:r>
              <a:rPr lang="zh-CN" altLang="en-US" sz="2000"/>
              <a:t>、板块资金流与大盘背离（</a:t>
            </a:r>
            <a:r>
              <a:rPr lang="zh-CN" altLang="en-US" sz="2000"/>
              <a:t>观察）</a:t>
            </a:r>
            <a:endParaRPr lang="zh-CN" altLang="en-US" sz="2000"/>
          </a:p>
          <a:p>
            <a:endParaRPr lang="zh-CN" altLang="en-US" sz="2000"/>
          </a:p>
          <a:p>
            <a:r>
              <a:rPr lang="en-US" altLang="zh-CN" sz="2000"/>
              <a:t>2</a:t>
            </a:r>
            <a:r>
              <a:rPr lang="zh-CN" altLang="en-US" sz="2000"/>
              <a:t>、</a:t>
            </a:r>
            <a:r>
              <a:rPr lang="zh-CN" altLang="en-US" sz="2000">
                <a:sym typeface="+mn-ea"/>
              </a:rPr>
              <a:t>板块资金流与大盘共振（</a:t>
            </a:r>
            <a:r>
              <a:rPr lang="zh-CN" altLang="en-US" sz="2000">
                <a:sym typeface="+mn-ea"/>
              </a:rPr>
              <a:t>积极）</a:t>
            </a:r>
            <a:endParaRPr lang="zh-CN" altLang="en-US" sz="2000">
              <a:sym typeface="+mn-ea"/>
            </a:endParaRPr>
          </a:p>
          <a:p>
            <a:endParaRPr lang="zh-CN" altLang="en-US" sz="2000"/>
          </a:p>
          <a:p>
            <a:endParaRPr lang="zh-CN" altLang="en-US" sz="2000"/>
          </a:p>
        </p:txBody>
      </p:sp>
      <p:pic>
        <p:nvPicPr>
          <p:cNvPr id="3" name="图片 2"/>
          <p:cNvPicPr>
            <a:picLocks noChangeAspect="1"/>
          </p:cNvPicPr>
          <p:nvPr/>
        </p:nvPicPr>
        <p:blipFill>
          <a:blip r:embed="rId2"/>
          <a:stretch>
            <a:fillRect/>
          </a:stretch>
        </p:blipFill>
        <p:spPr>
          <a:xfrm>
            <a:off x="1423670" y="768350"/>
            <a:ext cx="5190490" cy="5634355"/>
          </a:xfrm>
          <a:prstGeom prst="rect">
            <a:avLst/>
          </a:prstGeom>
        </p:spPr>
      </p:pic>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五红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nvSpPr>
        <p:spPr>
          <a:xfrm>
            <a:off x="7461250" y="2240280"/>
            <a:ext cx="4505325" cy="511810"/>
          </a:xfrm>
          <a:prstGeom prst="rect">
            <a:avLst/>
          </a:prstGeom>
          <a:noFill/>
        </p:spPr>
        <p:txBody>
          <a:bodyPr wrap="square" rtlCol="0">
            <a:noAutofit/>
          </a:bodyPr>
          <a:p>
            <a:r>
              <a:rPr lang="zh-CN" altLang="en-US" sz="2000"/>
              <a:t>主升浪：</a:t>
            </a:r>
            <a:endParaRPr lang="en-US" altLang="zh-CN" sz="2000"/>
          </a:p>
          <a:p>
            <a:r>
              <a:rPr lang="en-US" altLang="zh-CN" sz="2000"/>
              <a:t>1</a:t>
            </a:r>
            <a:r>
              <a:rPr lang="zh-CN" altLang="en-US" sz="2000"/>
              <a:t>、神奇</a:t>
            </a:r>
            <a:r>
              <a:rPr lang="en-US" altLang="zh-CN" sz="2000"/>
              <a:t>k</a:t>
            </a:r>
            <a:r>
              <a:rPr lang="zh-CN" altLang="en-US" sz="2000"/>
              <a:t>线红</a:t>
            </a:r>
            <a:endParaRPr lang="zh-CN" altLang="en-US" sz="2000"/>
          </a:p>
          <a:p>
            <a:r>
              <a:rPr lang="en-US" altLang="zh-CN" sz="2000"/>
              <a:t>2</a:t>
            </a:r>
            <a:r>
              <a:rPr lang="zh-CN" altLang="en-US" sz="2000"/>
              <a:t>、中期生命线红</a:t>
            </a:r>
            <a:endParaRPr lang="zh-CN" altLang="en-US" sz="2000"/>
          </a:p>
          <a:p>
            <a:r>
              <a:rPr lang="en-US" altLang="zh-CN" sz="2000"/>
              <a:t>3</a:t>
            </a:r>
            <a:r>
              <a:rPr lang="zh-CN" altLang="en-US" sz="2000"/>
              <a:t>、成交量红肥绿瘦</a:t>
            </a:r>
            <a:endParaRPr lang="zh-CN" altLang="en-US" sz="2000"/>
          </a:p>
          <a:p>
            <a:r>
              <a:rPr lang="en-US" altLang="zh-CN" sz="2000"/>
              <a:t>4</a:t>
            </a:r>
            <a:r>
              <a:rPr lang="zh-CN" altLang="en-US" sz="2000"/>
              <a:t>、捕捞季节红柱</a:t>
            </a:r>
            <a:r>
              <a:rPr lang="zh-CN" altLang="en-US" sz="2000"/>
              <a:t>为主</a:t>
            </a:r>
            <a:endParaRPr lang="zh-CN" altLang="en-US" sz="2000"/>
          </a:p>
          <a:p>
            <a:r>
              <a:rPr lang="en-US" altLang="zh-CN" sz="2000"/>
              <a:t>5</a:t>
            </a:r>
            <a:r>
              <a:rPr lang="zh-CN" altLang="en-US" sz="2000"/>
              <a:t>、神奇色阶至少前三阶红</a:t>
            </a:r>
            <a:r>
              <a:rPr lang="zh-CN" altLang="en-US" sz="2000"/>
              <a:t>为主</a:t>
            </a:r>
            <a:endParaRPr lang="zh-CN" altLang="en-US" sz="2000"/>
          </a:p>
        </p:txBody>
      </p:sp>
      <p:pic>
        <p:nvPicPr>
          <p:cNvPr id="2" name="图片 1"/>
          <p:cNvPicPr>
            <a:picLocks noChangeAspect="1"/>
          </p:cNvPicPr>
          <p:nvPr/>
        </p:nvPicPr>
        <p:blipFill>
          <a:blip r:embed="rId2"/>
          <a:stretch>
            <a:fillRect/>
          </a:stretch>
        </p:blipFill>
        <p:spPr>
          <a:xfrm>
            <a:off x="2218690" y="768350"/>
            <a:ext cx="4880610" cy="5534025"/>
          </a:xfrm>
          <a:prstGeom prst="rect">
            <a:avLst/>
          </a:prstGeom>
        </p:spPr>
      </p:pic>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87971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高控盘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036695" y="768350"/>
            <a:ext cx="5230495" cy="5603240"/>
          </a:xfrm>
          <a:prstGeom prst="rect">
            <a:avLst/>
          </a:prstGeom>
        </p:spPr>
      </p:pic>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解决痛点：二选一总会</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选错</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354965" y="868680"/>
            <a:ext cx="6012815" cy="3959225"/>
          </a:xfrm>
          <a:prstGeom prst="rect">
            <a:avLst/>
          </a:prstGeom>
          <a:ln>
            <a:solidFill>
              <a:schemeClr val="accent1"/>
            </a:solidFill>
          </a:ln>
        </p:spPr>
      </p:pic>
      <p:pic>
        <p:nvPicPr>
          <p:cNvPr id="6" name="图片 5"/>
          <p:cNvPicPr>
            <a:picLocks noChangeAspect="1"/>
          </p:cNvPicPr>
          <p:nvPr/>
        </p:nvPicPr>
        <p:blipFill>
          <a:blip r:embed="rId3"/>
          <a:stretch>
            <a:fillRect/>
          </a:stretch>
        </p:blipFill>
        <p:spPr>
          <a:xfrm>
            <a:off x="6368415" y="868680"/>
            <a:ext cx="5245735" cy="3959225"/>
          </a:xfrm>
          <a:prstGeom prst="rect">
            <a:avLst/>
          </a:prstGeom>
          <a:ln>
            <a:solidFill>
              <a:schemeClr val="accent1"/>
            </a:solidFill>
          </a:ln>
        </p:spPr>
      </p:pic>
    </p:spTree>
    <p:custDataLst>
      <p:tags r:id="rId4"/>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私享群</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火热招募</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285875" y="768350"/>
            <a:ext cx="9977755" cy="5612765"/>
          </a:xfrm>
          <a:prstGeom prst="rect">
            <a:avLst/>
          </a:prstGeom>
        </p:spPr>
      </p:pic>
    </p:spTree>
    <p:custDataLst>
      <p:tags r:id="rId3"/>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私享群</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火热招募</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3585845" y="683260"/>
            <a:ext cx="6047105" cy="5968365"/>
          </a:xfrm>
          <a:prstGeom prst="rect">
            <a:avLst/>
          </a:prstGeom>
        </p:spPr>
      </p:pic>
    </p:spTree>
    <p:custDataLst>
      <p:tags r:id="rId3"/>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60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995170" y="5692775"/>
            <a:ext cx="8435975" cy="511810"/>
          </a:xfrm>
          <a:prstGeom prst="rect">
            <a:avLst/>
          </a:prstGeom>
          <a:noFill/>
        </p:spPr>
        <p:txBody>
          <a:bodyPr wrap="square" rtlCol="0">
            <a:noAutofit/>
          </a:bodyPr>
          <a:p>
            <a:r>
              <a:rPr lang="zh-CN" altLang="en-US" sz="2000"/>
              <a:t>平均股价背离死叉；上证指数放量回调，短期控仓，中长期趋势依然</a:t>
            </a:r>
            <a:r>
              <a:rPr lang="zh-CN" altLang="en-US" sz="2000"/>
              <a:t>向好！</a:t>
            </a:r>
            <a:endParaRPr lang="zh-CN" altLang="en-US" sz="2000"/>
          </a:p>
        </p:txBody>
      </p:sp>
      <p:pic>
        <p:nvPicPr>
          <p:cNvPr id="5" name="图片 4"/>
          <p:cNvPicPr>
            <a:picLocks noChangeAspect="1"/>
          </p:cNvPicPr>
          <p:nvPr/>
        </p:nvPicPr>
        <p:blipFill>
          <a:blip r:embed="rId2"/>
          <a:stretch>
            <a:fillRect/>
          </a:stretch>
        </p:blipFill>
        <p:spPr>
          <a:xfrm>
            <a:off x="779145" y="768350"/>
            <a:ext cx="5726430" cy="4722495"/>
          </a:xfrm>
          <a:prstGeom prst="rect">
            <a:avLst/>
          </a:prstGeom>
        </p:spPr>
      </p:pic>
      <p:pic>
        <p:nvPicPr>
          <p:cNvPr id="7" name="图片 6"/>
          <p:cNvPicPr>
            <a:picLocks noChangeAspect="1"/>
          </p:cNvPicPr>
          <p:nvPr/>
        </p:nvPicPr>
        <p:blipFill>
          <a:blip r:embed="rId3"/>
          <a:stretch>
            <a:fillRect/>
          </a:stretch>
        </p:blipFill>
        <p:spPr>
          <a:xfrm>
            <a:off x="6576695" y="768350"/>
            <a:ext cx="4376420" cy="4700905"/>
          </a:xfrm>
          <a:prstGeom prst="rect">
            <a:avLst/>
          </a:prstGeom>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nvSpPr>
        <p:spPr>
          <a:xfrm>
            <a:off x="4930140" y="5501640"/>
            <a:ext cx="3388995" cy="511810"/>
          </a:xfrm>
          <a:prstGeom prst="rect">
            <a:avLst/>
          </a:prstGeom>
          <a:noFill/>
        </p:spPr>
        <p:txBody>
          <a:bodyPr wrap="square" rtlCol="0">
            <a:noAutofit/>
          </a:bodyPr>
          <a:p>
            <a:r>
              <a:rPr lang="zh-CN" altLang="en-US" sz="2000"/>
              <a:t>算力：业绩端，中美</a:t>
            </a:r>
            <a:r>
              <a:rPr lang="zh-CN" altLang="en-US" sz="2000"/>
              <a:t>共振！</a:t>
            </a:r>
            <a:endParaRPr lang="zh-CN" altLang="en-US" sz="2000"/>
          </a:p>
        </p:txBody>
      </p:sp>
      <p:pic>
        <p:nvPicPr>
          <p:cNvPr id="2" name="图片 1"/>
          <p:cNvPicPr>
            <a:picLocks noChangeAspect="1"/>
          </p:cNvPicPr>
          <p:nvPr/>
        </p:nvPicPr>
        <p:blipFill>
          <a:blip r:embed="rId2"/>
          <a:stretch>
            <a:fillRect/>
          </a:stretch>
        </p:blipFill>
        <p:spPr>
          <a:xfrm>
            <a:off x="1746885" y="1046480"/>
            <a:ext cx="8889365" cy="4177030"/>
          </a:xfrm>
          <a:prstGeom prst="rect">
            <a:avLst/>
          </a:prstGeom>
        </p:spPr>
      </p:pic>
    </p:spTree>
    <p:custDataLst>
      <p:tags r:id="rId3"/>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101.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102.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wm#"/>
  <p:tag name="KSO_WM_TEMPLATE_CATEGORY" val="custom"/>
  <p:tag name="KSO_WM_TEMPLATE_INDEX" val="20205081"/>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wm#"/>
  <p:tag name="KSO_WM_TEMPLATE_CATEGORY" val="custom"/>
  <p:tag name="KSO_WM_TEMPLATE_INDEX" val="20205081"/>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wm#"/>
  <p:tag name="KSO_WM_TEMPLATE_CATEGORY" val="custom"/>
  <p:tag name="KSO_WM_TEMPLATE_INDEX" val="20205081"/>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wm#"/>
  <p:tag name="KSO_WM_TEMPLATE_CATEGORY" val="custom"/>
  <p:tag name="KSO_WM_TEMPLATE_INDEX" val="20205081"/>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wm#"/>
  <p:tag name="KSO_WM_TEMPLATE_CATEGORY" val="custom"/>
  <p:tag name="KSO_WM_TEMPLATE_INDEX" val="20205081"/>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wm#"/>
  <p:tag name="KSO_WM_TEMPLATE_CATEGORY" val="custom"/>
  <p:tag name="KSO_WM_TEMPLATE_INDEX" val="20205081"/>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wm#"/>
  <p:tag name="KSO_WM_TEMPLATE_CATEGORY" val="custom"/>
  <p:tag name="KSO_WM_TEMPLATE_INDEX" val="20205081"/>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wm#"/>
  <p:tag name="KSO_WM_TEMPLATE_CATEGORY" val="custom"/>
  <p:tag name="KSO_WM_TEMPLATE_INDEX" val="20205081"/>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wm#"/>
  <p:tag name="KSO_WM_TEMPLATE_CATEGORY" val="custom"/>
  <p:tag name="KSO_WM_TEMPLATE_INDEX" val="20205081"/>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wm#"/>
  <p:tag name="KSO_WM_TEMPLATE_CATEGORY" val="custom"/>
  <p:tag name="KSO_WM_TEMPLATE_INDEX" val="20205081"/>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wm#"/>
  <p:tag name="KSO_WM_TEMPLATE_CATEGORY" val="custom"/>
  <p:tag name="KSO_WM_TEMPLATE_INDEX" val="20205081"/>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wm#"/>
  <p:tag name="KSO_WM_TEMPLATE_CATEGORY" val="custom"/>
  <p:tag name="KSO_WM_TEMPLATE_INDEX" val="20205081"/>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wm#"/>
  <p:tag name="KSO_WM_TEMPLATE_CATEGORY" val="custom"/>
  <p:tag name="KSO_WM_TEMPLATE_INDEX" val="20205081"/>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UNIT_PLACING_PICTURE_USER_VIEWPORT" val="{&quot;height&quot;:1539,&quot;width&quot;:39003}"/>
  <p:tag name="KSO_WM_BEAUTIFY_FLAG" val=""/>
</p:tagLst>
</file>

<file path=ppt/tags/tag148.xml><?xml version="1.0" encoding="utf-8"?>
<p:tagLst xmlns:p="http://schemas.openxmlformats.org/presentationml/2006/main">
  <p:tag name="KSO_WM_BEAUTIFY_FLAG" val="#wm#"/>
  <p:tag name="KSO_WM_TEMPLATE_CATEGORY" val="custom"/>
  <p:tag name="KSO_WM_TEMPLATE_INDEX" val="20205081"/>
</p:tagLst>
</file>

<file path=ppt/tags/tag149.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wm#"/>
  <p:tag name="KSO_WM_TEMPLATE_CATEGORY" val="custom"/>
  <p:tag name="KSO_WM_TEMPLATE_INDEX" val="20205081"/>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7.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7.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2247</Words>
  <Application>WPS 演示</Application>
  <PresentationFormat>宽屏</PresentationFormat>
  <Paragraphs>229</Paragraphs>
  <Slides>28</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28</vt:i4>
      </vt:variant>
    </vt:vector>
  </HeadingPairs>
  <TitlesOfParts>
    <vt:vector size="43"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351</cp:revision>
  <dcterms:created xsi:type="dcterms:W3CDTF">2019-06-19T02:08:00Z</dcterms:created>
  <dcterms:modified xsi:type="dcterms:W3CDTF">2025-07-15T05:36:56Z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2052-12.1.0.21915</vt:lpwstr>
  </property>
  <property fmtid="{D5CDD505-2E9C-101B-9397-08002B2CF9AE}" pid="3" name="ICV">
    <vt:lpwstr>1AD5D797B13648A2958FC4A66325288A_13</vt:lpwstr>
  </property>
</Properties>
</file>