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68" r:id="rId6"/>
    <p:sldId id="369" r:id="rId7"/>
    <p:sldId id="277" r:id="rId8"/>
    <p:sldId id="360" r:id="rId9"/>
    <p:sldId id="333" r:id="rId10"/>
    <p:sldId id="357" r:id="rId11"/>
    <p:sldId id="362" r:id="rId12"/>
    <p:sldId id="348" r:id="rId13"/>
    <p:sldId id="352" r:id="rId14"/>
    <p:sldId id="366" r:id="rId15"/>
    <p:sldId id="353" r:id="rId16"/>
    <p:sldId id="325" r:id="rId17"/>
    <p:sldId id="359" r:id="rId18"/>
    <p:sldId id="364" r:id="rId19"/>
    <p:sldId id="331" r:id="rId20"/>
    <p:sldId id="345" r:id="rId21"/>
    <p:sldId id="355" r:id="rId22"/>
    <p:sldId id="278" r:id="rId23"/>
    <p:sldId id="326" r:id="rId24"/>
    <p:sldId id="335" r:id="rId25"/>
    <p:sldId id="336" r:id="rId26"/>
    <p:sldId id="332" r:id="rId27"/>
    <p:sldId id="350" r:id="rId28"/>
    <p:sldId id="367" r:id="rId29"/>
    <p:sldId id="276"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149.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17.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8.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6.xml"/><Relationship Id="rId2" Type="http://schemas.openxmlformats.org/officeDocument/2006/relationships/image" Target="../media/image21.png"/><Relationship Id="rId1" Type="http://schemas.openxmlformats.org/officeDocument/2006/relationships/tags" Target="../tags/tag10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0.xml"/><Relationship Id="rId2" Type="http://schemas.openxmlformats.org/officeDocument/2006/relationships/image" Target="../media/image22.png"/><Relationship Id="rId1" Type="http://schemas.openxmlformats.org/officeDocument/2006/relationships/tags" Target="../tags/tag109.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2.xml"/><Relationship Id="rId2" Type="http://schemas.openxmlformats.org/officeDocument/2006/relationships/image" Target="../media/image23.png"/><Relationship Id="rId1" Type="http://schemas.openxmlformats.org/officeDocument/2006/relationships/tags" Target="../tags/tag11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6.xml"/><Relationship Id="rId2" Type="http://schemas.openxmlformats.org/officeDocument/2006/relationships/image" Target="../media/image24.png"/><Relationship Id="rId1" Type="http://schemas.openxmlformats.org/officeDocument/2006/relationships/tags" Target="../tags/tag11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8.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tags" Target="../tags/tag117.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image" Target="../media/image27.png"/><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image" Target="../media/image28.png"/><Relationship Id="rId2" Type="http://schemas.openxmlformats.org/officeDocument/2006/relationships/tags" Target="../tags/tag127.xml"/><Relationship Id="rId1" Type="http://schemas.openxmlformats.org/officeDocument/2006/relationships/tags" Target="../tags/tag126.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30.png"/><Relationship Id="rId4" Type="http://schemas.openxmlformats.org/officeDocument/2006/relationships/tags" Target="../tags/tag133.xml"/><Relationship Id="rId3" Type="http://schemas.openxmlformats.org/officeDocument/2006/relationships/image" Target="../media/image29.png"/><Relationship Id="rId2" Type="http://schemas.openxmlformats.org/officeDocument/2006/relationships/tags" Target="../tags/tag132.xml"/><Relationship Id="rId1" Type="http://schemas.openxmlformats.org/officeDocument/2006/relationships/tags" Target="../tags/tag131.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8.xml"/><Relationship Id="rId5" Type="http://schemas.openxmlformats.org/officeDocument/2006/relationships/image" Target="../media/image32.png"/><Relationship Id="rId4" Type="http://schemas.openxmlformats.org/officeDocument/2006/relationships/tags" Target="../tags/tag137.xml"/><Relationship Id="rId3" Type="http://schemas.openxmlformats.org/officeDocument/2006/relationships/image" Target="../media/image31.png"/><Relationship Id="rId2" Type="http://schemas.openxmlformats.org/officeDocument/2006/relationships/tags" Target="../tags/tag136.xml"/><Relationship Id="rId1" Type="http://schemas.openxmlformats.org/officeDocument/2006/relationships/tags" Target="../tags/tag13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2.xml"/><Relationship Id="rId2" Type="http://schemas.openxmlformats.org/officeDocument/2006/relationships/image" Target="../media/image33.png"/><Relationship Id="rId1" Type="http://schemas.openxmlformats.org/officeDocument/2006/relationships/tags" Target="../tags/tag141.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4.xml"/><Relationship Id="rId2" Type="http://schemas.openxmlformats.org/officeDocument/2006/relationships/image" Target="../media/image34.png"/><Relationship Id="rId1" Type="http://schemas.openxmlformats.org/officeDocument/2006/relationships/tags" Target="../tags/tag143.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8.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tags" Target="../tags/tag60.xml"/><Relationship Id="rId1" Type="http://schemas.openxmlformats.org/officeDocument/2006/relationships/tags" Target="../tags/tag59.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业绩披露</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窗口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11580" y="842010"/>
            <a:ext cx="9961245" cy="538670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1464310" y="5631180"/>
            <a:ext cx="9698990" cy="511810"/>
          </a:xfrm>
          <a:prstGeom prst="rect">
            <a:avLst/>
          </a:prstGeom>
          <a:noFill/>
        </p:spPr>
        <p:txBody>
          <a:bodyPr wrap="square" rtlCol="0">
            <a:noAutofit/>
          </a:bodyPr>
          <a:p>
            <a:r>
              <a:rPr lang="zh-CN" altLang="en-US" sz="2000"/>
              <a:t>神奇五红状态，昨日出神奇三板斧信号，今日大幅冲高，</a:t>
            </a:r>
            <a:r>
              <a:rPr lang="zh-CN" altLang="en-US" sz="2000"/>
              <a:t>有业绩增长加持，直接</a:t>
            </a:r>
            <a:r>
              <a:rPr lang="zh-CN" altLang="en-US" sz="2000"/>
              <a:t>起飞！</a:t>
            </a:r>
            <a:endParaRPr lang="zh-CN" altLang="en-US" sz="2000"/>
          </a:p>
        </p:txBody>
      </p:sp>
      <p:pic>
        <p:nvPicPr>
          <p:cNvPr id="3" name="图片 2"/>
          <p:cNvPicPr>
            <a:picLocks noChangeAspect="1"/>
          </p:cNvPicPr>
          <p:nvPr/>
        </p:nvPicPr>
        <p:blipFill>
          <a:blip r:embed="rId2"/>
          <a:stretch>
            <a:fillRect/>
          </a:stretch>
        </p:blipFill>
        <p:spPr>
          <a:xfrm>
            <a:off x="6024245" y="868680"/>
            <a:ext cx="5965190" cy="4494530"/>
          </a:xfrm>
          <a:prstGeom prst="rect">
            <a:avLst/>
          </a:prstGeom>
        </p:spPr>
      </p:pic>
      <p:pic>
        <p:nvPicPr>
          <p:cNvPr id="7" name="图片 6"/>
          <p:cNvPicPr>
            <a:picLocks noChangeAspect="1"/>
          </p:cNvPicPr>
          <p:nvPr/>
        </p:nvPicPr>
        <p:blipFill>
          <a:blip r:embed="rId3"/>
          <a:stretch>
            <a:fillRect/>
          </a:stretch>
        </p:blipFill>
        <p:spPr>
          <a:xfrm>
            <a:off x="309245" y="768350"/>
            <a:ext cx="5715000" cy="4595495"/>
          </a:xfrm>
          <a:prstGeom prst="rect">
            <a:avLst/>
          </a:prstGeom>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神奇好股平台</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行业</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个股</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6779260" y="2310765"/>
            <a:ext cx="4904740" cy="650240"/>
          </a:xfrm>
          <a:prstGeom prst="rect">
            <a:avLst/>
          </a:prstGeom>
          <a:noFill/>
        </p:spPr>
        <p:txBody>
          <a:bodyPr wrap="square" rtlCol="0">
            <a:noAutofit/>
          </a:bodyPr>
          <a:p>
            <a:r>
              <a:rPr lang="zh-CN" altLang="en-US" sz="2000"/>
              <a:t>资金流观察</a:t>
            </a:r>
            <a:r>
              <a:rPr lang="zh-CN" altLang="en-US" sz="2000"/>
              <a:t>要点：</a:t>
            </a:r>
            <a:endParaRPr lang="zh-CN" altLang="en-US" sz="2000"/>
          </a:p>
          <a:p>
            <a:endParaRPr lang="zh-CN" altLang="en-US" sz="2000"/>
          </a:p>
          <a:p>
            <a:r>
              <a:rPr lang="en-US" altLang="zh-CN" sz="2000"/>
              <a:t>1</a:t>
            </a:r>
            <a:r>
              <a:rPr lang="zh-CN" altLang="en-US" sz="2000"/>
              <a:t>、板块资金流与大盘背离（</a:t>
            </a:r>
            <a:r>
              <a:rPr lang="zh-CN" altLang="en-US" sz="2000"/>
              <a:t>观察）</a:t>
            </a:r>
            <a:endParaRPr lang="zh-CN" altLang="en-US" sz="2000"/>
          </a:p>
          <a:p>
            <a:endParaRPr lang="zh-CN" altLang="en-US" sz="2000"/>
          </a:p>
          <a:p>
            <a:r>
              <a:rPr lang="en-US" altLang="zh-CN" sz="2000"/>
              <a:t>2</a:t>
            </a:r>
            <a:r>
              <a:rPr lang="zh-CN" altLang="en-US" sz="2000"/>
              <a:t>、</a:t>
            </a:r>
            <a:r>
              <a:rPr lang="zh-CN" altLang="en-US" sz="2000">
                <a:sym typeface="+mn-ea"/>
              </a:rPr>
              <a:t>板块资金流与大盘共振（</a:t>
            </a:r>
            <a:r>
              <a:rPr lang="zh-CN" altLang="en-US" sz="2000">
                <a:sym typeface="+mn-ea"/>
              </a:rPr>
              <a:t>积极）</a:t>
            </a:r>
            <a:endParaRPr lang="zh-CN" altLang="en-US" sz="2000">
              <a:sym typeface="+mn-ea"/>
            </a:endParaRPr>
          </a:p>
          <a:p>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1675130" y="768350"/>
            <a:ext cx="4952365" cy="5541010"/>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7461250" y="2240280"/>
            <a:ext cx="4505325" cy="511810"/>
          </a:xfrm>
          <a:prstGeom prst="rect">
            <a:avLst/>
          </a:prstGeom>
          <a:noFill/>
        </p:spPr>
        <p:txBody>
          <a:bodyPr wrap="square" rtlCol="0">
            <a:noAutofit/>
          </a:bodyPr>
          <a:p>
            <a:r>
              <a:rPr lang="zh-CN" altLang="en-US" sz="2000"/>
              <a:t>主升浪：</a:t>
            </a:r>
            <a:endParaRPr lang="en-US" altLang="zh-CN" sz="2000"/>
          </a:p>
          <a:p>
            <a:r>
              <a:rPr lang="en-US" altLang="zh-CN" sz="2000"/>
              <a:t>1</a:t>
            </a:r>
            <a:r>
              <a:rPr lang="zh-CN" altLang="en-US" sz="2000"/>
              <a:t>、神奇</a:t>
            </a:r>
            <a:r>
              <a:rPr lang="en-US" altLang="zh-CN" sz="2000"/>
              <a:t>k</a:t>
            </a:r>
            <a:r>
              <a:rPr lang="zh-CN" altLang="en-US" sz="2000"/>
              <a:t>线红</a:t>
            </a:r>
            <a:endParaRPr lang="zh-CN" altLang="en-US" sz="2000"/>
          </a:p>
          <a:p>
            <a:r>
              <a:rPr lang="en-US" altLang="zh-CN" sz="2000"/>
              <a:t>2</a:t>
            </a:r>
            <a:r>
              <a:rPr lang="zh-CN" altLang="en-US" sz="2000"/>
              <a:t>、中期生命线红</a:t>
            </a:r>
            <a:endParaRPr lang="zh-CN" altLang="en-US" sz="2000"/>
          </a:p>
          <a:p>
            <a:r>
              <a:rPr lang="en-US" altLang="zh-CN" sz="2000"/>
              <a:t>3</a:t>
            </a:r>
            <a:r>
              <a:rPr lang="zh-CN" altLang="en-US" sz="2000"/>
              <a:t>、成交量红肥绿瘦</a:t>
            </a:r>
            <a:endParaRPr lang="zh-CN" altLang="en-US" sz="2000"/>
          </a:p>
          <a:p>
            <a:r>
              <a:rPr lang="en-US" altLang="zh-CN" sz="2000"/>
              <a:t>4</a:t>
            </a:r>
            <a:r>
              <a:rPr lang="zh-CN" altLang="en-US" sz="2000"/>
              <a:t>、捕捞季节红柱</a:t>
            </a:r>
            <a:r>
              <a:rPr lang="zh-CN" altLang="en-US" sz="2000"/>
              <a:t>为主</a:t>
            </a:r>
            <a:endParaRPr lang="zh-CN" altLang="en-US" sz="2000"/>
          </a:p>
          <a:p>
            <a:r>
              <a:rPr lang="en-US" altLang="zh-CN" sz="2000"/>
              <a:t>5</a:t>
            </a:r>
            <a:r>
              <a:rPr lang="zh-CN" altLang="en-US" sz="2000"/>
              <a:t>、神奇色阶至少前三阶红</a:t>
            </a:r>
            <a:r>
              <a:rPr lang="zh-CN" altLang="en-US" sz="2000"/>
              <a:t>为主</a:t>
            </a:r>
            <a:endParaRPr lang="zh-CN" altLang="en-US" sz="2000"/>
          </a:p>
        </p:txBody>
      </p:sp>
      <p:pic>
        <p:nvPicPr>
          <p:cNvPr id="3" name="图片 2"/>
          <p:cNvPicPr>
            <a:picLocks noChangeAspect="1"/>
          </p:cNvPicPr>
          <p:nvPr/>
        </p:nvPicPr>
        <p:blipFill>
          <a:blip r:embed="rId2"/>
          <a:stretch>
            <a:fillRect/>
          </a:stretch>
        </p:blipFill>
        <p:spPr>
          <a:xfrm>
            <a:off x="734060" y="768350"/>
            <a:ext cx="6623685" cy="5613400"/>
          </a:xfrm>
          <a:prstGeom prst="rect">
            <a:avLst/>
          </a:prstGeom>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高控盘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036695" y="768350"/>
            <a:ext cx="5230495" cy="560324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4965" y="868680"/>
            <a:ext cx="6012815" cy="39592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68415" y="868680"/>
            <a:ext cx="5245735" cy="3959225"/>
          </a:xfrm>
          <a:prstGeom prst="rect">
            <a:avLst/>
          </a:prstGeom>
          <a:ln>
            <a:solidFill>
              <a:schemeClr val="accent1"/>
            </a:solidFill>
          </a:ln>
        </p:spPr>
      </p:pic>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火热招募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322070" y="748030"/>
            <a:ext cx="10066020" cy="5662295"/>
          </a:xfrm>
          <a:prstGeom prst="rect">
            <a:avLst/>
          </a:prstGeom>
        </p:spPr>
      </p:pic>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火热招募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85845" y="683260"/>
            <a:ext cx="6047105" cy="5968365"/>
          </a:xfrm>
          <a:prstGeom prst="rect">
            <a:avLst/>
          </a:prstGeom>
        </p:spPr>
      </p:pic>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60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449580" y="5888355"/>
            <a:ext cx="11506835" cy="511810"/>
          </a:xfrm>
          <a:prstGeom prst="rect">
            <a:avLst/>
          </a:prstGeom>
          <a:noFill/>
        </p:spPr>
        <p:txBody>
          <a:bodyPr wrap="square" rtlCol="0">
            <a:noAutofit/>
          </a:bodyPr>
          <a:p>
            <a:r>
              <a:rPr lang="zh-CN" altLang="en-US" sz="2000"/>
              <a:t>平均股价上涨，带来多数个股修复，权重下跌压制指数表现，缩量影响节奏，不影响好股票轮动</a:t>
            </a:r>
            <a:r>
              <a:rPr lang="zh-CN" altLang="en-US" sz="2000"/>
              <a:t>上涨！</a:t>
            </a:r>
            <a:endParaRPr lang="zh-CN" altLang="en-US" sz="2000"/>
          </a:p>
        </p:txBody>
      </p:sp>
      <p:pic>
        <p:nvPicPr>
          <p:cNvPr id="2" name="图片 1"/>
          <p:cNvPicPr>
            <a:picLocks noChangeAspect="1"/>
          </p:cNvPicPr>
          <p:nvPr/>
        </p:nvPicPr>
        <p:blipFill>
          <a:blip r:embed="rId2"/>
          <a:stretch>
            <a:fillRect/>
          </a:stretch>
        </p:blipFill>
        <p:spPr>
          <a:xfrm>
            <a:off x="1124585" y="768350"/>
            <a:ext cx="5149850" cy="5043805"/>
          </a:xfrm>
          <a:prstGeom prst="rect">
            <a:avLst/>
          </a:prstGeom>
        </p:spPr>
      </p:pic>
      <p:pic>
        <p:nvPicPr>
          <p:cNvPr id="6" name="图片 5"/>
          <p:cNvPicPr>
            <a:picLocks noChangeAspect="1"/>
          </p:cNvPicPr>
          <p:nvPr/>
        </p:nvPicPr>
        <p:blipFill>
          <a:blip r:embed="rId3"/>
          <a:stretch>
            <a:fillRect/>
          </a:stretch>
        </p:blipFill>
        <p:spPr>
          <a:xfrm>
            <a:off x="6575425" y="768350"/>
            <a:ext cx="4577080" cy="5043805"/>
          </a:xfrm>
          <a:prstGeom prst="rect">
            <a:avLst/>
          </a:prstGeom>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4147820" y="5672455"/>
            <a:ext cx="4883785" cy="511810"/>
          </a:xfrm>
          <a:prstGeom prst="rect">
            <a:avLst/>
          </a:prstGeom>
          <a:noFill/>
        </p:spPr>
        <p:txBody>
          <a:bodyPr wrap="square" rtlCol="0">
            <a:noAutofit/>
          </a:bodyPr>
          <a:p>
            <a:r>
              <a:rPr lang="zh-CN" altLang="en-US" sz="2000"/>
              <a:t>部分资金调仓换股，带来市场</a:t>
            </a:r>
            <a:r>
              <a:rPr lang="zh-CN" altLang="en-US" sz="2000"/>
              <a:t>重整旗鼓！</a:t>
            </a:r>
            <a:endParaRPr lang="zh-CN" altLang="en-US" sz="2000"/>
          </a:p>
        </p:txBody>
      </p:sp>
      <p:pic>
        <p:nvPicPr>
          <p:cNvPr id="3" name="图片 2"/>
          <p:cNvPicPr>
            <a:picLocks noChangeAspect="1"/>
          </p:cNvPicPr>
          <p:nvPr/>
        </p:nvPicPr>
        <p:blipFill>
          <a:blip r:embed="rId2"/>
          <a:stretch>
            <a:fillRect/>
          </a:stretch>
        </p:blipFill>
        <p:spPr>
          <a:xfrm>
            <a:off x="1988185" y="829945"/>
            <a:ext cx="8407400" cy="1857375"/>
          </a:xfrm>
          <a:prstGeom prst="rect">
            <a:avLst/>
          </a:prstGeom>
        </p:spPr>
      </p:pic>
      <p:pic>
        <p:nvPicPr>
          <p:cNvPr id="5" name="图片 4"/>
          <p:cNvPicPr>
            <a:picLocks noChangeAspect="1"/>
          </p:cNvPicPr>
          <p:nvPr/>
        </p:nvPicPr>
        <p:blipFill>
          <a:blip r:embed="rId3"/>
          <a:stretch>
            <a:fillRect/>
          </a:stretch>
        </p:blipFill>
        <p:spPr>
          <a:xfrm>
            <a:off x="3030220" y="2748915"/>
            <a:ext cx="6381750" cy="2800350"/>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PLACING_PICTURE_USER_VIEWPORT" val="{&quot;height&quot;:1539,&quot;width&quot;:39003}"/>
  <p:tag name="KSO_WM_BEAUTIFY_FLAG" val=""/>
</p:tagLst>
</file>

<file path=ppt/tags/tag148.xml><?xml version="1.0" encoding="utf-8"?>
<p:tagLst xmlns:p="http://schemas.openxmlformats.org/presentationml/2006/main">
  <p:tag name="KSO_WM_BEAUTIFY_FLAG" val="#wm#"/>
  <p:tag name="KSO_WM_TEMPLATE_CATEGORY" val="custom"/>
  <p:tag name="KSO_WM_TEMPLATE_INDEX" val="20205081"/>
</p:tagLst>
</file>

<file path=ppt/tags/tag14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wm#"/>
  <p:tag name="KSO_WM_TEMPLATE_CATEGORY" val="custom"/>
  <p:tag name="KSO_WM_TEMPLATE_INDEX" val="20205081"/>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2257</Words>
  <Application>WPS 演示</Application>
  <PresentationFormat>宽屏</PresentationFormat>
  <Paragraphs>229</Paragraphs>
  <Slides>28</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356</cp:revision>
  <dcterms:created xsi:type="dcterms:W3CDTF">2019-06-19T02:08:00Z</dcterms:created>
  <dcterms:modified xsi:type="dcterms:W3CDTF">2025-07-16T05:51:57Z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1AD5D797B13648A2958FC4A66325288A_13</vt:lpwstr>
  </property>
</Properties>
</file>