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60" r:id="rId9"/>
    <p:sldId id="333" r:id="rId10"/>
    <p:sldId id="357" r:id="rId11"/>
    <p:sldId id="362" r:id="rId12"/>
    <p:sldId id="348" r:id="rId13"/>
    <p:sldId id="352" r:id="rId14"/>
    <p:sldId id="366" r:id="rId15"/>
    <p:sldId id="325" r:id="rId16"/>
    <p:sldId id="364" r:id="rId17"/>
    <p:sldId id="331" r:id="rId18"/>
    <p:sldId id="345" r:id="rId19"/>
    <p:sldId id="355" r:id="rId20"/>
    <p:sldId id="278" r:id="rId21"/>
    <p:sldId id="326" r:id="rId22"/>
    <p:sldId id="335" r:id="rId23"/>
    <p:sldId id="336" r:id="rId24"/>
    <p:sldId id="332" r:id="rId25"/>
    <p:sldId id="350" r:id="rId26"/>
    <p:sldId id="276"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7.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19.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20.png"/><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21.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4.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4.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5.png"/><Relationship Id="rId2" Type="http://schemas.openxmlformats.org/officeDocument/2006/relationships/tags" Target="../tags/tag123.xml"/><Relationship Id="rId1" Type="http://schemas.openxmlformats.org/officeDocument/2006/relationships/tags" Target="../tags/tag122.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7.png"/><Relationship Id="rId4" Type="http://schemas.openxmlformats.org/officeDocument/2006/relationships/tags" Target="../tags/tag129.xml"/><Relationship Id="rId3" Type="http://schemas.openxmlformats.org/officeDocument/2006/relationships/image" Target="../media/image26.png"/><Relationship Id="rId2" Type="http://schemas.openxmlformats.org/officeDocument/2006/relationships/tags" Target="../tags/tag128.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9.png"/><Relationship Id="rId4" Type="http://schemas.openxmlformats.org/officeDocument/2006/relationships/tags" Target="../tags/tag133.xml"/><Relationship Id="rId3" Type="http://schemas.openxmlformats.org/officeDocument/2006/relationships/image" Target="../media/image28.png"/><Relationship Id="rId2" Type="http://schemas.openxmlformats.org/officeDocument/2006/relationships/tags" Target="../tags/tag132.xml"/><Relationship Id="rId1" Type="http://schemas.openxmlformats.org/officeDocument/2006/relationships/tags" Target="../tags/tag13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30.png"/><Relationship Id="rId1" Type="http://schemas.openxmlformats.org/officeDocument/2006/relationships/tags" Target="../tags/tag137.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tags" Target="../tags/tag60.xml"/><Relationship Id="rId1" Type="http://schemas.openxmlformats.org/officeDocument/2006/relationships/tags" Target="../tags/tag5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趋势突破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1464310" y="5631180"/>
            <a:ext cx="9698990" cy="511810"/>
          </a:xfrm>
          <a:prstGeom prst="rect">
            <a:avLst/>
          </a:prstGeom>
          <a:noFill/>
        </p:spPr>
        <p:txBody>
          <a:bodyPr wrap="square" rtlCol="0">
            <a:noAutofit/>
          </a:bodyPr>
          <a:p>
            <a:r>
              <a:rPr lang="zh-CN" altLang="en-US" sz="2000"/>
              <a:t>趋势突破模型：神奇</a:t>
            </a:r>
            <a:r>
              <a:rPr lang="en-US" altLang="zh-CN" sz="2000"/>
              <a:t>k</a:t>
            </a:r>
            <a:r>
              <a:rPr lang="zh-CN" altLang="en-US" sz="2000"/>
              <a:t>线红</a:t>
            </a:r>
            <a:r>
              <a:rPr lang="en-US" altLang="zh-CN" sz="2000"/>
              <a:t>+</a:t>
            </a:r>
            <a:r>
              <a:rPr lang="zh-CN" altLang="en-US" sz="2000"/>
              <a:t>中期生命线红</a:t>
            </a:r>
            <a:r>
              <a:rPr lang="en-US" altLang="zh-CN" sz="2000"/>
              <a:t>+</a:t>
            </a:r>
            <a:r>
              <a:rPr lang="zh-CN" altLang="en-US" sz="2000"/>
              <a:t>成交量红肥绿瘦</a:t>
            </a:r>
            <a:r>
              <a:rPr lang="en-US" altLang="zh-CN" sz="2000"/>
              <a:t>+</a:t>
            </a:r>
            <a:r>
              <a:rPr lang="zh-CN" altLang="en-US" sz="2000"/>
              <a:t>捕捞季节红柱为主</a:t>
            </a:r>
            <a:r>
              <a:rPr lang="en-US" altLang="zh-CN" sz="2000"/>
              <a:t>+</a:t>
            </a:r>
            <a:r>
              <a:rPr lang="zh-CN" altLang="en-US" sz="2000"/>
              <a:t>神奇色阶四阶全红为主，震荡上行接近前高横盘，蓄势</a:t>
            </a:r>
            <a:r>
              <a:rPr lang="zh-CN" altLang="en-US" sz="2000"/>
              <a:t>突破！</a:t>
            </a:r>
            <a:endParaRPr lang="zh-CN" altLang="en-US" sz="2000"/>
          </a:p>
        </p:txBody>
      </p:sp>
      <p:pic>
        <p:nvPicPr>
          <p:cNvPr id="3" name="图片 2"/>
          <p:cNvPicPr>
            <a:picLocks noChangeAspect="1"/>
          </p:cNvPicPr>
          <p:nvPr/>
        </p:nvPicPr>
        <p:blipFill>
          <a:blip r:embed="rId2"/>
          <a:stretch>
            <a:fillRect/>
          </a:stretch>
        </p:blipFill>
        <p:spPr>
          <a:xfrm>
            <a:off x="2461895" y="768350"/>
            <a:ext cx="7704455" cy="4902835"/>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036695" y="768350"/>
            <a:ext cx="5230495" cy="560324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28725" y="768350"/>
            <a:ext cx="9925685" cy="558165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60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399155" y="5925820"/>
            <a:ext cx="6268720" cy="511810"/>
          </a:xfrm>
          <a:prstGeom prst="rect">
            <a:avLst/>
          </a:prstGeom>
          <a:noFill/>
        </p:spPr>
        <p:txBody>
          <a:bodyPr wrap="square" rtlCol="0">
            <a:noAutofit/>
          </a:bodyPr>
          <a:p>
            <a:r>
              <a:rPr lang="zh-CN" altLang="en-US" sz="2000"/>
              <a:t>上证指数反包上行，平均股价死叉中新高，强势</a:t>
            </a:r>
            <a:r>
              <a:rPr lang="zh-CN" altLang="en-US" sz="2000"/>
              <a:t>走势！</a:t>
            </a:r>
            <a:endParaRPr lang="zh-CN" altLang="en-US" sz="2000"/>
          </a:p>
        </p:txBody>
      </p:sp>
      <p:pic>
        <p:nvPicPr>
          <p:cNvPr id="5" name="图片 4"/>
          <p:cNvPicPr>
            <a:picLocks noChangeAspect="1"/>
          </p:cNvPicPr>
          <p:nvPr/>
        </p:nvPicPr>
        <p:blipFill>
          <a:blip r:embed="rId2"/>
          <a:stretch>
            <a:fillRect/>
          </a:stretch>
        </p:blipFill>
        <p:spPr>
          <a:xfrm>
            <a:off x="1350645" y="768350"/>
            <a:ext cx="4554855" cy="4998085"/>
          </a:xfrm>
          <a:prstGeom prst="rect">
            <a:avLst/>
          </a:prstGeom>
        </p:spPr>
      </p:pic>
      <p:pic>
        <p:nvPicPr>
          <p:cNvPr id="7" name="图片 6"/>
          <p:cNvPicPr>
            <a:picLocks noChangeAspect="1"/>
          </p:cNvPicPr>
          <p:nvPr/>
        </p:nvPicPr>
        <p:blipFill>
          <a:blip r:embed="rId3"/>
          <a:stretch>
            <a:fillRect/>
          </a:stretch>
        </p:blipFill>
        <p:spPr>
          <a:xfrm>
            <a:off x="6096000" y="751205"/>
            <a:ext cx="4311650" cy="499173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1978660" y="5737860"/>
            <a:ext cx="8957310" cy="511810"/>
          </a:xfrm>
          <a:prstGeom prst="rect">
            <a:avLst/>
          </a:prstGeom>
          <a:noFill/>
        </p:spPr>
        <p:txBody>
          <a:bodyPr wrap="square" rtlCol="0">
            <a:noAutofit/>
          </a:bodyPr>
          <a:p>
            <a:r>
              <a:rPr lang="zh-CN" altLang="en-US" sz="2000"/>
              <a:t>这次会谈旨在探讨是否将关税暂缓期延长至</a:t>
            </a:r>
            <a:r>
              <a:rPr lang="en-US" altLang="zh-CN" sz="2000"/>
              <a:t>8</a:t>
            </a:r>
            <a:r>
              <a:rPr lang="zh-CN" altLang="en-US" sz="2000"/>
              <a:t>月中旬之后（原定</a:t>
            </a:r>
            <a:r>
              <a:rPr lang="en-US" altLang="zh-CN" sz="2000"/>
              <a:t>8</a:t>
            </a:r>
            <a:r>
              <a:rPr lang="zh-CN" altLang="en-US" sz="2000"/>
              <a:t>月</a:t>
            </a:r>
            <a:r>
              <a:rPr lang="en-US" altLang="zh-CN" sz="2000"/>
              <a:t>12</a:t>
            </a:r>
            <a:r>
              <a:rPr lang="zh-CN" altLang="en-US" sz="2000"/>
              <a:t>日）。以及讨论中国购买俄罗斯、伊朗石油的议题。</a:t>
            </a:r>
            <a:endParaRPr lang="zh-CN" altLang="en-US" sz="2000"/>
          </a:p>
        </p:txBody>
      </p:sp>
      <p:pic>
        <p:nvPicPr>
          <p:cNvPr id="2" name="图片 1"/>
          <p:cNvPicPr>
            <a:picLocks noChangeAspect="1"/>
          </p:cNvPicPr>
          <p:nvPr/>
        </p:nvPicPr>
        <p:blipFill>
          <a:blip r:embed="rId2"/>
          <a:stretch>
            <a:fillRect/>
          </a:stretch>
        </p:blipFill>
        <p:spPr>
          <a:xfrm>
            <a:off x="2209165" y="2141855"/>
            <a:ext cx="8176260" cy="3676015"/>
          </a:xfrm>
          <a:prstGeom prst="rect">
            <a:avLst/>
          </a:prstGeom>
        </p:spPr>
      </p:pic>
      <p:pic>
        <p:nvPicPr>
          <p:cNvPr id="5" name="图片 4"/>
          <p:cNvPicPr>
            <a:picLocks noChangeAspect="1"/>
          </p:cNvPicPr>
          <p:nvPr/>
        </p:nvPicPr>
        <p:blipFill>
          <a:blip r:embed="rId3"/>
          <a:stretch>
            <a:fillRect/>
          </a:stretch>
        </p:blipFill>
        <p:spPr>
          <a:xfrm>
            <a:off x="3548380" y="675640"/>
            <a:ext cx="5989320" cy="146621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2183</Words>
  <Application>WPS 演示</Application>
  <PresentationFormat>宽屏</PresentationFormat>
  <Paragraphs>208</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371</cp:revision>
  <dcterms:created xsi:type="dcterms:W3CDTF">2019-06-19T02:08:00Z</dcterms:created>
  <dcterms:modified xsi:type="dcterms:W3CDTF">2025-07-24T05:42:29Z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