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68" r:id="rId6"/>
    <p:sldId id="369" r:id="rId7"/>
    <p:sldId id="277" r:id="rId8"/>
    <p:sldId id="333" r:id="rId9"/>
    <p:sldId id="360" r:id="rId10"/>
    <p:sldId id="370" r:id="rId11"/>
    <p:sldId id="362" r:id="rId12"/>
    <p:sldId id="348" r:id="rId13"/>
    <p:sldId id="352" r:id="rId14"/>
    <p:sldId id="371" r:id="rId15"/>
    <p:sldId id="366" r:id="rId16"/>
    <p:sldId id="325" r:id="rId17"/>
    <p:sldId id="364" r:id="rId18"/>
    <p:sldId id="331" r:id="rId19"/>
    <p:sldId id="345" r:id="rId20"/>
    <p:sldId id="355" r:id="rId21"/>
    <p:sldId id="278" r:id="rId22"/>
    <p:sldId id="326" r:id="rId23"/>
    <p:sldId id="335" r:id="rId24"/>
    <p:sldId id="336" r:id="rId25"/>
    <p:sldId id="332" r:id="rId26"/>
    <p:sldId id="350" r:id="rId27"/>
    <p:sldId id="372" r:id="rId28"/>
    <p:sldId id="373" r:id="rId29"/>
    <p:sldId id="276"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50.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7.xml"/><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0.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7.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24.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25.png"/><Relationship Id="rId2" Type="http://schemas.openxmlformats.org/officeDocument/2006/relationships/tags" Target="../tags/tag126.xml"/><Relationship Id="rId1" Type="http://schemas.openxmlformats.org/officeDocument/2006/relationships/tags" Target="../tags/tag125.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7.xml"/><Relationship Id="rId5" Type="http://schemas.openxmlformats.org/officeDocument/2006/relationships/image" Target="../media/image29.png"/><Relationship Id="rId4" Type="http://schemas.openxmlformats.org/officeDocument/2006/relationships/tags" Target="../tags/tag136.xml"/><Relationship Id="rId3" Type="http://schemas.openxmlformats.org/officeDocument/2006/relationships/image" Target="../media/image28.png"/><Relationship Id="rId2" Type="http://schemas.openxmlformats.org/officeDocument/2006/relationships/tags" Target="../tags/tag135.xml"/><Relationship Id="rId1" Type="http://schemas.openxmlformats.org/officeDocument/2006/relationships/tags" Target="../tags/tag1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image" Target="../media/image30.png"/><Relationship Id="rId1" Type="http://schemas.openxmlformats.org/officeDocument/2006/relationships/tags" Target="../tags/tag14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3.xml"/><Relationship Id="rId2" Type="http://schemas.openxmlformats.org/officeDocument/2006/relationships/image" Target="../media/image31.png"/><Relationship Id="rId1" Type="http://schemas.openxmlformats.org/officeDocument/2006/relationships/tags" Target="../tags/tag14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image" Target="../media/image32.png"/><Relationship Id="rId1" Type="http://schemas.openxmlformats.org/officeDocument/2006/relationships/tags" Target="../tags/tag144.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4640" y="1172210"/>
            <a:ext cx="8285480" cy="4385945"/>
          </a:xfrm>
          <a:prstGeom prst="rect">
            <a:avLst/>
          </a:prstGeom>
          <a:ln>
            <a:solidFill>
              <a:schemeClr val="accent1"/>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485505"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成交量红长绿</a:t>
            </a:r>
            <a:r>
              <a:rPr lang="zh-CN" altLang="en-US" sz="2400"/>
              <a:t>短</a:t>
            </a:r>
            <a:endParaRPr lang="zh-CN" altLang="en-US" sz="2400"/>
          </a:p>
          <a:p>
            <a:r>
              <a:rPr lang="en-US" altLang="zh-CN" sz="2400"/>
              <a:t>4.</a:t>
            </a:r>
            <a:r>
              <a:rPr lang="zh-CN" altLang="en-US" sz="2400"/>
              <a:t>捕捞季节红柱为主</a:t>
            </a:r>
            <a:endParaRPr lang="zh-CN" altLang="en-US" sz="2400"/>
          </a:p>
          <a:p>
            <a:r>
              <a:rPr lang="en-US" altLang="zh-CN" sz="2400"/>
              <a:t>5.</a:t>
            </a:r>
            <a:r>
              <a:rPr lang="zh-CN" altLang="en-US" sz="2400"/>
              <a:t>神奇色阶至少前三阶红为主</a:t>
            </a:r>
            <a:endParaRPr lang="zh-CN" altLang="en-US" sz="2400"/>
          </a:p>
        </p:txBody>
      </p:sp>
      <p:pic>
        <p:nvPicPr>
          <p:cNvPr id="3" name="图片 2"/>
          <p:cNvPicPr>
            <a:picLocks noChangeAspect="1"/>
          </p:cNvPicPr>
          <p:nvPr/>
        </p:nvPicPr>
        <p:blipFill>
          <a:blip r:embed="rId2"/>
          <a:stretch>
            <a:fillRect/>
          </a:stretch>
        </p:blipFill>
        <p:spPr>
          <a:xfrm>
            <a:off x="345440" y="1457960"/>
            <a:ext cx="8125460" cy="3991610"/>
          </a:xfrm>
          <a:prstGeom prst="rect">
            <a:avLst/>
          </a:prstGeom>
          <a:ln>
            <a:solidFill>
              <a:schemeClr val="accent1"/>
            </a:solidFill>
          </a:ln>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80035" y="889635"/>
            <a:ext cx="8987155" cy="5273040"/>
          </a:xfrm>
          <a:prstGeom prst="rect">
            <a:avLst/>
          </a:prstGeom>
        </p:spPr>
      </p:pic>
      <p:sp>
        <p:nvSpPr>
          <p:cNvPr id="5" name="文本框 4"/>
          <p:cNvSpPr txBox="1"/>
          <p:nvPr/>
        </p:nvSpPr>
        <p:spPr>
          <a:xfrm>
            <a:off x="9267190" y="2393950"/>
            <a:ext cx="2675255" cy="511810"/>
          </a:xfrm>
          <a:prstGeom prst="rect">
            <a:avLst/>
          </a:prstGeom>
          <a:noFill/>
        </p:spPr>
        <p:txBody>
          <a:bodyPr wrap="square" rtlCol="0">
            <a:noAutofit/>
          </a:bodyPr>
          <a:p>
            <a:r>
              <a:rPr lang="en-US" sz="2000"/>
              <a:t>1</a:t>
            </a:r>
            <a:r>
              <a:rPr lang="zh-CN" altLang="en-US" sz="2000"/>
              <a:t>、神奇色阶四阶</a:t>
            </a:r>
            <a:r>
              <a:rPr lang="zh-CN" altLang="en-US" sz="2000"/>
              <a:t>全红</a:t>
            </a:r>
            <a:endParaRPr lang="zh-CN" altLang="en-US" sz="2000"/>
          </a:p>
          <a:p>
            <a:r>
              <a:rPr lang="en-US" altLang="zh-CN" sz="2000"/>
              <a:t>2</a:t>
            </a:r>
            <a:r>
              <a:rPr lang="zh-CN" altLang="en-US" sz="2000"/>
              <a:t>、神奇</a:t>
            </a:r>
            <a:r>
              <a:rPr lang="en-US" altLang="zh-CN" sz="2000"/>
              <a:t>k</a:t>
            </a:r>
            <a:r>
              <a:rPr lang="zh-CN" altLang="en-US" sz="2000"/>
              <a:t>线</a:t>
            </a:r>
            <a:r>
              <a:rPr lang="zh-CN" altLang="en-US" sz="2000"/>
              <a:t>红</a:t>
            </a:r>
            <a:endParaRPr lang="zh-CN" altLang="en-US" sz="2000"/>
          </a:p>
          <a:p>
            <a:r>
              <a:rPr lang="en-US" altLang="zh-CN" sz="2000"/>
              <a:t>3</a:t>
            </a:r>
            <a:r>
              <a:rPr lang="zh-CN" altLang="en-US" sz="2000"/>
              <a:t>、中期生命线</a:t>
            </a:r>
            <a:r>
              <a:rPr lang="zh-CN" altLang="en-US" sz="2000"/>
              <a:t>红</a:t>
            </a:r>
            <a:endParaRPr lang="zh-CN" altLang="en-US" sz="2000"/>
          </a:p>
          <a:p>
            <a:r>
              <a:rPr lang="en-US" altLang="zh-CN" sz="2000"/>
              <a:t>4</a:t>
            </a:r>
            <a:r>
              <a:rPr lang="zh-CN" altLang="en-US" sz="2000"/>
              <a:t>、捕捞日线</a:t>
            </a:r>
            <a:r>
              <a:rPr lang="zh-CN" altLang="en-US" sz="2000"/>
              <a:t>红柱金叉</a:t>
            </a:r>
            <a:endParaRPr lang="zh-CN" altLang="en-US" sz="2000"/>
          </a:p>
          <a:p>
            <a:r>
              <a:rPr lang="en-US" altLang="zh-CN" sz="2000"/>
              <a:t>5</a:t>
            </a:r>
            <a:r>
              <a:rPr lang="zh-CN" altLang="en-US" sz="2000"/>
              <a:t>、主力高控盘</a:t>
            </a:r>
            <a:r>
              <a:rPr lang="en-US" altLang="zh-CN" sz="2000"/>
              <a:t>/</a:t>
            </a:r>
            <a:r>
              <a:rPr lang="zh-CN" altLang="en-US" sz="2000"/>
              <a:t>控盘</a:t>
            </a:r>
            <a:r>
              <a:rPr lang="zh-CN" altLang="en-US" sz="2000"/>
              <a:t>增加</a:t>
            </a:r>
            <a:endParaRPr lang="zh-CN" altLang="en-US" sz="200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668145" y="768350"/>
            <a:ext cx="9597390" cy="5398135"/>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544955" y="768350"/>
            <a:ext cx="9839325" cy="5627370"/>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946150" y="768350"/>
            <a:ext cx="10666730" cy="5563870"/>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169795" y="5915025"/>
            <a:ext cx="7687945" cy="511810"/>
          </a:xfrm>
          <a:prstGeom prst="rect">
            <a:avLst/>
          </a:prstGeom>
          <a:noFill/>
        </p:spPr>
        <p:txBody>
          <a:bodyPr wrap="square" rtlCol="0">
            <a:noAutofit/>
          </a:bodyPr>
          <a:p>
            <a:r>
              <a:rPr lang="zh-CN" altLang="en-US" sz="2000"/>
              <a:t>上证指数四四边界，平均股价死叉状态，板块轮动快，中报是</a:t>
            </a:r>
            <a:r>
              <a:rPr lang="zh-CN" altLang="en-US" sz="2000"/>
              <a:t>重心</a:t>
            </a:r>
            <a:endParaRPr lang="zh-CN" altLang="en-US" sz="2000"/>
          </a:p>
        </p:txBody>
      </p:sp>
      <p:pic>
        <p:nvPicPr>
          <p:cNvPr id="5" name="图片 4"/>
          <p:cNvPicPr>
            <a:picLocks noChangeAspect="1"/>
          </p:cNvPicPr>
          <p:nvPr/>
        </p:nvPicPr>
        <p:blipFill>
          <a:blip r:embed="rId2"/>
          <a:stretch>
            <a:fillRect/>
          </a:stretch>
        </p:blipFill>
        <p:spPr>
          <a:xfrm>
            <a:off x="2015490" y="791845"/>
            <a:ext cx="4263390" cy="509968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6499860" y="768350"/>
            <a:ext cx="3357880" cy="509905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739390" y="5012690"/>
            <a:ext cx="7639050" cy="511810"/>
          </a:xfrm>
          <a:prstGeom prst="rect">
            <a:avLst/>
          </a:prstGeom>
          <a:noFill/>
        </p:spPr>
        <p:txBody>
          <a:bodyPr wrap="square" rtlCol="0">
            <a:noAutofit/>
          </a:bodyPr>
          <a:p>
            <a:r>
              <a:rPr lang="zh-CN" altLang="en-US" sz="2000"/>
              <a:t>中国有望在</a:t>
            </a:r>
            <a:r>
              <a:rPr lang="en-US" altLang="zh-CN" sz="2000"/>
              <a:t>AI</a:t>
            </a:r>
            <a:r>
              <a:rPr lang="zh-CN" altLang="en-US" sz="2000"/>
              <a:t>算力领域形成硬件、软件、应用协同发展的良性生态。</a:t>
            </a:r>
            <a:endParaRPr lang="zh-CN" altLang="en-US" sz="2000"/>
          </a:p>
        </p:txBody>
      </p:sp>
      <p:pic>
        <p:nvPicPr>
          <p:cNvPr id="5" name="图片 4"/>
          <p:cNvPicPr>
            <a:picLocks noChangeAspect="1"/>
          </p:cNvPicPr>
          <p:nvPr/>
        </p:nvPicPr>
        <p:blipFill>
          <a:blip r:embed="rId2"/>
          <a:stretch>
            <a:fillRect/>
          </a:stretch>
        </p:blipFill>
        <p:spPr>
          <a:xfrm>
            <a:off x="563245" y="1403350"/>
            <a:ext cx="11065510" cy="3104515"/>
          </a:xfrm>
          <a:prstGeom prst="rect">
            <a:avLst/>
          </a:prstGeom>
          <a:ln>
            <a:solidFill>
              <a:schemeClr val="accent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UNIT_PLACING_PICTURE_USER_VIEWPORT" val="{&quot;height&quot;:1539,&quot;width&quot;:39003}"/>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0.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2274</Words>
  <Application>WPS 演示</Application>
  <PresentationFormat>宽屏</PresentationFormat>
  <Paragraphs>234</Paragraphs>
  <Slides>28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407</cp:revision>
  <dcterms:created xsi:type="dcterms:W3CDTF">2019-06-19T02:08:00Z</dcterms:created>
  <dcterms:modified xsi:type="dcterms:W3CDTF">2025-08-22T01:29:29Z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