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368" r:id="rId6"/>
    <p:sldId id="369" r:id="rId7"/>
    <p:sldId id="277" r:id="rId8"/>
    <p:sldId id="333" r:id="rId9"/>
    <p:sldId id="360" r:id="rId10"/>
    <p:sldId id="370" r:id="rId11"/>
    <p:sldId id="348" r:id="rId12"/>
    <p:sldId id="352" r:id="rId13"/>
    <p:sldId id="371" r:id="rId14"/>
    <p:sldId id="366" r:id="rId15"/>
    <p:sldId id="355" r:id="rId16"/>
    <p:sldId id="325" r:id="rId17"/>
    <p:sldId id="374" r:id="rId18"/>
    <p:sldId id="364" r:id="rId19"/>
    <p:sldId id="331" r:id="rId20"/>
    <p:sldId id="345" r:id="rId21"/>
    <p:sldId id="278" r:id="rId22"/>
    <p:sldId id="326" r:id="rId23"/>
    <p:sldId id="335" r:id="rId24"/>
    <p:sldId id="336" r:id="rId25"/>
    <p:sldId id="332" r:id="rId26"/>
    <p:sldId id="350"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8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4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6.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7.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5.xml"/><Relationship Id="rId2" Type="http://schemas.openxmlformats.org/officeDocument/2006/relationships/image" Target="../media/image18.png"/><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1.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3.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4.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5.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6.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8.png"/><Relationship Id="rId4" Type="http://schemas.openxmlformats.org/officeDocument/2006/relationships/tags" Target="../tags/tag132.xml"/><Relationship Id="rId3" Type="http://schemas.openxmlformats.org/officeDocument/2006/relationships/image" Target="../media/image27.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30.png"/><Relationship Id="rId4" Type="http://schemas.openxmlformats.org/officeDocument/2006/relationships/tags" Target="../tags/tag136.xml"/><Relationship Id="rId3" Type="http://schemas.openxmlformats.org/officeDocument/2006/relationships/image" Target="../media/image29.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1.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041650" y="3896360"/>
            <a:ext cx="6108700" cy="337185"/>
            <a:chOff x="4585" y="6136"/>
            <a:chExt cx="9620" cy="531"/>
          </a:xfrm>
        </p:grpSpPr>
        <p:sp>
          <p:nvSpPr>
            <p:cNvPr id="12" name="文本框 11"/>
            <p:cNvSpPr txBox="1"/>
            <p:nvPr>
              <p:custDataLst>
                <p:tags r:id="rId3"/>
              </p:custDataLst>
            </p:nvPr>
          </p:nvSpPr>
          <p:spPr>
            <a:xfrm>
              <a:off x="9547"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5275" y="1535430"/>
            <a:ext cx="8336915" cy="400939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神奇五红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nvSpPr>
        <p:spPr>
          <a:xfrm>
            <a:off x="8485505" y="2250440"/>
            <a:ext cx="3611245" cy="2828925"/>
          </a:xfrm>
          <a:prstGeom prst="rect">
            <a:avLst/>
          </a:prstGeom>
          <a:noFill/>
        </p:spPr>
        <p:txBody>
          <a:bodyPr wrap="square" rtlCol="0">
            <a:noAutofit/>
          </a:bodyPr>
          <a:p>
            <a:r>
              <a:rPr lang="en-US" altLang="zh-CN" sz="2400"/>
              <a:t>1.</a:t>
            </a:r>
            <a:r>
              <a:rPr lang="zh-CN" altLang="en-US" sz="2400"/>
              <a:t>神奇</a:t>
            </a:r>
            <a:r>
              <a:rPr lang="en-US" altLang="zh-CN" sz="2400"/>
              <a:t>k</a:t>
            </a:r>
            <a:r>
              <a:rPr lang="zh-CN" altLang="en-US" sz="2400"/>
              <a:t>线红</a:t>
            </a:r>
            <a:endParaRPr lang="zh-CN" altLang="en-US" sz="2400"/>
          </a:p>
          <a:p>
            <a:r>
              <a:rPr lang="en-US" altLang="zh-CN" sz="2400"/>
              <a:t>2.</a:t>
            </a:r>
            <a:r>
              <a:rPr lang="zh-CN" altLang="en-US" sz="2400"/>
              <a:t>中期生命线红</a:t>
            </a:r>
            <a:endParaRPr lang="zh-CN" altLang="en-US" sz="2400"/>
          </a:p>
          <a:p>
            <a:r>
              <a:rPr lang="en-US" altLang="zh-CN" sz="2400"/>
              <a:t>3.</a:t>
            </a:r>
            <a:r>
              <a:rPr lang="zh-CN" altLang="en-US" sz="2400"/>
              <a:t>成交量红长绿</a:t>
            </a:r>
            <a:r>
              <a:rPr lang="zh-CN" altLang="en-US" sz="2400"/>
              <a:t>短</a:t>
            </a:r>
            <a:endParaRPr lang="zh-CN" altLang="en-US" sz="2400"/>
          </a:p>
          <a:p>
            <a:r>
              <a:rPr lang="en-US" altLang="zh-CN" sz="2400"/>
              <a:t>4.</a:t>
            </a:r>
            <a:r>
              <a:rPr lang="zh-CN" altLang="en-US" sz="2400"/>
              <a:t>捕捞季节红柱为主</a:t>
            </a:r>
            <a:endParaRPr lang="zh-CN" altLang="en-US" sz="2400"/>
          </a:p>
          <a:p>
            <a:r>
              <a:rPr lang="en-US" altLang="zh-CN" sz="2400"/>
              <a:t>5.</a:t>
            </a:r>
            <a:r>
              <a:rPr lang="zh-CN" altLang="en-US" sz="2400"/>
              <a:t>神奇色阶至少前三阶红为主</a:t>
            </a:r>
            <a:endParaRPr lang="zh-CN" altLang="en-US" sz="2400"/>
          </a:p>
        </p:txBody>
      </p:sp>
      <p:pic>
        <p:nvPicPr>
          <p:cNvPr id="3" name="图片 2"/>
          <p:cNvPicPr>
            <a:picLocks noChangeAspect="1"/>
          </p:cNvPicPr>
          <p:nvPr/>
        </p:nvPicPr>
        <p:blipFill>
          <a:blip r:embed="rId2"/>
          <a:stretch>
            <a:fillRect/>
          </a:stretch>
        </p:blipFill>
        <p:spPr>
          <a:xfrm>
            <a:off x="297815" y="1400810"/>
            <a:ext cx="8238490" cy="4251960"/>
          </a:xfrm>
          <a:prstGeom prst="rect">
            <a:avLst/>
          </a:prstGeom>
          <a:ln>
            <a:solidFill>
              <a:schemeClr val="accent1"/>
            </a:solidFill>
          </a:ln>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解决痛点：二选一总会</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选错</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276860" y="768350"/>
            <a:ext cx="6161405" cy="5438775"/>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6499225" y="768350"/>
            <a:ext cx="5423535" cy="5438775"/>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热点</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303020" y="842645"/>
            <a:ext cx="4598035" cy="552323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6332220" y="842645"/>
            <a:ext cx="5000625" cy="5523230"/>
          </a:xfrm>
          <a:prstGeom prst="rect">
            <a:avLst/>
          </a:prstGeom>
          <a:ln>
            <a:solidFill>
              <a:schemeClr val="accent1"/>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87971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280035" y="889635"/>
            <a:ext cx="8987155" cy="5273040"/>
          </a:xfrm>
          <a:prstGeom prst="rect">
            <a:avLst/>
          </a:prstGeom>
        </p:spPr>
      </p:pic>
      <p:sp>
        <p:nvSpPr>
          <p:cNvPr id="5" name="文本框 4"/>
          <p:cNvSpPr txBox="1"/>
          <p:nvPr/>
        </p:nvSpPr>
        <p:spPr>
          <a:xfrm>
            <a:off x="9267190" y="2393950"/>
            <a:ext cx="2675255" cy="511810"/>
          </a:xfrm>
          <a:prstGeom prst="rect">
            <a:avLst/>
          </a:prstGeom>
          <a:noFill/>
        </p:spPr>
        <p:txBody>
          <a:bodyPr wrap="square" rtlCol="0">
            <a:noAutofit/>
          </a:bodyPr>
          <a:p>
            <a:r>
              <a:rPr lang="en-US" sz="2000"/>
              <a:t>1</a:t>
            </a:r>
            <a:r>
              <a:rPr lang="zh-CN" altLang="en-US" sz="2000"/>
              <a:t>、神奇色阶四阶</a:t>
            </a:r>
            <a:r>
              <a:rPr lang="zh-CN" altLang="en-US" sz="2000"/>
              <a:t>全红</a:t>
            </a:r>
            <a:endParaRPr lang="zh-CN" altLang="en-US" sz="2000"/>
          </a:p>
          <a:p>
            <a:r>
              <a:rPr lang="en-US" altLang="zh-CN" sz="2000"/>
              <a:t>2</a:t>
            </a:r>
            <a:r>
              <a:rPr lang="zh-CN" altLang="en-US" sz="2000"/>
              <a:t>、神奇</a:t>
            </a:r>
            <a:r>
              <a:rPr lang="en-US" altLang="zh-CN" sz="2000"/>
              <a:t>k</a:t>
            </a:r>
            <a:r>
              <a:rPr lang="zh-CN" altLang="en-US" sz="2000"/>
              <a:t>线</a:t>
            </a:r>
            <a:r>
              <a:rPr lang="zh-CN" altLang="en-US" sz="2000"/>
              <a:t>红</a:t>
            </a:r>
            <a:endParaRPr lang="zh-CN" altLang="en-US" sz="2000"/>
          </a:p>
          <a:p>
            <a:r>
              <a:rPr lang="en-US" altLang="zh-CN" sz="2000"/>
              <a:t>3</a:t>
            </a:r>
            <a:r>
              <a:rPr lang="zh-CN" altLang="en-US" sz="2000"/>
              <a:t>、中期生命线</a:t>
            </a:r>
            <a:r>
              <a:rPr lang="zh-CN" altLang="en-US" sz="2000"/>
              <a:t>红</a:t>
            </a:r>
            <a:endParaRPr lang="zh-CN" altLang="en-US" sz="2000"/>
          </a:p>
          <a:p>
            <a:r>
              <a:rPr lang="en-US" altLang="zh-CN" sz="2000"/>
              <a:t>4</a:t>
            </a:r>
            <a:r>
              <a:rPr lang="zh-CN" altLang="en-US" sz="2000"/>
              <a:t>、捕捞日线</a:t>
            </a:r>
            <a:r>
              <a:rPr lang="zh-CN" altLang="en-US" sz="2000"/>
              <a:t>红柱金叉</a:t>
            </a:r>
            <a:endParaRPr lang="zh-CN" altLang="en-US" sz="2000"/>
          </a:p>
          <a:p>
            <a:r>
              <a:rPr lang="en-US" altLang="zh-CN" sz="2000"/>
              <a:t>5</a:t>
            </a:r>
            <a:r>
              <a:rPr lang="zh-CN" altLang="en-US" sz="2000"/>
              <a:t>、主力高控盘</a:t>
            </a:r>
            <a:r>
              <a:rPr lang="en-US" altLang="zh-CN" sz="2000"/>
              <a:t>/</a:t>
            </a:r>
            <a:r>
              <a:rPr lang="zh-CN" altLang="en-US" sz="2000"/>
              <a:t>控盘</a:t>
            </a:r>
            <a:r>
              <a:rPr lang="zh-CN" altLang="en-US" sz="2000"/>
              <a:t>增加</a:t>
            </a:r>
            <a:endParaRPr lang="zh-CN" altLang="en-US" sz="2000"/>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私享群火爆</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招募中</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18260" y="768350"/>
            <a:ext cx="9929495" cy="558546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072245" y="3069590"/>
            <a:ext cx="2392045" cy="511810"/>
          </a:xfrm>
          <a:prstGeom prst="rect">
            <a:avLst/>
          </a:prstGeom>
          <a:noFill/>
        </p:spPr>
        <p:txBody>
          <a:bodyPr wrap="square" rtlCol="0">
            <a:noAutofit/>
          </a:bodyPr>
          <a:p>
            <a:r>
              <a:rPr lang="zh-CN" altLang="en-US" sz="2000"/>
              <a:t>局部行情</a:t>
            </a:r>
            <a:r>
              <a:rPr lang="zh-CN" altLang="en-US" sz="2000"/>
              <a:t>火热</a:t>
            </a:r>
            <a:endParaRPr lang="zh-CN" altLang="en-US" sz="2000"/>
          </a:p>
          <a:p>
            <a:endParaRPr lang="zh-CN" altLang="en-US" sz="2000"/>
          </a:p>
          <a:p>
            <a:r>
              <a:rPr lang="zh-CN" altLang="en-US" sz="2000"/>
              <a:t>把握结构性</a:t>
            </a:r>
            <a:r>
              <a:rPr lang="zh-CN" altLang="en-US" sz="2000"/>
              <a:t>机会！</a:t>
            </a:r>
            <a:endParaRPr lang="zh-CN" altLang="en-US" sz="2000"/>
          </a:p>
          <a:p>
            <a:endParaRPr lang="zh-CN" altLang="en-US" sz="2000"/>
          </a:p>
          <a:p>
            <a:endParaRPr lang="zh-CN" altLang="en-US" sz="2000"/>
          </a:p>
        </p:txBody>
      </p:sp>
      <p:pic>
        <p:nvPicPr>
          <p:cNvPr id="5" name="图片 4"/>
          <p:cNvPicPr>
            <a:picLocks noChangeAspect="1"/>
          </p:cNvPicPr>
          <p:nvPr/>
        </p:nvPicPr>
        <p:blipFill>
          <a:blip r:embed="rId2"/>
          <a:stretch>
            <a:fillRect/>
          </a:stretch>
        </p:blipFill>
        <p:spPr>
          <a:xfrm>
            <a:off x="325755" y="768350"/>
            <a:ext cx="4367530" cy="5597525"/>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772025" y="768350"/>
            <a:ext cx="3877945" cy="557530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框 4"/>
          <p:cNvSpPr txBox="1"/>
          <p:nvPr/>
        </p:nvSpPr>
        <p:spPr>
          <a:xfrm>
            <a:off x="5550535" y="4404360"/>
            <a:ext cx="2853055" cy="511810"/>
          </a:xfrm>
          <a:prstGeom prst="rect">
            <a:avLst/>
          </a:prstGeom>
          <a:noFill/>
        </p:spPr>
        <p:txBody>
          <a:bodyPr wrap="square" rtlCol="0">
            <a:noAutofit/>
          </a:bodyPr>
          <a:p>
            <a:r>
              <a:rPr lang="zh-CN" altLang="en-US" sz="2000"/>
              <a:t>中国</a:t>
            </a:r>
            <a:r>
              <a:rPr lang="en-US" altLang="zh-CN" sz="2000"/>
              <a:t>AI </a:t>
            </a:r>
            <a:r>
              <a:rPr lang="zh-CN" altLang="en-US" sz="2000"/>
              <a:t>走向</a:t>
            </a:r>
            <a:r>
              <a:rPr lang="zh-CN" altLang="en-US" sz="2000"/>
              <a:t>世界</a:t>
            </a:r>
            <a:endParaRPr lang="zh-CN" altLang="en-US" sz="2000"/>
          </a:p>
        </p:txBody>
      </p:sp>
      <p:pic>
        <p:nvPicPr>
          <p:cNvPr id="3" name="图片 2"/>
          <p:cNvPicPr>
            <a:picLocks noChangeAspect="1"/>
          </p:cNvPicPr>
          <p:nvPr/>
        </p:nvPicPr>
        <p:blipFill>
          <a:blip r:embed="rId2"/>
          <a:stretch>
            <a:fillRect/>
          </a:stretch>
        </p:blipFill>
        <p:spPr>
          <a:xfrm>
            <a:off x="1028065" y="1738630"/>
            <a:ext cx="10710545" cy="2072005"/>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PLACING_PICTURE_USER_VIEWPORT" val="{&quot;height&quot;:1539,&quot;width&quot;:39003}"/>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8.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2223</Words>
  <Application>WPS 演示</Application>
  <PresentationFormat>宽屏</PresentationFormat>
  <Paragraphs>234</Paragraphs>
  <Slides>26</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26</vt:i4>
      </vt:variant>
    </vt:vector>
  </HeadingPairs>
  <TitlesOfParts>
    <vt:vector size="41"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422</cp:revision>
  <dcterms:created xsi:type="dcterms:W3CDTF">2019-06-19T02:08:00Z</dcterms:created>
  <dcterms:modified xsi:type="dcterms:W3CDTF">2025-09-01T12:23:45Z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1AD5D797B13648A2958FC4A66325288A_13</vt:lpwstr>
  </property>
</Properties>
</file>