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79" r:id="rId3"/>
    <p:sldId id="260" r:id="rId4"/>
    <p:sldId id="329" r:id="rId5"/>
    <p:sldId id="368" r:id="rId6"/>
    <p:sldId id="369" r:id="rId7"/>
    <p:sldId id="277" r:id="rId8"/>
    <p:sldId id="333" r:id="rId9"/>
    <p:sldId id="360" r:id="rId10"/>
    <p:sldId id="370" r:id="rId11"/>
    <p:sldId id="348" r:id="rId12"/>
    <p:sldId id="352" r:id="rId13"/>
    <p:sldId id="371" r:id="rId14"/>
    <p:sldId id="366" r:id="rId15"/>
    <p:sldId id="355" r:id="rId16"/>
    <p:sldId id="325" r:id="rId17"/>
    <p:sldId id="364" r:id="rId18"/>
    <p:sldId id="331" r:id="rId19"/>
    <p:sldId id="345" r:id="rId20"/>
    <p:sldId id="278" r:id="rId21"/>
    <p:sldId id="326" r:id="rId22"/>
    <p:sldId id="335" r:id="rId23"/>
    <p:sldId id="336" r:id="rId24"/>
    <p:sldId id="332" r:id="rId25"/>
    <p:sldId id="350" r:id="rId26"/>
    <p:sldId id="276"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84"/>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44.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4" Type="http://schemas.openxmlformats.org/officeDocument/2006/relationships/slideLayout" Target="../slideLayouts/slideLayout2.xml"/><Relationship Id="rId23" Type="http://schemas.openxmlformats.org/officeDocument/2006/relationships/tags" Target="../tags/tag85.xml"/><Relationship Id="rId22" Type="http://schemas.openxmlformats.org/officeDocument/2006/relationships/image" Target="../media/image16.png"/><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openxmlformats.org/officeDocument/2006/relationships/slideLayout" Target="../slideLayouts/slideLayout2.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3.xml"/><Relationship Id="rId3" Type="http://schemas.openxmlformats.org/officeDocument/2006/relationships/image" Target="../media/image17.png"/><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5.xml"/><Relationship Id="rId2" Type="http://schemas.openxmlformats.org/officeDocument/2006/relationships/image" Target="../media/image18.png"/><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7.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1.xml"/><Relationship Id="rId2" Type="http://schemas.openxmlformats.org/officeDocument/2006/relationships/image" Target="../media/image21.png"/><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5.xml"/><Relationship Id="rId2" Type="http://schemas.openxmlformats.org/officeDocument/2006/relationships/image" Target="../media/image22.png"/><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23.png"/><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24.png"/><Relationship Id="rId2" Type="http://schemas.openxmlformats.org/officeDocument/2006/relationships/tags" Target="../tags/tag124.xml"/><Relationship Id="rId1" Type="http://schemas.openxmlformats.org/officeDocument/2006/relationships/tags" Target="../tags/tag123.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1.xml"/><Relationship Id="rId5" Type="http://schemas.openxmlformats.org/officeDocument/2006/relationships/image" Target="../media/image26.png"/><Relationship Id="rId4" Type="http://schemas.openxmlformats.org/officeDocument/2006/relationships/tags" Target="../tags/tag130.xml"/><Relationship Id="rId3" Type="http://schemas.openxmlformats.org/officeDocument/2006/relationships/image" Target="../media/image25.png"/><Relationship Id="rId2" Type="http://schemas.openxmlformats.org/officeDocument/2006/relationships/tags" Target="../tags/tag129.xml"/><Relationship Id="rId1" Type="http://schemas.openxmlformats.org/officeDocument/2006/relationships/tags" Target="../tags/tag128.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image" Target="../media/image28.png"/><Relationship Id="rId4" Type="http://schemas.openxmlformats.org/officeDocument/2006/relationships/tags" Target="../tags/tag134.xml"/><Relationship Id="rId3" Type="http://schemas.openxmlformats.org/officeDocument/2006/relationships/image" Target="../media/image27.png"/><Relationship Id="rId2" Type="http://schemas.openxmlformats.org/officeDocument/2006/relationships/tags" Target="../tags/tag133.xml"/><Relationship Id="rId1" Type="http://schemas.openxmlformats.org/officeDocument/2006/relationships/tags" Target="../tags/tag13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9.xml"/><Relationship Id="rId2" Type="http://schemas.openxmlformats.org/officeDocument/2006/relationships/image" Target="../media/image29.png"/><Relationship Id="rId1" Type="http://schemas.openxmlformats.org/officeDocument/2006/relationships/tags" Target="../tags/tag138.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041650" y="3896360"/>
            <a:ext cx="6108700" cy="337185"/>
            <a:chOff x="4585" y="6136"/>
            <a:chExt cx="9620" cy="531"/>
          </a:xfrm>
        </p:grpSpPr>
        <p:sp>
          <p:nvSpPr>
            <p:cNvPr id="12" name="文本框 11"/>
            <p:cNvSpPr txBox="1"/>
            <p:nvPr>
              <p:custDataLst>
                <p:tags r:id="rId3"/>
              </p:custDataLst>
            </p:nvPr>
          </p:nvSpPr>
          <p:spPr>
            <a:xfrm>
              <a:off x="9547"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340360" y="1589405"/>
            <a:ext cx="8261985" cy="4079240"/>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神奇五红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7625080" y="2250440"/>
            <a:ext cx="3611245" cy="2828925"/>
          </a:xfrm>
          <a:prstGeom prst="rect">
            <a:avLst/>
          </a:prstGeom>
          <a:noFill/>
        </p:spPr>
        <p:txBody>
          <a:bodyPr wrap="square" rtlCol="0">
            <a:noAutofit/>
          </a:bodyPr>
          <a:p>
            <a:r>
              <a:rPr lang="en-US" altLang="zh-CN" sz="2400"/>
              <a:t>1.</a:t>
            </a:r>
            <a:r>
              <a:rPr lang="zh-CN" altLang="en-US" sz="2400"/>
              <a:t>神奇</a:t>
            </a:r>
            <a:r>
              <a:rPr lang="en-US" altLang="zh-CN" sz="2400"/>
              <a:t>k</a:t>
            </a:r>
            <a:r>
              <a:rPr lang="zh-CN" altLang="en-US" sz="2400"/>
              <a:t>线红</a:t>
            </a:r>
            <a:endParaRPr lang="zh-CN" altLang="en-US" sz="2400"/>
          </a:p>
          <a:p>
            <a:r>
              <a:rPr lang="en-US" altLang="zh-CN" sz="2400"/>
              <a:t>2.</a:t>
            </a:r>
            <a:r>
              <a:rPr lang="zh-CN" altLang="en-US" sz="2400"/>
              <a:t>中期生命线红</a:t>
            </a:r>
            <a:endParaRPr lang="zh-CN" altLang="en-US" sz="2400"/>
          </a:p>
          <a:p>
            <a:r>
              <a:rPr lang="en-US" altLang="zh-CN" sz="2400"/>
              <a:t>3.</a:t>
            </a:r>
            <a:r>
              <a:rPr lang="zh-CN" altLang="en-US" sz="2400"/>
              <a:t>成交量红长绿</a:t>
            </a:r>
            <a:r>
              <a:rPr lang="zh-CN" altLang="en-US" sz="2400"/>
              <a:t>短</a:t>
            </a:r>
            <a:endParaRPr lang="zh-CN" altLang="en-US" sz="2400"/>
          </a:p>
          <a:p>
            <a:r>
              <a:rPr lang="en-US" altLang="zh-CN" sz="2400"/>
              <a:t>4.</a:t>
            </a:r>
            <a:r>
              <a:rPr lang="zh-CN" altLang="en-US" sz="2400"/>
              <a:t>捕捞季节红柱为主</a:t>
            </a:r>
            <a:endParaRPr lang="zh-CN" altLang="en-US" sz="2400"/>
          </a:p>
          <a:p>
            <a:r>
              <a:rPr lang="en-US" altLang="zh-CN" sz="2400"/>
              <a:t>5.</a:t>
            </a:r>
            <a:r>
              <a:rPr lang="zh-CN" altLang="en-US" sz="2400"/>
              <a:t>神奇色阶至少前三阶红为主</a:t>
            </a:r>
            <a:endParaRPr lang="zh-CN" altLang="en-US" sz="2400"/>
          </a:p>
          <a:p>
            <a:r>
              <a:rPr lang="en-US" altLang="zh-CN" sz="2400"/>
              <a:t>6.</a:t>
            </a:r>
            <a:r>
              <a:rPr lang="zh-CN" altLang="en-US" sz="2400"/>
              <a:t>板块主力净买反复</a:t>
            </a:r>
            <a:r>
              <a:rPr lang="zh-CN" altLang="en-US" sz="2400"/>
              <a:t>高增</a:t>
            </a:r>
            <a:endParaRPr lang="zh-CN" altLang="en-US" sz="2400"/>
          </a:p>
          <a:p>
            <a:r>
              <a:rPr lang="en-US" altLang="zh-CN" sz="2400"/>
              <a:t>7.</a:t>
            </a:r>
            <a:r>
              <a:rPr lang="zh-CN" altLang="en-US" sz="2400"/>
              <a:t>趋势突破</a:t>
            </a:r>
            <a:r>
              <a:rPr lang="en-US" altLang="zh-CN" sz="2400"/>
              <a:t>/</a:t>
            </a:r>
            <a:r>
              <a:rPr lang="zh-CN" altLang="en-US" sz="2400"/>
              <a:t>突破前期压力</a:t>
            </a:r>
            <a:r>
              <a:rPr lang="zh-CN" altLang="en-US" sz="2400"/>
              <a:t>位</a:t>
            </a:r>
            <a:endParaRPr lang="zh-CN" altLang="en-US" sz="2400"/>
          </a:p>
        </p:txBody>
      </p:sp>
      <p:pic>
        <p:nvPicPr>
          <p:cNvPr id="2" name="图片 1"/>
          <p:cNvPicPr>
            <a:picLocks noChangeAspect="1"/>
          </p:cNvPicPr>
          <p:nvPr/>
        </p:nvPicPr>
        <p:blipFill>
          <a:blip r:embed="rId2"/>
          <a:stretch>
            <a:fillRect/>
          </a:stretch>
        </p:blipFill>
        <p:spPr>
          <a:xfrm>
            <a:off x="568325" y="768350"/>
            <a:ext cx="6650355" cy="5567680"/>
          </a:xfrm>
          <a:prstGeom prst="rect">
            <a:avLst/>
          </a:prstGeom>
          <a:ln>
            <a:solidFill>
              <a:schemeClr val="accent1"/>
            </a:solidFill>
          </a:ln>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趋势</a:t>
            </a:r>
            <a:r>
              <a:rPr lang="en-US" altLang="zh-CN"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资金</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3" name="图片 2"/>
          <p:cNvPicPr>
            <a:picLocks noChangeAspect="1"/>
          </p:cNvPicPr>
          <p:nvPr/>
        </p:nvPicPr>
        <p:blipFill>
          <a:blip r:embed="rId2"/>
          <a:stretch>
            <a:fillRect/>
          </a:stretch>
        </p:blipFill>
        <p:spPr>
          <a:xfrm>
            <a:off x="2372995" y="768350"/>
            <a:ext cx="3826510" cy="5590540"/>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6586220" y="768350"/>
            <a:ext cx="4535170" cy="5574665"/>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280035" y="889635"/>
            <a:ext cx="8987155" cy="5273040"/>
          </a:xfrm>
          <a:prstGeom prst="rect">
            <a:avLst/>
          </a:prstGeom>
        </p:spPr>
      </p:pic>
      <p:sp>
        <p:nvSpPr>
          <p:cNvPr id="5" name="文本框 4"/>
          <p:cNvSpPr txBox="1"/>
          <p:nvPr/>
        </p:nvSpPr>
        <p:spPr>
          <a:xfrm>
            <a:off x="9267190" y="2393950"/>
            <a:ext cx="2675255" cy="511810"/>
          </a:xfrm>
          <a:prstGeom prst="rect">
            <a:avLst/>
          </a:prstGeom>
          <a:noFill/>
        </p:spPr>
        <p:txBody>
          <a:bodyPr wrap="square" rtlCol="0">
            <a:noAutofit/>
          </a:bodyPr>
          <a:p>
            <a:r>
              <a:rPr lang="en-US" sz="2000"/>
              <a:t>1</a:t>
            </a:r>
            <a:r>
              <a:rPr lang="zh-CN" altLang="en-US" sz="2000"/>
              <a:t>、神奇色阶四阶</a:t>
            </a:r>
            <a:r>
              <a:rPr lang="zh-CN" altLang="en-US" sz="2000"/>
              <a:t>全红</a:t>
            </a:r>
            <a:endParaRPr lang="zh-CN" altLang="en-US" sz="2000"/>
          </a:p>
          <a:p>
            <a:r>
              <a:rPr lang="en-US" altLang="zh-CN" sz="2000"/>
              <a:t>2</a:t>
            </a:r>
            <a:r>
              <a:rPr lang="zh-CN" altLang="en-US" sz="2000"/>
              <a:t>、神奇</a:t>
            </a:r>
            <a:r>
              <a:rPr lang="en-US" altLang="zh-CN" sz="2000"/>
              <a:t>k</a:t>
            </a:r>
            <a:r>
              <a:rPr lang="zh-CN" altLang="en-US" sz="2000"/>
              <a:t>线</a:t>
            </a:r>
            <a:r>
              <a:rPr lang="zh-CN" altLang="en-US" sz="2000"/>
              <a:t>红</a:t>
            </a:r>
            <a:endParaRPr lang="zh-CN" altLang="en-US" sz="2000"/>
          </a:p>
          <a:p>
            <a:r>
              <a:rPr lang="en-US" altLang="zh-CN" sz="2000"/>
              <a:t>3</a:t>
            </a:r>
            <a:r>
              <a:rPr lang="zh-CN" altLang="en-US" sz="2000"/>
              <a:t>、中期生命线</a:t>
            </a:r>
            <a:r>
              <a:rPr lang="zh-CN" altLang="en-US" sz="2000"/>
              <a:t>红</a:t>
            </a:r>
            <a:endParaRPr lang="zh-CN" altLang="en-US" sz="2000"/>
          </a:p>
          <a:p>
            <a:r>
              <a:rPr lang="en-US" altLang="zh-CN" sz="2000"/>
              <a:t>4</a:t>
            </a:r>
            <a:r>
              <a:rPr lang="zh-CN" altLang="en-US" sz="2000"/>
              <a:t>、捕捞日线</a:t>
            </a:r>
            <a:r>
              <a:rPr lang="zh-CN" altLang="en-US" sz="2000"/>
              <a:t>红柱金叉</a:t>
            </a:r>
            <a:endParaRPr lang="zh-CN" altLang="en-US" sz="2000"/>
          </a:p>
          <a:p>
            <a:r>
              <a:rPr lang="en-US" altLang="zh-CN" sz="2000"/>
              <a:t>5</a:t>
            </a:r>
            <a:r>
              <a:rPr lang="zh-CN" altLang="en-US" sz="2000"/>
              <a:t>、主力高控盘</a:t>
            </a:r>
            <a:r>
              <a:rPr lang="en-US" altLang="zh-CN" sz="2000"/>
              <a:t>/</a:t>
            </a:r>
            <a:r>
              <a:rPr lang="zh-CN" altLang="en-US" sz="2000"/>
              <a:t>控盘</a:t>
            </a:r>
            <a:r>
              <a:rPr lang="zh-CN" altLang="en-US" sz="2000"/>
              <a:t>增加</a:t>
            </a:r>
            <a:endParaRPr lang="zh-CN" altLang="en-US" sz="2000"/>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私享群火爆</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招募中</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318260" y="768350"/>
            <a:ext cx="9929495" cy="5585460"/>
          </a:xfrm>
          <a:prstGeom prst="rect">
            <a:avLst/>
          </a:prstGeom>
        </p:spPr>
      </p:pic>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323070" y="2316480"/>
            <a:ext cx="2580005" cy="511810"/>
          </a:xfrm>
          <a:prstGeom prst="rect">
            <a:avLst/>
          </a:prstGeom>
          <a:noFill/>
        </p:spPr>
        <p:txBody>
          <a:bodyPr wrap="square" rtlCol="0">
            <a:noAutofit/>
          </a:bodyPr>
          <a:p>
            <a:r>
              <a:rPr lang="en-US" altLang="zh-CN" sz="2000"/>
              <a:t>1.</a:t>
            </a:r>
            <a:r>
              <a:rPr lang="zh-CN" altLang="en-US" sz="2000"/>
              <a:t>平均股价回到牛熊</a:t>
            </a:r>
            <a:r>
              <a:rPr lang="zh-CN" altLang="en-US" sz="2000"/>
              <a:t>区间</a:t>
            </a:r>
            <a:endParaRPr lang="zh-CN" altLang="en-US" sz="2000"/>
          </a:p>
          <a:p>
            <a:endParaRPr lang="zh-CN" altLang="en-US" sz="2000"/>
          </a:p>
          <a:p>
            <a:r>
              <a:rPr lang="en-US" altLang="zh-CN" sz="2000"/>
              <a:t>2.</a:t>
            </a:r>
            <a:r>
              <a:rPr lang="zh-CN" altLang="en-US" sz="2000"/>
              <a:t>上证指数逐步震荡</a:t>
            </a:r>
            <a:r>
              <a:rPr lang="zh-CN" altLang="en-US" sz="2000"/>
              <a:t>整理</a:t>
            </a:r>
            <a:endParaRPr lang="zh-CN" altLang="en-US" sz="2000"/>
          </a:p>
          <a:p>
            <a:endParaRPr lang="zh-CN" altLang="en-US" sz="2000"/>
          </a:p>
          <a:p>
            <a:r>
              <a:rPr lang="en-US" altLang="zh-CN" sz="2000"/>
              <a:t>3.</a:t>
            </a:r>
            <a:r>
              <a:rPr lang="zh-CN" altLang="en-US" sz="2000"/>
              <a:t>控制仓位，控制</a:t>
            </a:r>
            <a:r>
              <a:rPr lang="zh-CN" altLang="en-US" sz="2000"/>
              <a:t>回撤，精选</a:t>
            </a:r>
            <a:r>
              <a:rPr lang="zh-CN" altLang="en-US" sz="2000"/>
              <a:t>好股</a:t>
            </a:r>
            <a:endParaRPr lang="zh-CN" altLang="en-US" sz="2000"/>
          </a:p>
          <a:p>
            <a:endParaRPr lang="zh-CN" altLang="en-US" sz="2000"/>
          </a:p>
          <a:p>
            <a:endParaRPr lang="zh-CN" altLang="en-US" sz="2000"/>
          </a:p>
          <a:p>
            <a:endParaRPr lang="zh-CN" altLang="en-US" sz="2000"/>
          </a:p>
          <a:p>
            <a:endParaRPr lang="zh-CN" altLang="en-US" sz="2000"/>
          </a:p>
        </p:txBody>
      </p:sp>
      <p:pic>
        <p:nvPicPr>
          <p:cNvPr id="5" name="图片 4"/>
          <p:cNvPicPr>
            <a:picLocks noChangeAspect="1"/>
          </p:cNvPicPr>
          <p:nvPr/>
        </p:nvPicPr>
        <p:blipFill>
          <a:blip r:embed="rId2"/>
          <a:stretch>
            <a:fillRect/>
          </a:stretch>
        </p:blipFill>
        <p:spPr>
          <a:xfrm>
            <a:off x="322580" y="768350"/>
            <a:ext cx="4227830" cy="5558790"/>
          </a:xfrm>
          <a:prstGeom prst="rect">
            <a:avLst/>
          </a:prstGeom>
          <a:ln>
            <a:solidFill>
              <a:schemeClr val="accent1"/>
            </a:solidFill>
          </a:ln>
        </p:spPr>
      </p:pic>
      <p:pic>
        <p:nvPicPr>
          <p:cNvPr id="7" name="图片 6"/>
          <p:cNvPicPr>
            <a:picLocks noChangeAspect="1"/>
          </p:cNvPicPr>
          <p:nvPr/>
        </p:nvPicPr>
        <p:blipFill>
          <a:blip r:embed="rId3"/>
          <a:stretch>
            <a:fillRect/>
          </a:stretch>
        </p:blipFill>
        <p:spPr>
          <a:xfrm>
            <a:off x="4665345" y="768350"/>
            <a:ext cx="4479925" cy="555879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5" name="文本框 4"/>
          <p:cNvSpPr txBox="1"/>
          <p:nvPr/>
        </p:nvSpPr>
        <p:spPr>
          <a:xfrm>
            <a:off x="4963160" y="5411470"/>
            <a:ext cx="4519930" cy="511810"/>
          </a:xfrm>
          <a:prstGeom prst="rect">
            <a:avLst/>
          </a:prstGeom>
          <a:noFill/>
        </p:spPr>
        <p:txBody>
          <a:bodyPr wrap="square" rtlCol="0">
            <a:noAutofit/>
          </a:bodyPr>
          <a:p>
            <a:r>
              <a:rPr lang="zh-CN" altLang="en-US" sz="2000"/>
              <a:t>市场风险偏好下降，容易</a:t>
            </a:r>
            <a:r>
              <a:rPr lang="zh-CN" altLang="en-US" sz="2000"/>
              <a:t>冲高回落</a:t>
            </a:r>
            <a:endParaRPr lang="zh-CN" altLang="en-US" sz="2000"/>
          </a:p>
        </p:txBody>
      </p:sp>
      <p:pic>
        <p:nvPicPr>
          <p:cNvPr id="6" name="图片 5"/>
          <p:cNvPicPr>
            <a:picLocks noChangeAspect="1"/>
          </p:cNvPicPr>
          <p:nvPr/>
        </p:nvPicPr>
        <p:blipFill>
          <a:blip r:embed="rId2"/>
          <a:stretch>
            <a:fillRect/>
          </a:stretch>
        </p:blipFill>
        <p:spPr>
          <a:xfrm>
            <a:off x="1520190" y="948055"/>
            <a:ext cx="9344025" cy="4194175"/>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PA" val="v5.2.11"/>
  <p:tag name="KSO_WM_DIAGRAM_VIRTUALLY_FRAME" val="{&quot;height&quot;:404.2,&quot;left&quot;:49.4,&quot;top&quot;:87.15,&quot;width&quot;:861.3034645669292}"/>
</p:tagLst>
</file>

<file path=ppt/tags/tag10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UNIT_PLACING_PICTURE_USER_VIEWPORT" val="{&quot;height&quot;:1539,&quot;width&quot;:39003}"/>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2269</Words>
  <Application>WPS 演示</Application>
  <PresentationFormat>宽屏</PresentationFormat>
  <Paragraphs>238</Paragraphs>
  <Slides>25</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429</cp:revision>
  <dcterms:created xsi:type="dcterms:W3CDTF">2019-06-19T02:08:00Z</dcterms:created>
  <dcterms:modified xsi:type="dcterms:W3CDTF">2025-09-03T05:52:00Z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1AD5D797B13648A2958FC4A66325288A_13</vt:lpwstr>
  </property>
</Properties>
</file>