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6" r:id="rId15"/>
    <p:sldId id="355" r:id="rId16"/>
    <p:sldId id="325" r:id="rId17"/>
    <p:sldId id="364"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5.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6.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7.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0.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462915" y="768350"/>
            <a:ext cx="8111490" cy="5579110"/>
          </a:xfrm>
          <a:prstGeom prst="rect">
            <a:avLst/>
          </a:prstGeom>
          <a:noFill/>
          <a:ln>
            <a:no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全红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303895"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捕捞季节红柱为主</a:t>
            </a:r>
            <a:endParaRPr lang="zh-CN" altLang="en-US" sz="2400"/>
          </a:p>
          <a:p>
            <a:r>
              <a:rPr lang="en-US" altLang="zh-CN" sz="2400"/>
              <a:t>4.</a:t>
            </a:r>
            <a:r>
              <a:rPr lang="zh-CN" altLang="en-US" sz="2400"/>
              <a:t>神奇色阶至少前三阶红为主</a:t>
            </a:r>
            <a:endParaRPr lang="zh-CN" altLang="en-US" sz="2400"/>
          </a:p>
        </p:txBody>
      </p:sp>
      <p:pic>
        <p:nvPicPr>
          <p:cNvPr id="3" name="图片 2"/>
          <p:cNvPicPr>
            <a:picLocks noChangeAspect="1"/>
          </p:cNvPicPr>
          <p:nvPr/>
        </p:nvPicPr>
        <p:blipFill>
          <a:blip r:embed="rId2"/>
          <a:stretch>
            <a:fillRect/>
          </a:stretch>
        </p:blipFill>
        <p:spPr>
          <a:xfrm>
            <a:off x="280035" y="1319530"/>
            <a:ext cx="8101330" cy="396621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趋势</a:t>
            </a: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涨停</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6" name="文本框 5"/>
          <p:cNvSpPr txBox="1"/>
          <p:nvPr/>
        </p:nvSpPr>
        <p:spPr>
          <a:xfrm>
            <a:off x="4403090" y="5676265"/>
            <a:ext cx="4497070" cy="457835"/>
          </a:xfrm>
          <a:prstGeom prst="rect">
            <a:avLst/>
          </a:prstGeom>
          <a:noFill/>
        </p:spPr>
        <p:txBody>
          <a:bodyPr wrap="square" rtlCol="0">
            <a:noAutofit/>
          </a:bodyPr>
          <a:p>
            <a:r>
              <a:rPr lang="zh-CN" altLang="en-US" sz="2000"/>
              <a:t>趋势中的涨停回马枪，适合轮动</a:t>
            </a:r>
            <a:r>
              <a:rPr lang="zh-CN" altLang="en-US" sz="2000"/>
              <a:t>行情</a:t>
            </a:r>
            <a:endParaRPr lang="zh-CN" altLang="en-US" sz="2000"/>
          </a:p>
          <a:p>
            <a:endParaRPr lang="zh-CN" altLang="en-US" sz="2000"/>
          </a:p>
          <a:p>
            <a:endParaRPr lang="zh-CN" altLang="en-US" sz="2000"/>
          </a:p>
          <a:p>
            <a:endParaRPr lang="zh-CN" altLang="en-US" sz="2000"/>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1509395" y="916305"/>
            <a:ext cx="9949815" cy="4759960"/>
          </a:xfrm>
          <a:prstGeom prst="rect">
            <a:avLst/>
          </a:prstGeom>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80035" y="889635"/>
            <a:ext cx="8987155" cy="5273040"/>
          </a:xfrm>
          <a:prstGeom prst="rect">
            <a:avLst/>
          </a:prstGeom>
        </p:spPr>
      </p:pic>
      <p:sp>
        <p:nvSpPr>
          <p:cNvPr id="5" name="文本框 4"/>
          <p:cNvSpPr txBox="1"/>
          <p:nvPr/>
        </p:nvSpPr>
        <p:spPr>
          <a:xfrm>
            <a:off x="9267190" y="2393950"/>
            <a:ext cx="2675255" cy="511810"/>
          </a:xfrm>
          <a:prstGeom prst="rect">
            <a:avLst/>
          </a:prstGeom>
          <a:noFill/>
        </p:spPr>
        <p:txBody>
          <a:bodyPr wrap="square" rtlCol="0">
            <a:noAutofit/>
          </a:bodyPr>
          <a:p>
            <a:r>
              <a:rPr lang="en-US" sz="2000"/>
              <a:t>1</a:t>
            </a:r>
            <a:r>
              <a:rPr lang="zh-CN" altLang="en-US" sz="2000"/>
              <a:t>、神奇色阶四阶</a:t>
            </a:r>
            <a:r>
              <a:rPr lang="zh-CN" altLang="en-US" sz="2000"/>
              <a:t>全红</a:t>
            </a:r>
            <a:endParaRPr lang="zh-CN" altLang="en-US" sz="2000"/>
          </a:p>
          <a:p>
            <a:r>
              <a:rPr lang="en-US" altLang="zh-CN" sz="2000"/>
              <a:t>2</a:t>
            </a:r>
            <a:r>
              <a:rPr lang="zh-CN" altLang="en-US" sz="2000"/>
              <a:t>、神奇</a:t>
            </a:r>
            <a:r>
              <a:rPr lang="en-US" altLang="zh-CN" sz="2000"/>
              <a:t>k</a:t>
            </a:r>
            <a:r>
              <a:rPr lang="zh-CN" altLang="en-US" sz="2000"/>
              <a:t>线</a:t>
            </a:r>
            <a:r>
              <a:rPr lang="zh-CN" altLang="en-US" sz="2000"/>
              <a:t>红</a:t>
            </a:r>
            <a:endParaRPr lang="zh-CN" altLang="en-US" sz="2000"/>
          </a:p>
          <a:p>
            <a:r>
              <a:rPr lang="en-US" altLang="zh-CN" sz="2000"/>
              <a:t>3</a:t>
            </a:r>
            <a:r>
              <a:rPr lang="zh-CN" altLang="en-US" sz="2000"/>
              <a:t>、中期生命线</a:t>
            </a:r>
            <a:r>
              <a:rPr lang="zh-CN" altLang="en-US" sz="2000"/>
              <a:t>红</a:t>
            </a:r>
            <a:endParaRPr lang="zh-CN" altLang="en-US" sz="2000"/>
          </a:p>
          <a:p>
            <a:r>
              <a:rPr lang="en-US" altLang="zh-CN" sz="2000"/>
              <a:t>4</a:t>
            </a:r>
            <a:r>
              <a:rPr lang="zh-CN" altLang="en-US" sz="2000"/>
              <a:t>、捕捞日线</a:t>
            </a:r>
            <a:r>
              <a:rPr lang="zh-CN" altLang="en-US" sz="2000"/>
              <a:t>红柱金叉</a:t>
            </a:r>
            <a:endParaRPr lang="zh-CN" altLang="en-US" sz="2000"/>
          </a:p>
          <a:p>
            <a:r>
              <a:rPr lang="en-US" altLang="zh-CN" sz="2000"/>
              <a:t>5</a:t>
            </a:r>
            <a:r>
              <a:rPr lang="zh-CN" altLang="en-US" sz="2000"/>
              <a:t>、主力高控盘</a:t>
            </a:r>
            <a:r>
              <a:rPr lang="en-US" altLang="zh-CN" sz="2000"/>
              <a:t>/</a:t>
            </a:r>
            <a:r>
              <a:rPr lang="zh-CN" altLang="en-US" sz="2000"/>
              <a:t>控盘</a:t>
            </a:r>
            <a:r>
              <a:rPr lang="zh-CN" altLang="en-US" sz="2000"/>
              <a:t>增加</a:t>
            </a:r>
            <a:endParaRPr lang="zh-CN" altLang="en-US" sz="200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24280" y="768350"/>
            <a:ext cx="9990455" cy="561975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116060" y="2381250"/>
            <a:ext cx="2482850" cy="2096135"/>
          </a:xfrm>
          <a:prstGeom prst="rect">
            <a:avLst/>
          </a:prstGeom>
          <a:noFill/>
        </p:spPr>
        <p:txBody>
          <a:bodyPr wrap="square" rtlCol="0">
            <a:noAutofit/>
          </a:bodyPr>
          <a:p>
            <a:r>
              <a:rPr lang="zh-CN" altLang="en-US" sz="2000"/>
              <a:t>平均股价和上证指数出死叉</a:t>
            </a:r>
            <a:r>
              <a:rPr lang="zh-CN" altLang="en-US" sz="2000"/>
              <a:t>信号</a:t>
            </a:r>
            <a:endParaRPr lang="zh-CN" altLang="en-US" sz="2000"/>
          </a:p>
          <a:p>
            <a:endParaRPr lang="zh-CN" altLang="en-US" sz="2000"/>
          </a:p>
          <a:p>
            <a:r>
              <a:rPr lang="zh-CN" altLang="en-US" sz="2000"/>
              <a:t>震荡周期，控制</a:t>
            </a:r>
            <a:r>
              <a:rPr lang="zh-CN" altLang="en-US" sz="2000"/>
              <a:t>仓位，把握绩优或者产业个股的</a:t>
            </a:r>
            <a:r>
              <a:rPr lang="zh-CN" altLang="en-US" sz="2000"/>
              <a:t>趋势</a:t>
            </a:r>
            <a:endParaRPr lang="zh-CN" altLang="en-US" sz="2000"/>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312420" y="889635"/>
            <a:ext cx="4521200" cy="542036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916805" y="889635"/>
            <a:ext cx="3897630" cy="542099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nvSpPr>
        <p:spPr>
          <a:xfrm>
            <a:off x="1666240" y="1632585"/>
            <a:ext cx="9467850" cy="723900"/>
          </a:xfrm>
          <a:prstGeom prst="rect">
            <a:avLst/>
          </a:prstGeom>
          <a:noFill/>
        </p:spPr>
        <p:txBody>
          <a:bodyPr wrap="square" rtlCol="0">
            <a:noAutofit/>
          </a:bodyPr>
          <a:p>
            <a:endParaRPr lang="en-US" altLang="zh-CN" sz="2000"/>
          </a:p>
          <a:p>
            <a:r>
              <a:rPr lang="zh-CN" altLang="en-US" sz="2000"/>
              <a:t>机器人进入新一轮密集催化期。从当前一直到</a:t>
            </a:r>
            <a:r>
              <a:rPr lang="en-US" altLang="zh-CN" sz="2000"/>
              <a:t>11</a:t>
            </a:r>
            <a:r>
              <a:rPr lang="zh-CN" altLang="en-US" sz="2000"/>
              <a:t>月份，机器人肉眼可见的密集催化。</a:t>
            </a:r>
            <a:endParaRPr lang="zh-CN" altLang="en-US" sz="2000"/>
          </a:p>
          <a:p>
            <a:endParaRPr lang="zh-CN" altLang="en-US" sz="2000"/>
          </a:p>
          <a:p>
            <a:r>
              <a:rPr lang="en-US" altLang="zh-CN" sz="2000"/>
              <a:t>1</a:t>
            </a:r>
            <a:r>
              <a:rPr lang="zh-CN" altLang="en-US" sz="2000"/>
              <a:t>、</a:t>
            </a:r>
            <a:r>
              <a:rPr lang="en-US" altLang="zh-CN" sz="2000"/>
              <a:t>9</a:t>
            </a:r>
            <a:r>
              <a:rPr lang="zh-CN" altLang="en-US" sz="2000"/>
              <a:t>月</a:t>
            </a:r>
            <a:r>
              <a:rPr lang="en-US" altLang="zh-CN" sz="2000"/>
              <a:t>T</a:t>
            </a:r>
            <a:r>
              <a:rPr lang="zh-CN" altLang="en-US" sz="2000"/>
              <a:t>链审厂。月底</a:t>
            </a:r>
            <a:r>
              <a:rPr lang="en-US" altLang="zh-CN" sz="2000"/>
              <a:t>T</a:t>
            </a:r>
            <a:r>
              <a:rPr lang="zh-CN" altLang="en-US" sz="2000"/>
              <a:t>客户团队开启宁波、杭州湾、泰国基地审厂（拓普），</a:t>
            </a:r>
            <a:r>
              <a:rPr lang="en-US" altLang="zh-CN" sz="2000"/>
              <a:t>T9</a:t>
            </a:r>
            <a:r>
              <a:rPr lang="zh-CN" altLang="en-US" sz="2000"/>
              <a:t>月中下旬来恒立审厂。</a:t>
            </a:r>
            <a:endParaRPr lang="zh-CN" altLang="en-US" sz="2000"/>
          </a:p>
          <a:p>
            <a:r>
              <a:rPr lang="en-US" altLang="zh-CN" sz="2000"/>
              <a:t>2</a:t>
            </a:r>
            <a:r>
              <a:rPr lang="zh-CN" altLang="en-US" sz="2000"/>
              <a:t>、宇树</a:t>
            </a:r>
            <a:r>
              <a:rPr lang="en-US" altLang="zh-CN" sz="2000"/>
              <a:t>10-12</a:t>
            </a:r>
            <a:r>
              <a:rPr lang="zh-CN" altLang="en-US" sz="2000"/>
              <a:t>月提交</a:t>
            </a:r>
            <a:r>
              <a:rPr lang="en-US" altLang="zh-CN" sz="2000"/>
              <a:t>IPO</a:t>
            </a:r>
            <a:r>
              <a:rPr lang="zh-CN" altLang="en-US" sz="2000"/>
              <a:t>申请。</a:t>
            </a:r>
            <a:endParaRPr lang="zh-CN" altLang="en-US" sz="2000"/>
          </a:p>
          <a:p>
            <a:r>
              <a:rPr lang="en-US" altLang="zh-CN" sz="2000"/>
              <a:t>3</a:t>
            </a:r>
            <a:r>
              <a:rPr lang="zh-CN" altLang="en-US" sz="2000"/>
              <a:t>、</a:t>
            </a:r>
            <a:r>
              <a:rPr lang="en-US" altLang="zh-CN" sz="2000"/>
              <a:t>11</a:t>
            </a:r>
            <a:r>
              <a:rPr lang="zh-CN" altLang="en-US" sz="2000"/>
              <a:t>月特斯拉股东大会。</a:t>
            </a:r>
            <a:endParaRPr lang="zh-CN" altLang="en-US" sz="2000"/>
          </a:p>
          <a:p>
            <a:r>
              <a:rPr lang="en-US" altLang="zh-CN" sz="2000"/>
              <a:t>4</a:t>
            </a:r>
            <a:r>
              <a:rPr lang="zh-CN" altLang="en-US" sz="2000"/>
              <a:t>、今年特斯拉和</a:t>
            </a:r>
            <a:r>
              <a:rPr lang="en-US" altLang="zh-CN" sz="2000"/>
              <a:t>Figure</a:t>
            </a:r>
            <a:r>
              <a:rPr lang="zh-CN" altLang="en-US" sz="2000"/>
              <a:t>推出第三代机器人，</a:t>
            </a:r>
            <a:r>
              <a:rPr lang="en-US" altLang="zh-CN" sz="2000"/>
              <a:t>NV</a:t>
            </a:r>
            <a:r>
              <a:rPr lang="zh-CN" altLang="en-US" sz="2000"/>
              <a:t>将发布最新一代机器人产品。</a:t>
            </a:r>
            <a:endParaRPr lang="zh-CN" altLang="en-US" sz="2000"/>
          </a:p>
          <a:p>
            <a:r>
              <a:rPr lang="en-US" altLang="zh-CN" sz="2000"/>
              <a:t>5</a:t>
            </a:r>
            <a:r>
              <a:rPr lang="zh-CN" altLang="en-US" sz="2000"/>
              <a:t>、机器人补贴政策出台，产业链预期到</a:t>
            </a:r>
            <a:r>
              <a:rPr lang="en-US" altLang="zh-CN" sz="2000"/>
              <a:t>27</a:t>
            </a:r>
            <a:r>
              <a:rPr lang="zh-CN" altLang="en-US" sz="2000"/>
              <a:t>年补贴</a:t>
            </a:r>
            <a:r>
              <a:rPr lang="en-US" altLang="zh-CN" sz="2000"/>
              <a:t>10w</a:t>
            </a:r>
            <a:r>
              <a:rPr lang="zh-CN" altLang="en-US" sz="2000"/>
              <a:t>台左右。</a:t>
            </a:r>
            <a:endParaRPr lang="zh-CN" altLang="en-US" sz="2000"/>
          </a:p>
          <a:p>
            <a:endParaRPr lang="zh-CN" altLang="en-US" sz="2000"/>
          </a:p>
          <a:p>
            <a:r>
              <a:rPr lang="zh-CN" altLang="en-US" sz="1600"/>
              <a:t>数据来源：公开数据整理！</a:t>
            </a:r>
            <a:endParaRPr lang="zh-CN" altLang="en-US" sz="1600"/>
          </a:p>
          <a:p>
            <a:endParaRPr lang="zh-CN" altLang="en-US" sz="2000"/>
          </a:p>
          <a:p>
            <a:endParaRPr lang="zh-CN" altLang="en-US" sz="2000"/>
          </a:p>
        </p:txBody>
      </p:sp>
    </p:spTree>
    <p:custDataLst>
      <p:tags r:id="rId2"/>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2433</Words>
  <Application>WPS 演示</Application>
  <PresentationFormat>宽屏</PresentationFormat>
  <Paragraphs>248</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453</cp:revision>
  <dcterms:created xsi:type="dcterms:W3CDTF">2019-06-19T02:08:00Z</dcterms:created>
  <dcterms:modified xsi:type="dcterms:W3CDTF">2025-09-16T05:41:53Z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